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7" r:id="rId4"/>
    <p:sldId id="295" r:id="rId5"/>
    <p:sldId id="285" r:id="rId6"/>
    <p:sldId id="286" r:id="rId7"/>
    <p:sldId id="301" r:id="rId8"/>
    <p:sldId id="272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>
      <p:cViewPr varScale="1">
        <p:scale>
          <a:sx n="159" d="100"/>
          <a:sy n="159" d="100"/>
        </p:scale>
        <p:origin x="306" y="1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802.11-yy/2127r0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23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35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053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04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5040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34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802.11-24/0856r0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Further Discussions on In-Device Coexistence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704398"/>
              </p:ext>
            </p:extLst>
          </p:nvPr>
        </p:nvGraphicFramePr>
        <p:xfrm>
          <a:off x="996950" y="2416175"/>
          <a:ext cx="10174288" cy="267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750443" progId="Word.Document.8">
                  <p:embed/>
                </p:oleObj>
              </mc:Choice>
              <mc:Fallback>
                <p:oleObj name="Document" r:id="rId3" imgW="10466184" imgH="275044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6175"/>
                        <a:ext cx="10174288" cy="2674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Several contributions about in-device coexistence (IDC) were discussed in UHR SG and 11bn TG[1-6].</a:t>
            </a:r>
            <a:endParaRPr lang="en-US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 this contribution, we propose further considerations during IDC procedure for efficient low latency traffic delivery.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In-Device Coexistence [1-6]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43287"/>
            <a:ext cx="10361084" cy="4551127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According to discussions on the IDC [1-6], in-device coexistence interference may happen in a device with WLAN due to transmissions by other wireless system (e.g., Bluetooth, UWB, LAA/NR-U, etc.)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In that case, the WLAN STA may not transmit and/or receive with a peer STA (e.g., AP) through its link until the IDC event ends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200" dirty="0"/>
              <a:t>To minimize the impact of the situation, the WLAN STA need to report to AP such the situation (e.g., unavailability information(e.g., time)) by solicited or unsolicited manner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20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200" dirty="0"/>
              <a:t>If the AP gets the unavailability duration of a non-AP STA, the AP will avoid transmitting DL frames to the non-AP STA during the unavailability duration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cxnSp>
        <p:nvCxnSpPr>
          <p:cNvPr id="15" name="Straight Connector 24">
            <a:extLst>
              <a:ext uri="{FF2B5EF4-FFF2-40B4-BE49-F238E27FC236}">
                <a16:creationId xmlns:a16="http://schemas.microsoft.com/office/drawing/2014/main" id="{A5BE14DD-DFF7-2D9C-DCF7-9FE8D5F21F0D}"/>
              </a:ext>
            </a:extLst>
          </p:cNvPr>
          <p:cNvCxnSpPr>
            <a:cxnSpLocks/>
          </p:cNvCxnSpPr>
          <p:nvPr/>
        </p:nvCxnSpPr>
        <p:spPr bwMode="auto">
          <a:xfrm>
            <a:off x="2010853" y="6487813"/>
            <a:ext cx="828679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434153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In-Device Coexistence [1-6]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43287"/>
            <a:ext cx="10361084" cy="4551127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Example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cxnSp>
        <p:nvCxnSpPr>
          <p:cNvPr id="15" name="Straight Connector 24">
            <a:extLst>
              <a:ext uri="{FF2B5EF4-FFF2-40B4-BE49-F238E27FC236}">
                <a16:creationId xmlns:a16="http://schemas.microsoft.com/office/drawing/2014/main" id="{A5BE14DD-DFF7-2D9C-DCF7-9FE8D5F21F0D}"/>
              </a:ext>
            </a:extLst>
          </p:cNvPr>
          <p:cNvCxnSpPr>
            <a:cxnSpLocks/>
          </p:cNvCxnSpPr>
          <p:nvPr/>
        </p:nvCxnSpPr>
        <p:spPr bwMode="auto">
          <a:xfrm>
            <a:off x="2010853" y="6487813"/>
            <a:ext cx="828679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35E524D-2C08-36BF-B5A3-332AE3D786AB}"/>
              </a:ext>
            </a:extLst>
          </p:cNvPr>
          <p:cNvCxnSpPr>
            <a:cxnSpLocks/>
          </p:cNvCxnSpPr>
          <p:nvPr/>
        </p:nvCxnSpPr>
        <p:spPr bwMode="auto">
          <a:xfrm flipV="1">
            <a:off x="1329899" y="3299529"/>
            <a:ext cx="8942565" cy="63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27FCA3E-0C28-66F9-652A-2FF94F12C1AD}"/>
              </a:ext>
            </a:extLst>
          </p:cNvPr>
          <p:cNvSpPr txBox="1"/>
          <p:nvPr/>
        </p:nvSpPr>
        <p:spPr>
          <a:xfrm>
            <a:off x="773936" y="3011497"/>
            <a:ext cx="415498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080FA2-842F-E252-CA7C-D950A4074397}"/>
              </a:ext>
            </a:extLst>
          </p:cNvPr>
          <p:cNvSpPr txBox="1"/>
          <p:nvPr/>
        </p:nvSpPr>
        <p:spPr>
          <a:xfrm>
            <a:off x="695400" y="3367181"/>
            <a:ext cx="505716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STA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D0306DF-E2B8-CD38-0D0E-AB74BB39A0B2}"/>
              </a:ext>
            </a:extLst>
          </p:cNvPr>
          <p:cNvCxnSpPr>
            <a:cxnSpLocks/>
          </p:cNvCxnSpPr>
          <p:nvPr/>
        </p:nvCxnSpPr>
        <p:spPr bwMode="auto">
          <a:xfrm>
            <a:off x="6033853" y="2871838"/>
            <a:ext cx="0" cy="641537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790520-A192-1ACD-AF96-11FEEF215B97}"/>
              </a:ext>
            </a:extLst>
          </p:cNvPr>
          <p:cNvCxnSpPr>
            <a:cxnSpLocks/>
          </p:cNvCxnSpPr>
          <p:nvPr/>
        </p:nvCxnSpPr>
        <p:spPr bwMode="auto">
          <a:xfrm>
            <a:off x="9342490" y="2932328"/>
            <a:ext cx="0" cy="641537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76914E1-501E-4132-8411-15806DA71D54}"/>
              </a:ext>
            </a:extLst>
          </p:cNvPr>
          <p:cNvCxnSpPr>
            <a:cxnSpLocks/>
          </p:cNvCxnSpPr>
          <p:nvPr/>
        </p:nvCxnSpPr>
        <p:spPr bwMode="auto">
          <a:xfrm>
            <a:off x="6033853" y="3443545"/>
            <a:ext cx="330863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2E05949-6A61-8E28-8D87-82E2EF9E4FB7}"/>
              </a:ext>
            </a:extLst>
          </p:cNvPr>
          <p:cNvSpPr txBox="1"/>
          <p:nvPr/>
        </p:nvSpPr>
        <p:spPr>
          <a:xfrm>
            <a:off x="6398689" y="3427671"/>
            <a:ext cx="2416217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Unavailable duration (UD)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F83B61B-3F12-1156-1E69-604041122C94}"/>
              </a:ext>
            </a:extLst>
          </p:cNvPr>
          <p:cNvSpPr/>
          <p:nvPr/>
        </p:nvSpPr>
        <p:spPr>
          <a:xfrm>
            <a:off x="6033852" y="2588382"/>
            <a:ext cx="3302497" cy="3535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 DL transmission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AC5D8A2-EBA8-4A89-0B31-BEAD329BF479}"/>
              </a:ext>
            </a:extLst>
          </p:cNvPr>
          <p:cNvSpPr/>
          <p:nvPr/>
        </p:nvSpPr>
        <p:spPr>
          <a:xfrm>
            <a:off x="3848351" y="2877854"/>
            <a:ext cx="531287" cy="418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4F40632-AF0E-FC80-00C6-E44198AE387A}"/>
              </a:ext>
            </a:extLst>
          </p:cNvPr>
          <p:cNvSpPr/>
          <p:nvPr/>
        </p:nvSpPr>
        <p:spPr>
          <a:xfrm>
            <a:off x="4820385" y="2941823"/>
            <a:ext cx="672652" cy="3535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ACB1B9D-003E-9369-8278-1F98734D06EB}"/>
              </a:ext>
            </a:extLst>
          </p:cNvPr>
          <p:cNvSpPr/>
          <p:nvPr/>
        </p:nvSpPr>
        <p:spPr>
          <a:xfrm>
            <a:off x="5542344" y="3295411"/>
            <a:ext cx="240714" cy="6992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A537111-8141-CAEF-A8AB-4820623CE71F}"/>
              </a:ext>
            </a:extLst>
          </p:cNvPr>
          <p:cNvSpPr/>
          <p:nvPr/>
        </p:nvSpPr>
        <p:spPr>
          <a:xfrm>
            <a:off x="4410399" y="3293807"/>
            <a:ext cx="321340" cy="6992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EC19A6E-1295-3B1A-C72C-79AD1B3D385D}"/>
              </a:ext>
            </a:extLst>
          </p:cNvPr>
          <p:cNvSpPr/>
          <p:nvPr/>
        </p:nvSpPr>
        <p:spPr>
          <a:xfrm>
            <a:off x="2563648" y="2880016"/>
            <a:ext cx="531287" cy="418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FFDAEBB-E0F7-656F-BDBC-F9FBCF010CEE}"/>
              </a:ext>
            </a:extLst>
          </p:cNvPr>
          <p:cNvSpPr/>
          <p:nvPr/>
        </p:nvSpPr>
        <p:spPr>
          <a:xfrm>
            <a:off x="3119589" y="3296575"/>
            <a:ext cx="531287" cy="3471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ICR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221A90E-5751-517E-F777-538364B15D30}"/>
              </a:ext>
            </a:extLst>
          </p:cNvPr>
          <p:cNvSpPr/>
          <p:nvPr/>
        </p:nvSpPr>
        <p:spPr>
          <a:xfrm>
            <a:off x="9525815" y="2941823"/>
            <a:ext cx="672652" cy="3535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F52436E-B082-4A2F-1B92-5CA8A51AA981}"/>
              </a:ext>
            </a:extLst>
          </p:cNvPr>
          <p:cNvSpPr/>
          <p:nvPr/>
        </p:nvSpPr>
        <p:spPr>
          <a:xfrm>
            <a:off x="10247774" y="3295411"/>
            <a:ext cx="240714" cy="6992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0807598-00CB-2B53-3E56-FCB084DFEEB6}"/>
              </a:ext>
            </a:extLst>
          </p:cNvPr>
          <p:cNvSpPr/>
          <p:nvPr/>
        </p:nvSpPr>
        <p:spPr bwMode="auto">
          <a:xfrm>
            <a:off x="2410055" y="3137925"/>
            <a:ext cx="74797" cy="15558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8853685-2BF5-7350-1660-8B297D17D47F}"/>
              </a:ext>
            </a:extLst>
          </p:cNvPr>
          <p:cNvSpPr/>
          <p:nvPr/>
        </p:nvSpPr>
        <p:spPr bwMode="auto">
          <a:xfrm>
            <a:off x="2486795" y="3138385"/>
            <a:ext cx="74797" cy="15558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2ECBF7B-B615-6C01-BA0B-9BFB7942C17A}"/>
              </a:ext>
            </a:extLst>
          </p:cNvPr>
          <p:cNvCxnSpPr>
            <a:cxnSpLocks/>
          </p:cNvCxnSpPr>
          <p:nvPr/>
        </p:nvCxnSpPr>
        <p:spPr bwMode="auto">
          <a:xfrm>
            <a:off x="3071664" y="2276872"/>
            <a:ext cx="2880320" cy="114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A96A3C9-B290-A4F9-8467-C49BCF3837F2}"/>
              </a:ext>
            </a:extLst>
          </p:cNvPr>
          <p:cNvCxnSpPr/>
          <p:nvPr/>
        </p:nvCxnSpPr>
        <p:spPr bwMode="auto">
          <a:xfrm>
            <a:off x="3094935" y="2132856"/>
            <a:ext cx="0" cy="7994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5C995145-1320-24FB-2834-7D7A120152F1}"/>
              </a:ext>
            </a:extLst>
          </p:cNvPr>
          <p:cNvSpPr txBox="1"/>
          <p:nvPr/>
        </p:nvSpPr>
        <p:spPr>
          <a:xfrm>
            <a:off x="3650876" y="1827883"/>
            <a:ext cx="500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Ori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8A77CF0-A212-89F7-7609-E8E84CAE062A}"/>
              </a:ext>
            </a:extLst>
          </p:cNvPr>
          <p:cNvSpPr txBox="1"/>
          <p:nvPr/>
        </p:nvSpPr>
        <p:spPr>
          <a:xfrm>
            <a:off x="3346531" y="1995965"/>
            <a:ext cx="1473849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TXOP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3738DCC-2791-8C53-AE22-9211DEB4C6E3}"/>
              </a:ext>
            </a:extLst>
          </p:cNvPr>
          <p:cNvSpPr txBox="1"/>
          <p:nvPr/>
        </p:nvSpPr>
        <p:spPr>
          <a:xfrm>
            <a:off x="1295787" y="3711597"/>
            <a:ext cx="1227816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UD Info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0298DC8-1C2C-06F9-41FF-E16774864F21}"/>
              </a:ext>
            </a:extLst>
          </p:cNvPr>
          <p:cNvSpPr/>
          <p:nvPr/>
        </p:nvSpPr>
        <p:spPr>
          <a:xfrm>
            <a:off x="1580125" y="3303885"/>
            <a:ext cx="613461" cy="364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 frame</a:t>
            </a:r>
          </a:p>
        </p:txBody>
      </p:sp>
      <p:sp>
        <p:nvSpPr>
          <p:cNvPr id="4096" name="Rectangle 4095">
            <a:extLst>
              <a:ext uri="{FF2B5EF4-FFF2-40B4-BE49-F238E27FC236}">
                <a16:creationId xmlns:a16="http://schemas.microsoft.com/office/drawing/2014/main" id="{0BE5BD7D-4758-F313-FB5A-A547ED03D7A2}"/>
              </a:ext>
            </a:extLst>
          </p:cNvPr>
          <p:cNvSpPr/>
          <p:nvPr/>
        </p:nvSpPr>
        <p:spPr bwMode="auto">
          <a:xfrm>
            <a:off x="1431763" y="3309808"/>
            <a:ext cx="74797" cy="15558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99" name="Rectangle 4098">
            <a:extLst>
              <a:ext uri="{FF2B5EF4-FFF2-40B4-BE49-F238E27FC236}">
                <a16:creationId xmlns:a16="http://schemas.microsoft.com/office/drawing/2014/main" id="{7BE5881C-13A8-7838-CCAD-1E1FE5EF363C}"/>
              </a:ext>
            </a:extLst>
          </p:cNvPr>
          <p:cNvSpPr/>
          <p:nvPr/>
        </p:nvSpPr>
        <p:spPr bwMode="auto">
          <a:xfrm>
            <a:off x="1508503" y="3310268"/>
            <a:ext cx="74797" cy="15558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14614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Motivation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858083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Notified unavailable duration can be long (e.g., 5ms ~)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Low latency (LL) traffic for the STA can happen during the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AP will try to transmit the traffic after unavailable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Co-ex event can be finished earlier than the notified duration</a:t>
            </a:r>
          </a:p>
          <a:p>
            <a:pPr lvl="1"/>
            <a:r>
              <a:rPr lang="en-US" altLang="ko-KR" dirty="0"/>
              <a:t>The notified unavailable duration can be different from the real unavailable duration 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000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DEBE174-77F5-DFE2-BF25-D97AE7BF8852}"/>
              </a:ext>
            </a:extLst>
          </p:cNvPr>
          <p:cNvCxnSpPr>
            <a:cxnSpLocks/>
          </p:cNvCxnSpPr>
          <p:nvPr/>
        </p:nvCxnSpPr>
        <p:spPr bwMode="auto">
          <a:xfrm>
            <a:off x="1857389" y="5317409"/>
            <a:ext cx="776700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3F11C77C-FFA6-4E4E-2A7F-1C4BB28561B2}"/>
              </a:ext>
            </a:extLst>
          </p:cNvPr>
          <p:cNvSpPr txBox="1"/>
          <p:nvPr/>
        </p:nvSpPr>
        <p:spPr>
          <a:xfrm>
            <a:off x="1602784" y="5029377"/>
            <a:ext cx="415498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D87596-7976-0A06-0B93-DBC4C43179CF}"/>
              </a:ext>
            </a:extLst>
          </p:cNvPr>
          <p:cNvSpPr txBox="1"/>
          <p:nvPr/>
        </p:nvSpPr>
        <p:spPr>
          <a:xfrm>
            <a:off x="1524248" y="5385061"/>
            <a:ext cx="505716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STA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1BF781-C409-F891-65A4-EAA14D94C060}"/>
              </a:ext>
            </a:extLst>
          </p:cNvPr>
          <p:cNvSpPr txBox="1"/>
          <p:nvPr/>
        </p:nvSpPr>
        <p:spPr>
          <a:xfrm>
            <a:off x="1919536" y="5728900"/>
            <a:ext cx="1227816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UD Info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F6C2558-165B-57BF-04A5-3BCC563D85B0}"/>
              </a:ext>
            </a:extLst>
          </p:cNvPr>
          <p:cNvCxnSpPr>
            <a:cxnSpLocks/>
          </p:cNvCxnSpPr>
          <p:nvPr/>
        </p:nvCxnSpPr>
        <p:spPr bwMode="auto">
          <a:xfrm>
            <a:off x="5385781" y="4889718"/>
            <a:ext cx="0" cy="641537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55290AC-3AF5-3F73-DEAD-A69123F4BB51}"/>
              </a:ext>
            </a:extLst>
          </p:cNvPr>
          <p:cNvCxnSpPr>
            <a:cxnSpLocks/>
          </p:cNvCxnSpPr>
          <p:nvPr/>
        </p:nvCxnSpPr>
        <p:spPr bwMode="auto">
          <a:xfrm>
            <a:off x="8694418" y="4950208"/>
            <a:ext cx="0" cy="641537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227D524-89A2-9F7F-3D2F-631573A9FFD3}"/>
              </a:ext>
            </a:extLst>
          </p:cNvPr>
          <p:cNvCxnSpPr>
            <a:cxnSpLocks/>
          </p:cNvCxnSpPr>
          <p:nvPr/>
        </p:nvCxnSpPr>
        <p:spPr bwMode="auto">
          <a:xfrm>
            <a:off x="5385781" y="5109201"/>
            <a:ext cx="330863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99936EF-113F-B02D-D514-91199D6BEFD2}"/>
              </a:ext>
            </a:extLst>
          </p:cNvPr>
          <p:cNvSpPr txBox="1"/>
          <p:nvPr/>
        </p:nvSpPr>
        <p:spPr>
          <a:xfrm>
            <a:off x="5591946" y="4755980"/>
            <a:ext cx="3134917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Original Unavailable duration (UD)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8880714-A24E-8910-31B5-44821B2C4B56}"/>
              </a:ext>
            </a:extLst>
          </p:cNvPr>
          <p:cNvSpPr/>
          <p:nvPr/>
        </p:nvSpPr>
        <p:spPr>
          <a:xfrm>
            <a:off x="5390854" y="5414951"/>
            <a:ext cx="2073298" cy="3535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Co-ex event communication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DCF8D3-5B28-D8B1-1FE0-18DF87876642}"/>
              </a:ext>
            </a:extLst>
          </p:cNvPr>
          <p:cNvSpPr txBox="1"/>
          <p:nvPr/>
        </p:nvSpPr>
        <p:spPr>
          <a:xfrm>
            <a:off x="4490356" y="4009693"/>
            <a:ext cx="1227816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DL LL Data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E326185-FCF1-A5CF-BD59-86714237C00A}"/>
              </a:ext>
            </a:extLst>
          </p:cNvPr>
          <p:cNvCxnSpPr>
            <a:cxnSpLocks/>
          </p:cNvCxnSpPr>
          <p:nvPr/>
        </p:nvCxnSpPr>
        <p:spPr bwMode="auto">
          <a:xfrm>
            <a:off x="5468123" y="4267532"/>
            <a:ext cx="272767" cy="6415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99A79385-BB71-1E5A-DEC6-302A083C628B}"/>
              </a:ext>
            </a:extLst>
          </p:cNvPr>
          <p:cNvSpPr/>
          <p:nvPr/>
        </p:nvSpPr>
        <p:spPr>
          <a:xfrm>
            <a:off x="8776780" y="4963820"/>
            <a:ext cx="596816" cy="3535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LL data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66AF660-5312-981A-8597-9B6EFFE5D738}"/>
              </a:ext>
            </a:extLst>
          </p:cNvPr>
          <p:cNvCxnSpPr>
            <a:cxnSpLocks/>
          </p:cNvCxnSpPr>
          <p:nvPr/>
        </p:nvCxnSpPr>
        <p:spPr bwMode="auto">
          <a:xfrm>
            <a:off x="5740890" y="4597329"/>
            <a:ext cx="302616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9B1A0A5-8734-4A64-7B43-87E2D19C113A}"/>
              </a:ext>
            </a:extLst>
          </p:cNvPr>
          <p:cNvCxnSpPr>
            <a:cxnSpLocks/>
          </p:cNvCxnSpPr>
          <p:nvPr/>
        </p:nvCxnSpPr>
        <p:spPr bwMode="auto">
          <a:xfrm>
            <a:off x="5750617" y="4260933"/>
            <a:ext cx="0" cy="641537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A1F98F7-65E9-5DEB-08F5-0E0ED39A49CA}"/>
              </a:ext>
            </a:extLst>
          </p:cNvPr>
          <p:cNvCxnSpPr>
            <a:cxnSpLocks/>
          </p:cNvCxnSpPr>
          <p:nvPr/>
        </p:nvCxnSpPr>
        <p:spPr bwMode="auto">
          <a:xfrm>
            <a:off x="8776780" y="4248181"/>
            <a:ext cx="0" cy="641537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FA9AD55-E379-E5B8-8848-B1D2F9B6392C}"/>
              </a:ext>
            </a:extLst>
          </p:cNvPr>
          <p:cNvSpPr txBox="1"/>
          <p:nvPr/>
        </p:nvSpPr>
        <p:spPr>
          <a:xfrm>
            <a:off x="6516655" y="4319576"/>
            <a:ext cx="1823629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Delay of LL Data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52C1BB9-5139-5E8F-CA43-5476475AA85A}"/>
              </a:ext>
            </a:extLst>
          </p:cNvPr>
          <p:cNvSpPr/>
          <p:nvPr/>
        </p:nvSpPr>
        <p:spPr>
          <a:xfrm>
            <a:off x="3200280" y="4609414"/>
            <a:ext cx="321340" cy="6992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804B099-0E5E-A6DC-C78D-2E68F348220D}"/>
              </a:ext>
            </a:extLst>
          </p:cNvPr>
          <p:cNvSpPr/>
          <p:nvPr/>
        </p:nvSpPr>
        <p:spPr>
          <a:xfrm>
            <a:off x="2078602" y="5308639"/>
            <a:ext cx="770916" cy="364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 frame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5210E16-ABC6-AF53-97DB-1FA87662B596}"/>
              </a:ext>
            </a:extLst>
          </p:cNvPr>
          <p:cNvSpPr/>
          <p:nvPr/>
        </p:nvSpPr>
        <p:spPr>
          <a:xfrm>
            <a:off x="4007094" y="4959703"/>
            <a:ext cx="837871" cy="3535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data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F6B5064-B8B4-E071-57DE-D170FFCE1971}"/>
              </a:ext>
            </a:extLst>
          </p:cNvPr>
          <p:cNvSpPr/>
          <p:nvPr/>
        </p:nvSpPr>
        <p:spPr>
          <a:xfrm>
            <a:off x="4894271" y="5313292"/>
            <a:ext cx="442049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7BDD7F6-F043-7125-EF16-CA817FBB551A}"/>
              </a:ext>
            </a:extLst>
          </p:cNvPr>
          <p:cNvSpPr/>
          <p:nvPr/>
        </p:nvSpPr>
        <p:spPr>
          <a:xfrm>
            <a:off x="3577054" y="5317945"/>
            <a:ext cx="321340" cy="6992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ICR</a:t>
            </a:r>
          </a:p>
        </p:txBody>
      </p:sp>
    </p:spTree>
    <p:extLst>
      <p:ext uri="{BB962C8B-B14F-4D97-AF65-F5344CB8AC3E}">
        <p14:creationId xmlns:p14="http://schemas.microsoft.com/office/powerpoint/2010/main" val="42185886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Proposed IDC operation (1)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When a coexistence event is finished earlier, the STA transmits to AP a frame (e.g., PS-Poll, etc.) indicating its availability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/>
              <a:t>Before invoking a backoff procedure, the STA may further wait for a specific duration (e.g., medium sync delay)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During a STA’s unavailable duration, if the AP receives a frame from the STA and has its buffered traffic, the AP transmits the buffered traffic (e.g., low latency traffic) to the STA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888AAA1-338D-B1FA-96D0-9A5C9202F92B}"/>
              </a:ext>
            </a:extLst>
          </p:cNvPr>
          <p:cNvCxnSpPr>
            <a:cxnSpLocks/>
          </p:cNvCxnSpPr>
          <p:nvPr/>
        </p:nvCxnSpPr>
        <p:spPr bwMode="auto">
          <a:xfrm>
            <a:off x="1909816" y="5045346"/>
            <a:ext cx="776700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682D2A2-0794-DB42-7C61-83F1476C35DA}"/>
              </a:ext>
            </a:extLst>
          </p:cNvPr>
          <p:cNvSpPr txBox="1"/>
          <p:nvPr/>
        </p:nvSpPr>
        <p:spPr>
          <a:xfrm>
            <a:off x="1655211" y="4757314"/>
            <a:ext cx="415498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1472DA-D49F-C183-C52A-459251BD00DC}"/>
              </a:ext>
            </a:extLst>
          </p:cNvPr>
          <p:cNvSpPr txBox="1"/>
          <p:nvPr/>
        </p:nvSpPr>
        <p:spPr>
          <a:xfrm>
            <a:off x="1576675" y="5112998"/>
            <a:ext cx="505716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STA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9441AF-7871-3251-285A-7E166FBED2D0}"/>
              </a:ext>
            </a:extLst>
          </p:cNvPr>
          <p:cNvSpPr txBox="1"/>
          <p:nvPr/>
        </p:nvSpPr>
        <p:spPr>
          <a:xfrm>
            <a:off x="2239219" y="5456837"/>
            <a:ext cx="1227816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UD Info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1237ACE-9FAB-1942-3431-001E569C6637}"/>
              </a:ext>
            </a:extLst>
          </p:cNvPr>
          <p:cNvCxnSpPr>
            <a:cxnSpLocks/>
          </p:cNvCxnSpPr>
          <p:nvPr/>
        </p:nvCxnSpPr>
        <p:spPr bwMode="auto">
          <a:xfrm>
            <a:off x="3700155" y="4617655"/>
            <a:ext cx="0" cy="641537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5C63CB9-E08B-A885-D5D5-48248625BC50}"/>
              </a:ext>
            </a:extLst>
          </p:cNvPr>
          <p:cNvCxnSpPr>
            <a:cxnSpLocks/>
          </p:cNvCxnSpPr>
          <p:nvPr/>
        </p:nvCxnSpPr>
        <p:spPr bwMode="auto">
          <a:xfrm>
            <a:off x="8746845" y="4678145"/>
            <a:ext cx="0" cy="641537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E6E919C-3E4D-F897-9428-A6238AD9EBA3}"/>
              </a:ext>
            </a:extLst>
          </p:cNvPr>
          <p:cNvSpPr txBox="1"/>
          <p:nvPr/>
        </p:nvSpPr>
        <p:spPr>
          <a:xfrm>
            <a:off x="5134619" y="4092651"/>
            <a:ext cx="3049613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Original Unavailable duration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7C3B24-0A49-EFC1-690D-CF9574C09D44}"/>
              </a:ext>
            </a:extLst>
          </p:cNvPr>
          <p:cNvSpPr/>
          <p:nvPr/>
        </p:nvSpPr>
        <p:spPr>
          <a:xfrm>
            <a:off x="3700156" y="5142888"/>
            <a:ext cx="2254799" cy="3535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Co-ex event communication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22D197-2B93-D6AF-FD10-314600956ABD}"/>
              </a:ext>
            </a:extLst>
          </p:cNvPr>
          <p:cNvSpPr txBox="1"/>
          <p:nvPr/>
        </p:nvSpPr>
        <p:spPr>
          <a:xfrm>
            <a:off x="3169200" y="3873236"/>
            <a:ext cx="1755089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DL LL Data for STA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2819953-74D2-D8FD-2B3F-B33283D698A2}"/>
              </a:ext>
            </a:extLst>
          </p:cNvPr>
          <p:cNvCxnSpPr>
            <a:cxnSpLocks/>
          </p:cNvCxnSpPr>
          <p:nvPr/>
        </p:nvCxnSpPr>
        <p:spPr bwMode="auto">
          <a:xfrm>
            <a:off x="4276219" y="4107079"/>
            <a:ext cx="102353" cy="2923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AE25FD72-4864-A95D-E983-C07BC54EA8E8}"/>
              </a:ext>
            </a:extLst>
          </p:cNvPr>
          <p:cNvSpPr/>
          <p:nvPr/>
        </p:nvSpPr>
        <p:spPr>
          <a:xfrm>
            <a:off x="7257690" y="4637007"/>
            <a:ext cx="707944" cy="4083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LL data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BDDB89B-1ADB-1EF9-AD91-14C4EED62617}"/>
              </a:ext>
            </a:extLst>
          </p:cNvPr>
          <p:cNvSpPr/>
          <p:nvPr/>
        </p:nvSpPr>
        <p:spPr>
          <a:xfrm>
            <a:off x="2398285" y="5036576"/>
            <a:ext cx="770916" cy="364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 frame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EA2839C-DDE8-42C9-3BCD-B275C4C0B93F}"/>
              </a:ext>
            </a:extLst>
          </p:cNvPr>
          <p:cNvSpPr/>
          <p:nvPr/>
        </p:nvSpPr>
        <p:spPr>
          <a:xfrm>
            <a:off x="6520382" y="5042127"/>
            <a:ext cx="658999" cy="3535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128104-CEDA-58B3-D7ED-209018CC45AA}"/>
              </a:ext>
            </a:extLst>
          </p:cNvPr>
          <p:cNvSpPr/>
          <p:nvPr/>
        </p:nvSpPr>
        <p:spPr>
          <a:xfrm>
            <a:off x="8001901" y="5052608"/>
            <a:ext cx="467790" cy="3535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BA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A40B1B0-3D6D-8313-4033-0760CEEDAC9A}"/>
              </a:ext>
            </a:extLst>
          </p:cNvPr>
          <p:cNvCxnSpPr>
            <a:cxnSpLocks/>
          </p:cNvCxnSpPr>
          <p:nvPr/>
        </p:nvCxnSpPr>
        <p:spPr bwMode="auto">
          <a:xfrm>
            <a:off x="3748589" y="4397274"/>
            <a:ext cx="499825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1C0750-2CE2-22E0-6685-4340FD9E557A}"/>
              </a:ext>
            </a:extLst>
          </p:cNvPr>
          <p:cNvCxnSpPr/>
          <p:nvPr/>
        </p:nvCxnSpPr>
        <p:spPr bwMode="auto">
          <a:xfrm>
            <a:off x="6298058" y="5045346"/>
            <a:ext cx="83401" cy="1838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A3620F6-01C4-0406-3830-467C93D8BA0F}"/>
              </a:ext>
            </a:extLst>
          </p:cNvPr>
          <p:cNvCxnSpPr/>
          <p:nvPr/>
        </p:nvCxnSpPr>
        <p:spPr bwMode="auto">
          <a:xfrm>
            <a:off x="6370066" y="5045346"/>
            <a:ext cx="83401" cy="1838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7BA3D98-C800-D23A-461C-FAE33C0B55C6}"/>
              </a:ext>
            </a:extLst>
          </p:cNvPr>
          <p:cNvCxnSpPr/>
          <p:nvPr/>
        </p:nvCxnSpPr>
        <p:spPr bwMode="auto">
          <a:xfrm>
            <a:off x="6450458" y="5045346"/>
            <a:ext cx="83401" cy="1838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9895B77-9021-2D63-AA17-0B90E5E169D2}"/>
              </a:ext>
            </a:extLst>
          </p:cNvPr>
          <p:cNvCxnSpPr>
            <a:cxnSpLocks/>
            <a:endCxn id="17" idx="1"/>
          </p:cNvCxnSpPr>
          <p:nvPr/>
        </p:nvCxnSpPr>
        <p:spPr bwMode="auto">
          <a:xfrm flipV="1">
            <a:off x="6392216" y="5218922"/>
            <a:ext cx="128166" cy="26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D516942-3750-6659-441A-FBDE77992B1B}"/>
              </a:ext>
            </a:extLst>
          </p:cNvPr>
          <p:cNvSpPr txBox="1"/>
          <p:nvPr/>
        </p:nvSpPr>
        <p:spPr>
          <a:xfrm>
            <a:off x="6533859" y="5475847"/>
            <a:ext cx="645522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CE7BBE3-98CC-3894-B32D-BECC6B0D16CE}"/>
              </a:ext>
            </a:extLst>
          </p:cNvPr>
          <p:cNvSpPr txBox="1"/>
          <p:nvPr/>
        </p:nvSpPr>
        <p:spPr>
          <a:xfrm>
            <a:off x="9343416" y="983979"/>
            <a:ext cx="2441209" cy="40011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285750" indent="-285750" defTabSz="914400" eaLnBrk="1" latinLnBrk="1" hangingPunct="1">
              <a:buClrTx/>
              <a:buSzTx/>
              <a:buFont typeface="Arial" panose="020B0604020202020204" pitchFamily="34" charset="0"/>
              <a:buChar char="•"/>
            </a:pPr>
            <a:r>
              <a:rPr kumimoji="1" lang="en-US" sz="10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UD: Unavailable duration</a:t>
            </a:r>
          </a:p>
          <a:p>
            <a:pPr marL="285750" indent="-285750" defTabSz="914400" eaLnBrk="1" latinLnBrk="1" hangingPunct="1">
              <a:buClrTx/>
              <a:buSzTx/>
              <a:buFont typeface="Arial" panose="020B0604020202020204" pitchFamily="34" charset="0"/>
              <a:buChar char="•"/>
            </a:pPr>
            <a:r>
              <a:rPr kumimoji="1" lang="en-US" sz="10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AI: Available Indication </a:t>
            </a:r>
          </a:p>
        </p:txBody>
      </p:sp>
    </p:spTree>
    <p:extLst>
      <p:ext uri="{BB962C8B-B14F-4D97-AF65-F5344CB8AC3E}">
        <p14:creationId xmlns:p14="http://schemas.microsoft.com/office/powerpoint/2010/main" val="37836013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Proposed IDC operation (2)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723821"/>
            <a:ext cx="10361084" cy="4328119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During the unavailable duration of a STA, when AP receives LL traffic for the STA, AP can transmit an initial control frame to the STA to check the STA status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/>
              <a:t>ICF may contain the LL traffic indication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When the STA receives an initial control frame indicating LL traffic from the AP during its unavailable period, STA transmits to AP the ICR frame 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400" dirty="0"/>
              <a:t>STA may indicate its available state in the response frame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If the AP receives ICR frame in response to the ICF, the AP transmits to the STA the LL traffic. 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Otherwise, the AP may retransmit the ICF later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4BAD5BC-05A4-A79E-6666-E7D4594CEF9C}"/>
              </a:ext>
            </a:extLst>
          </p:cNvPr>
          <p:cNvCxnSpPr>
            <a:cxnSpLocks/>
          </p:cNvCxnSpPr>
          <p:nvPr/>
        </p:nvCxnSpPr>
        <p:spPr bwMode="auto">
          <a:xfrm>
            <a:off x="1743265" y="5609222"/>
            <a:ext cx="644096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8E2F65DC-55AB-3C38-CF99-E8511DF5AE3A}"/>
              </a:ext>
            </a:extLst>
          </p:cNvPr>
          <p:cNvSpPr txBox="1"/>
          <p:nvPr/>
        </p:nvSpPr>
        <p:spPr>
          <a:xfrm>
            <a:off x="1488660" y="5321190"/>
            <a:ext cx="415498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AP</a:t>
            </a:r>
          </a:p>
        </p:txBody>
      </p:sp>
      <p:sp>
        <p:nvSpPr>
          <p:cNvPr id="4096" name="TextBox 4095">
            <a:extLst>
              <a:ext uri="{FF2B5EF4-FFF2-40B4-BE49-F238E27FC236}">
                <a16:creationId xmlns:a16="http://schemas.microsoft.com/office/drawing/2014/main" id="{489F090F-A39E-123C-65B8-7609FE7C8F79}"/>
              </a:ext>
            </a:extLst>
          </p:cNvPr>
          <p:cNvSpPr txBox="1"/>
          <p:nvPr/>
        </p:nvSpPr>
        <p:spPr>
          <a:xfrm>
            <a:off x="1343472" y="5676874"/>
            <a:ext cx="639022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STA 1</a:t>
            </a:r>
          </a:p>
        </p:txBody>
      </p:sp>
      <p:cxnSp>
        <p:nvCxnSpPr>
          <p:cNvPr id="4099" name="Straight Connector 4098">
            <a:extLst>
              <a:ext uri="{FF2B5EF4-FFF2-40B4-BE49-F238E27FC236}">
                <a16:creationId xmlns:a16="http://schemas.microsoft.com/office/drawing/2014/main" id="{00DB8FBD-69D0-E819-6E0D-86150B9FD247}"/>
              </a:ext>
            </a:extLst>
          </p:cNvPr>
          <p:cNvCxnSpPr>
            <a:cxnSpLocks/>
          </p:cNvCxnSpPr>
          <p:nvPr/>
        </p:nvCxnSpPr>
        <p:spPr bwMode="auto">
          <a:xfrm>
            <a:off x="3533604" y="5181531"/>
            <a:ext cx="0" cy="641537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00" name="Straight Connector 4099">
            <a:extLst>
              <a:ext uri="{FF2B5EF4-FFF2-40B4-BE49-F238E27FC236}">
                <a16:creationId xmlns:a16="http://schemas.microsoft.com/office/drawing/2014/main" id="{6CF1B507-25E5-A489-ED62-D2727DDA51FD}"/>
              </a:ext>
            </a:extLst>
          </p:cNvPr>
          <p:cNvCxnSpPr>
            <a:cxnSpLocks/>
          </p:cNvCxnSpPr>
          <p:nvPr/>
        </p:nvCxnSpPr>
        <p:spPr bwMode="auto">
          <a:xfrm>
            <a:off x="8184232" y="5191338"/>
            <a:ext cx="0" cy="641537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01" name="TextBox 4100">
            <a:extLst>
              <a:ext uri="{FF2B5EF4-FFF2-40B4-BE49-F238E27FC236}">
                <a16:creationId xmlns:a16="http://schemas.microsoft.com/office/drawing/2014/main" id="{86FA7C80-55E3-CA7C-AA35-9E140F659D4E}"/>
              </a:ext>
            </a:extLst>
          </p:cNvPr>
          <p:cNvSpPr txBox="1"/>
          <p:nvPr/>
        </p:nvSpPr>
        <p:spPr>
          <a:xfrm>
            <a:off x="4968068" y="4656527"/>
            <a:ext cx="3115605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Original Unavailable duration</a:t>
            </a:r>
          </a:p>
        </p:txBody>
      </p:sp>
      <p:sp>
        <p:nvSpPr>
          <p:cNvPr id="4102" name="Rectangle 4101">
            <a:extLst>
              <a:ext uri="{FF2B5EF4-FFF2-40B4-BE49-F238E27FC236}">
                <a16:creationId xmlns:a16="http://schemas.microsoft.com/office/drawing/2014/main" id="{C50161EC-E022-0039-54E3-298987052260}"/>
              </a:ext>
            </a:extLst>
          </p:cNvPr>
          <p:cNvSpPr/>
          <p:nvPr/>
        </p:nvSpPr>
        <p:spPr>
          <a:xfrm>
            <a:off x="3533606" y="5706764"/>
            <a:ext cx="1682886" cy="3535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Co-ex event communication</a:t>
            </a:r>
          </a:p>
        </p:txBody>
      </p:sp>
      <p:cxnSp>
        <p:nvCxnSpPr>
          <p:cNvPr id="4104" name="Straight Arrow Connector 4103">
            <a:extLst>
              <a:ext uri="{FF2B5EF4-FFF2-40B4-BE49-F238E27FC236}">
                <a16:creationId xmlns:a16="http://schemas.microsoft.com/office/drawing/2014/main" id="{AFB4369E-2E95-D33A-8951-37000A9F7708}"/>
              </a:ext>
            </a:extLst>
          </p:cNvPr>
          <p:cNvCxnSpPr>
            <a:cxnSpLocks/>
          </p:cNvCxnSpPr>
          <p:nvPr/>
        </p:nvCxnSpPr>
        <p:spPr bwMode="auto">
          <a:xfrm>
            <a:off x="4109668" y="4670955"/>
            <a:ext cx="102353" cy="2923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06" name="Rectangle 4105">
            <a:extLst>
              <a:ext uri="{FF2B5EF4-FFF2-40B4-BE49-F238E27FC236}">
                <a16:creationId xmlns:a16="http://schemas.microsoft.com/office/drawing/2014/main" id="{8B998429-AF34-61CF-C809-5F5B9A461DA3}"/>
              </a:ext>
            </a:extLst>
          </p:cNvPr>
          <p:cNvSpPr/>
          <p:nvPr/>
        </p:nvSpPr>
        <p:spPr>
          <a:xfrm>
            <a:off x="2231734" y="5600452"/>
            <a:ext cx="770916" cy="3646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 frame</a:t>
            </a:r>
          </a:p>
        </p:txBody>
      </p: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083F13C0-5A1D-E750-610B-AAB592C769DB}"/>
              </a:ext>
            </a:extLst>
          </p:cNvPr>
          <p:cNvSpPr/>
          <p:nvPr/>
        </p:nvSpPr>
        <p:spPr>
          <a:xfrm>
            <a:off x="5705760" y="5606003"/>
            <a:ext cx="206352" cy="4221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ICR</a:t>
            </a:r>
          </a:p>
        </p:txBody>
      </p:sp>
      <p:cxnSp>
        <p:nvCxnSpPr>
          <p:cNvPr id="4108" name="Straight Arrow Connector 4107">
            <a:extLst>
              <a:ext uri="{FF2B5EF4-FFF2-40B4-BE49-F238E27FC236}">
                <a16:creationId xmlns:a16="http://schemas.microsoft.com/office/drawing/2014/main" id="{E1BAE64A-5B08-4E26-0E9B-75F66AEADC63}"/>
              </a:ext>
            </a:extLst>
          </p:cNvPr>
          <p:cNvCxnSpPr>
            <a:cxnSpLocks/>
          </p:cNvCxnSpPr>
          <p:nvPr/>
        </p:nvCxnSpPr>
        <p:spPr bwMode="auto">
          <a:xfrm>
            <a:off x="3582038" y="4961150"/>
            <a:ext cx="4602194" cy="21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115" name="Rectangle 4114">
            <a:extLst>
              <a:ext uri="{FF2B5EF4-FFF2-40B4-BE49-F238E27FC236}">
                <a16:creationId xmlns:a16="http://schemas.microsoft.com/office/drawing/2014/main" id="{83C6E518-2499-34F8-89C1-55F739A35EAB}"/>
              </a:ext>
            </a:extLst>
          </p:cNvPr>
          <p:cNvSpPr/>
          <p:nvPr/>
        </p:nvSpPr>
        <p:spPr>
          <a:xfrm>
            <a:off x="5954274" y="5255633"/>
            <a:ext cx="1246206" cy="3535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traffic (STA1)</a:t>
            </a:r>
          </a:p>
        </p:txBody>
      </p:sp>
      <p:sp>
        <p:nvSpPr>
          <p:cNvPr id="4117" name="Rectangle 4116">
            <a:extLst>
              <a:ext uri="{FF2B5EF4-FFF2-40B4-BE49-F238E27FC236}">
                <a16:creationId xmlns:a16="http://schemas.microsoft.com/office/drawing/2014/main" id="{30550ED3-DCDE-9BC7-7D8A-DC75BCCCF666}"/>
              </a:ext>
            </a:extLst>
          </p:cNvPr>
          <p:cNvSpPr/>
          <p:nvPr/>
        </p:nvSpPr>
        <p:spPr>
          <a:xfrm>
            <a:off x="7249826" y="5611087"/>
            <a:ext cx="244140" cy="347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sp>
        <p:nvSpPr>
          <p:cNvPr id="4124" name="TextBox 4123">
            <a:extLst>
              <a:ext uri="{FF2B5EF4-FFF2-40B4-BE49-F238E27FC236}">
                <a16:creationId xmlns:a16="http://schemas.microsoft.com/office/drawing/2014/main" id="{64619527-11CE-3D34-6348-787944E179DB}"/>
              </a:ext>
            </a:extLst>
          </p:cNvPr>
          <p:cNvSpPr txBox="1"/>
          <p:nvPr/>
        </p:nvSpPr>
        <p:spPr>
          <a:xfrm>
            <a:off x="2031039" y="5977690"/>
            <a:ext cx="1227816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UD Info</a:t>
            </a:r>
          </a:p>
        </p:txBody>
      </p:sp>
      <p:sp>
        <p:nvSpPr>
          <p:cNvPr id="4125" name="TextBox 4124">
            <a:extLst>
              <a:ext uri="{FF2B5EF4-FFF2-40B4-BE49-F238E27FC236}">
                <a16:creationId xmlns:a16="http://schemas.microsoft.com/office/drawing/2014/main" id="{D1F02063-C7E2-B84A-ABB7-CB1B2E9ABCE5}"/>
              </a:ext>
            </a:extLst>
          </p:cNvPr>
          <p:cNvSpPr txBox="1"/>
          <p:nvPr/>
        </p:nvSpPr>
        <p:spPr>
          <a:xfrm>
            <a:off x="5499006" y="6048043"/>
            <a:ext cx="658999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</a:t>
            </a:r>
          </a:p>
        </p:txBody>
      </p:sp>
      <p:sp>
        <p:nvSpPr>
          <p:cNvPr id="4130" name="TextBox 4129">
            <a:extLst>
              <a:ext uri="{FF2B5EF4-FFF2-40B4-BE49-F238E27FC236}">
                <a16:creationId xmlns:a16="http://schemas.microsoft.com/office/drawing/2014/main" id="{4497A692-1CC8-B914-6AE0-C1BDD0A5D30B}"/>
              </a:ext>
            </a:extLst>
          </p:cNvPr>
          <p:cNvSpPr txBox="1"/>
          <p:nvPr/>
        </p:nvSpPr>
        <p:spPr>
          <a:xfrm>
            <a:off x="3002649" y="4437112"/>
            <a:ext cx="1890432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sz="13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LL Data for STA</a:t>
            </a:r>
          </a:p>
        </p:txBody>
      </p:sp>
      <p:sp>
        <p:nvSpPr>
          <p:cNvPr id="4131" name="TextBox 4130">
            <a:extLst>
              <a:ext uri="{FF2B5EF4-FFF2-40B4-BE49-F238E27FC236}">
                <a16:creationId xmlns:a16="http://schemas.microsoft.com/office/drawing/2014/main" id="{A8464903-1B77-293D-1D7A-217342399AA8}"/>
              </a:ext>
            </a:extLst>
          </p:cNvPr>
          <p:cNvSpPr txBox="1"/>
          <p:nvPr/>
        </p:nvSpPr>
        <p:spPr>
          <a:xfrm>
            <a:off x="9343416" y="983979"/>
            <a:ext cx="2441209" cy="40011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285750" indent="-285750" defTabSz="914400" eaLnBrk="1" latinLnBrk="1" hangingPunct="1">
              <a:buClrTx/>
              <a:buSzTx/>
              <a:buFont typeface="Arial" panose="020B0604020202020204" pitchFamily="34" charset="0"/>
              <a:buChar char="•"/>
            </a:pPr>
            <a:r>
              <a:rPr kumimoji="1" lang="en-US" sz="10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UD: Unavailable duration</a:t>
            </a:r>
          </a:p>
          <a:p>
            <a:pPr marL="285750" indent="-285750" defTabSz="914400" eaLnBrk="1" latinLnBrk="1" hangingPunct="1">
              <a:buClrTx/>
              <a:buSzTx/>
              <a:buFont typeface="Arial" panose="020B0604020202020204" pitchFamily="34" charset="0"/>
              <a:buChar char="•"/>
            </a:pPr>
            <a:r>
              <a:rPr kumimoji="1" lang="en-US" sz="10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AI: Available Indication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0B5885E-BE8A-A48F-6E2F-68971ED29608}"/>
              </a:ext>
            </a:extLst>
          </p:cNvPr>
          <p:cNvSpPr/>
          <p:nvPr/>
        </p:nvSpPr>
        <p:spPr>
          <a:xfrm>
            <a:off x="4384325" y="5034123"/>
            <a:ext cx="244140" cy="5716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E55C87-C554-5F51-E57A-C6467104D935}"/>
              </a:ext>
            </a:extLst>
          </p:cNvPr>
          <p:cNvSpPr/>
          <p:nvPr/>
        </p:nvSpPr>
        <p:spPr>
          <a:xfrm>
            <a:off x="5432185" y="5029365"/>
            <a:ext cx="244140" cy="5716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</a:t>
            </a:r>
          </a:p>
        </p:txBody>
      </p:sp>
    </p:spTree>
    <p:extLst>
      <p:ext uri="{BB962C8B-B14F-4D97-AF65-F5344CB8AC3E}">
        <p14:creationId xmlns:p14="http://schemas.microsoft.com/office/powerpoint/2010/main" val="23789359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We proposed methods for delivering the low latency traffic efficiently during the coexistence event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STA can report its available state to AP during its reported unavailable duration when the STA is in the unavailable duration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During the unavailable duration of a STA, if AP has LL traffic for the STA, the AP can send to the STA a frame to check the STA’s status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4275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000" dirty="0"/>
              <a:t>[1] 23/0816, </a:t>
            </a:r>
            <a:r>
              <a:rPr lang="en-US" altLang="ko-KR" sz="2000" dirty="0"/>
              <a:t>Enhancements for latency sensitive traffic and in-device-coexistence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000" dirty="0"/>
              <a:t>[2] 23/1103, </a:t>
            </a:r>
            <a:r>
              <a:rPr lang="en-US" altLang="ko-KR" sz="2000" dirty="0"/>
              <a:t>in-device interference discussion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000" dirty="0"/>
              <a:t>[3] 23/1964, </a:t>
            </a:r>
            <a:r>
              <a:rPr lang="en-US" altLang="ko-KR" sz="2000" dirty="0"/>
              <a:t>Coexistence Protocols for UHR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000" dirty="0"/>
              <a:t>[4] 23/2002, </a:t>
            </a:r>
            <a:r>
              <a:rPr lang="en-US" altLang="ko-KR" sz="2000" dirty="0"/>
              <a:t>In-device coexistence and interference follow-up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000" dirty="0"/>
              <a:t>[5] 24/0094, </a:t>
            </a:r>
            <a:r>
              <a:rPr lang="en-US" altLang="ko-KR" sz="2000" dirty="0"/>
              <a:t>Probe-before-Talk and Unsolicited Unavailability Announcement for Co-ex Management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000" dirty="0"/>
              <a:t>[6] 24/0509, </a:t>
            </a:r>
            <a:r>
              <a:rPr lang="en-US" altLang="ko-KR" sz="2000" dirty="0"/>
              <a:t>Thoughts on in-device coexistence and P2P for 11bn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15566</TotalTime>
  <Words>938</Words>
  <Application>Microsoft Office PowerPoint</Application>
  <PresentationFormat>Widescreen</PresentationFormat>
  <Paragraphs>175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테마</vt:lpstr>
      <vt:lpstr>Document</vt:lpstr>
      <vt:lpstr>Further Discussions on In-Device Coexistence</vt:lpstr>
      <vt:lpstr>Introduction</vt:lpstr>
      <vt:lpstr>Recap: In-Device Coexistence [1-6]</vt:lpstr>
      <vt:lpstr>Recap: In-Device Coexistence [1-6]</vt:lpstr>
      <vt:lpstr>Motivation</vt:lpstr>
      <vt:lpstr>Proposed IDC operation (1)</vt:lpstr>
      <vt:lpstr>Proposed IDC operation (2)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Jeongki Kim</dc:creator>
  <cp:lastModifiedBy>Jeongki Kim</cp:lastModifiedBy>
  <cp:revision>35</cp:revision>
  <cp:lastPrinted>1601-01-01T00:00:00Z</cp:lastPrinted>
  <dcterms:created xsi:type="dcterms:W3CDTF">2023-03-27T11:21:45Z</dcterms:created>
  <dcterms:modified xsi:type="dcterms:W3CDTF">2024-07-15T15:36:57Z</dcterms:modified>
</cp:coreProperties>
</file>