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1"/>
  </p:notesMasterIdLst>
  <p:handoutMasterIdLst>
    <p:handoutMasterId r:id="rId22"/>
  </p:handoutMasterIdLst>
  <p:sldIdLst>
    <p:sldId id="269" r:id="rId2"/>
    <p:sldId id="257" r:id="rId3"/>
    <p:sldId id="546" r:id="rId4"/>
    <p:sldId id="593" r:id="rId5"/>
    <p:sldId id="594" r:id="rId6"/>
    <p:sldId id="608" r:id="rId7"/>
    <p:sldId id="596" r:id="rId8"/>
    <p:sldId id="605" r:id="rId9"/>
    <p:sldId id="597" r:id="rId10"/>
    <p:sldId id="595" r:id="rId11"/>
    <p:sldId id="606" r:id="rId12"/>
    <p:sldId id="609" r:id="rId13"/>
    <p:sldId id="600" r:id="rId14"/>
    <p:sldId id="602" r:id="rId15"/>
    <p:sldId id="604" r:id="rId16"/>
    <p:sldId id="603" r:id="rId17"/>
    <p:sldId id="601" r:id="rId18"/>
    <p:sldId id="599" r:id="rId19"/>
    <p:sldId id="50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3875" autoAdjust="0"/>
  </p:normalViewPr>
  <p:slideViewPr>
    <p:cSldViewPr>
      <p:cViewPr>
        <p:scale>
          <a:sx n="75" d="100"/>
          <a:sy n="75" d="100"/>
        </p:scale>
        <p:origin x="103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48493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2808860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2321714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1535357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112030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15</a:t>
            </a:fld>
            <a:endParaRPr lang="zh-CN" altLang="en-US"/>
          </a:p>
        </p:txBody>
      </p:sp>
    </p:spTree>
    <p:extLst>
      <p:ext uri="{BB962C8B-B14F-4D97-AF65-F5344CB8AC3E}">
        <p14:creationId xmlns:p14="http://schemas.microsoft.com/office/powerpoint/2010/main" val="2533420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27455550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17</a:t>
            </a:fld>
            <a:endParaRPr lang="zh-CN" altLang="en-US"/>
          </a:p>
        </p:txBody>
      </p:sp>
    </p:spTree>
    <p:extLst>
      <p:ext uri="{BB962C8B-B14F-4D97-AF65-F5344CB8AC3E}">
        <p14:creationId xmlns:p14="http://schemas.microsoft.com/office/powerpoint/2010/main" val="3847772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18</a:t>
            </a:fld>
            <a:endParaRPr lang="zh-CN" altLang="en-US"/>
          </a:p>
        </p:txBody>
      </p:sp>
    </p:spTree>
    <p:extLst>
      <p:ext uri="{BB962C8B-B14F-4D97-AF65-F5344CB8AC3E}">
        <p14:creationId xmlns:p14="http://schemas.microsoft.com/office/powerpoint/2010/main" val="856644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4137573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296151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61371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2118195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1983255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856644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wave@2.4GHz"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Design target and device capabilities for AMP IoT</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2024-05-10</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2492539789"/>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a:effectLst/>
                          <a:latin typeface="Times New Roman" panose="02020603050405020304" pitchFamily="18" charset="0"/>
                          <a:ea typeface="+mn-ea"/>
                          <a:cs typeface="Times New Roman" panose="02020603050405020304" pitchFamily="18" charset="0"/>
                        </a:rPr>
                        <a:t>Chuanfeng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Link budget</a:t>
            </a:r>
            <a:endParaRPr lang="zh-CN" altLang="en-US" sz="2700" b="1" dirty="0">
              <a:solidFill>
                <a:schemeClr val="tx2"/>
              </a:solidFill>
              <a:latin typeface="+mj-lt"/>
              <a:ea typeface="+mj-ea"/>
              <a:cs typeface="+mj-cs"/>
            </a:endParaRPr>
          </a:p>
        </p:txBody>
      </p:sp>
      <p:sp>
        <p:nvSpPr>
          <p:cNvPr id="18" name="文本框 17"/>
          <p:cNvSpPr txBox="1"/>
          <p:nvPr/>
        </p:nvSpPr>
        <p:spPr>
          <a:xfrm>
            <a:off x="268288" y="5381981"/>
            <a:ext cx="8391460" cy="584775"/>
          </a:xfrm>
          <a:prstGeom prst="rect">
            <a:avLst/>
          </a:prstGeom>
          <a:noFill/>
          <a:ln w="12700">
            <a:noFill/>
            <a:prstDash val="dash"/>
          </a:ln>
        </p:spPr>
        <p:txBody>
          <a:bodyPr wrap="square" rtlCol="0">
            <a:spAutoFit/>
          </a:bodyPr>
          <a:lstStyle/>
          <a:p>
            <a:pPr marL="0" lvl="1" algn="just">
              <a:spcBef>
                <a:spcPts val="0"/>
              </a:spcBef>
              <a:spcAft>
                <a:spcPts val="600"/>
              </a:spcAft>
            </a:pPr>
            <a:r>
              <a:rPr lang="en-US" altLang="zh-CN" sz="1600" b="1" dirty="0">
                <a:cs typeface="Times New Roman" panose="02020603050405020304" pitchFamily="18" charset="0"/>
              </a:rPr>
              <a:t>Observation:  In case of WPT@920MHz and backscattering communication @2.4GHz, reflection amplifier is needed.</a:t>
            </a: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graphicFrame>
        <p:nvGraphicFramePr>
          <p:cNvPr id="4" name="表格 3">
            <a:extLst>
              <a:ext uri="{FF2B5EF4-FFF2-40B4-BE49-F238E27FC236}">
                <a16:creationId xmlns:a16="http://schemas.microsoft.com/office/drawing/2014/main" id="{8CABB1F9-AC87-46E6-AF8B-BD366CA5368E}"/>
              </a:ext>
            </a:extLst>
          </p:cNvPr>
          <p:cNvGraphicFramePr>
            <a:graphicFrameLocks noGrp="1"/>
          </p:cNvGraphicFramePr>
          <p:nvPr>
            <p:extLst>
              <p:ext uri="{D42A27DB-BD31-4B8C-83A1-F6EECF244321}">
                <p14:modId xmlns:p14="http://schemas.microsoft.com/office/powerpoint/2010/main" val="3903630523"/>
              </p:ext>
            </p:extLst>
          </p:nvPr>
        </p:nvGraphicFramePr>
        <p:xfrm>
          <a:off x="268288" y="1371600"/>
          <a:ext cx="8153400" cy="4114165"/>
        </p:xfrm>
        <a:graphic>
          <a:graphicData uri="http://schemas.openxmlformats.org/drawingml/2006/table">
            <a:tbl>
              <a:tblPr>
                <a:tableStyleId>{5C22544A-7EE6-4342-B048-85BDC9FD1C3A}</a:tableStyleId>
              </a:tblPr>
              <a:tblGrid>
                <a:gridCol w="4933315">
                  <a:extLst>
                    <a:ext uri="{9D8B030D-6E8A-4147-A177-3AD203B41FA5}">
                      <a16:colId xmlns:a16="http://schemas.microsoft.com/office/drawing/2014/main" val="1762507476"/>
                    </a:ext>
                  </a:extLst>
                </a:gridCol>
                <a:gridCol w="3220085">
                  <a:extLst>
                    <a:ext uri="{9D8B030D-6E8A-4147-A177-3AD203B41FA5}">
                      <a16:colId xmlns:a16="http://schemas.microsoft.com/office/drawing/2014/main" val="948121622"/>
                    </a:ext>
                  </a:extLst>
                </a:gridCol>
              </a:tblGrid>
              <a:tr h="172999">
                <a:tc>
                  <a:txBody>
                    <a:bodyPr/>
                    <a:lstStyle/>
                    <a:p>
                      <a:pPr algn="ctr">
                        <a:spcAft>
                          <a:spcPts val="0"/>
                        </a:spcAft>
                        <a:tabLst>
                          <a:tab pos="626110" algn="l"/>
                        </a:tabLst>
                      </a:pPr>
                      <a:r>
                        <a:rPr lang="en-US" sz="1050" kern="100" dirty="0">
                          <a:effectLst/>
                        </a:rPr>
                        <a:t>	</a:t>
                      </a:r>
                      <a:r>
                        <a:rPr lang="en-US" sz="1800" kern="100" dirty="0">
                          <a:effectLst/>
                        </a:rPr>
                        <a:t>WPT@920MHz, backscattering@2.4GHz</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endParaRPr lang="zh-CN" sz="1050" kern="100">
                        <a:effectLst/>
                        <a:latin typeface="等线" panose="02010600030101010101" pitchFamily="2" charset="-122"/>
                        <a:ea typeface="等线" panose="02010600030101010101" pitchFamily="2" charset="-122"/>
                      </a:endParaRPr>
                    </a:p>
                  </a:txBody>
                  <a:tcPr marL="34290" marR="34290" marT="34290" marB="34290"/>
                </a:tc>
                <a:extLst>
                  <a:ext uri="{0D108BD9-81ED-4DB2-BD59-A6C34878D82A}">
                    <a16:rowId xmlns:a16="http://schemas.microsoft.com/office/drawing/2014/main" val="147582983"/>
                  </a:ext>
                </a:extLst>
              </a:tr>
              <a:tr h="293370">
                <a:tc>
                  <a:txBody>
                    <a:bodyPr/>
                    <a:lstStyle/>
                    <a:p>
                      <a:pPr algn="just">
                        <a:spcAft>
                          <a:spcPts val="0"/>
                        </a:spcAft>
                      </a:pPr>
                      <a:r>
                        <a:rPr lang="en-US" sz="1050" kern="100">
                          <a:effectLst/>
                        </a:rPr>
                        <a:t>WPT Frequency </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a:effectLst/>
                        </a:rPr>
                        <a:t>920MHz</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1795289010"/>
                  </a:ext>
                </a:extLst>
              </a:tr>
              <a:tr h="273050">
                <a:tc>
                  <a:txBody>
                    <a:bodyPr/>
                    <a:lstStyle/>
                    <a:p>
                      <a:pPr algn="just">
                        <a:spcAft>
                          <a:spcPts val="0"/>
                        </a:spcAft>
                      </a:pPr>
                      <a:r>
                        <a:rPr lang="en-US" sz="1050" kern="100">
                          <a:effectLst/>
                        </a:rPr>
                        <a:t>EIRP of Energizer (dBm)</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a:effectLst/>
                        </a:rPr>
                        <a:t>33</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836680447"/>
                  </a:ext>
                </a:extLst>
              </a:tr>
              <a:tr h="273050">
                <a:tc>
                  <a:txBody>
                    <a:bodyPr/>
                    <a:lstStyle/>
                    <a:p>
                      <a:pPr algn="just">
                        <a:spcAft>
                          <a:spcPts val="0"/>
                        </a:spcAft>
                      </a:pPr>
                      <a:r>
                        <a:rPr lang="en-US" sz="1050" kern="100" dirty="0">
                          <a:effectLst/>
                        </a:rPr>
                        <a:t>Communication frequency</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dirty="0">
                          <a:effectLst/>
                        </a:rPr>
                        <a:t>2.4GHz</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1734582"/>
                  </a:ext>
                </a:extLst>
              </a:tr>
              <a:tr h="273050">
                <a:tc>
                  <a:txBody>
                    <a:bodyPr/>
                    <a:lstStyle/>
                    <a:p>
                      <a:pPr algn="just">
                        <a:spcAft>
                          <a:spcPts val="0"/>
                        </a:spcAft>
                      </a:pPr>
                      <a:r>
                        <a:rPr lang="en-US" altLang="zh-CN" sz="1050" kern="100" dirty="0">
                          <a:effectLst/>
                          <a:latin typeface="等线" panose="02010600030101010101" pitchFamily="2" charset="-122"/>
                          <a:ea typeface="等线" panose="02010600030101010101" pitchFamily="2" charset="-122"/>
                          <a:cs typeface="Times New Roman" panose="02020603050405020304" pitchFamily="18" charset="0"/>
                        </a:rPr>
                        <a:t>EIRP of </a:t>
                      </a:r>
                      <a:r>
                        <a:rPr lang="en-US" altLang="zh-CN" sz="1050" kern="100" dirty="0">
                          <a:solidFill>
                            <a:schemeClr val="dk1"/>
                          </a:solidFill>
                          <a:effectLst/>
                          <a:latin typeface="+mn-lt"/>
                          <a:ea typeface="+mn-ea"/>
                          <a:cs typeface="+mn-cs"/>
                        </a:rPr>
                        <a:t>carrier</a:t>
                      </a:r>
                      <a:r>
                        <a:rPr lang="en-US" altLang="zh-CN" sz="1050" u="sng" kern="100" dirty="0">
                          <a:solidFill>
                            <a:schemeClr val="dk1"/>
                          </a:solidFill>
                          <a:effectLst/>
                          <a:latin typeface="+mn-lt"/>
                          <a:ea typeface="+mn-ea"/>
                          <a:cs typeface="+mn-cs"/>
                        </a:rPr>
                        <a:t> </a:t>
                      </a:r>
                      <a:r>
                        <a:rPr lang="en-US" altLang="zh-CN" sz="1050" u="sng" kern="100" dirty="0">
                          <a:solidFill>
                            <a:schemeClr val="dk1"/>
                          </a:solidFill>
                          <a:effectLst/>
                          <a:latin typeface="+mn-lt"/>
                          <a:ea typeface="+mn-ea"/>
                          <a:cs typeface="+mn-cs"/>
                          <a:hlinkClick r:id="rId3">
                            <a:extLst>
                              <a:ext uri="{A12FA001-AC4F-418D-AE19-62706E023703}">
                                <ahyp:hlinkClr xmlns:ahyp="http://schemas.microsoft.com/office/drawing/2018/hyperlinkcolor" val="tx"/>
                              </a:ext>
                            </a:extLst>
                          </a:hlinkClick>
                        </a:rPr>
                        <a:t>wave@2.4GHz</a:t>
                      </a:r>
                      <a:r>
                        <a:rPr lang="en-US" altLang="zh-CN" sz="1050" u="sng" kern="100" dirty="0">
                          <a:solidFill>
                            <a:schemeClr val="dk1"/>
                          </a:solidFill>
                          <a:effectLst/>
                          <a:latin typeface="+mn-lt"/>
                          <a:ea typeface="+mn-ea"/>
                          <a:cs typeface="+mn-cs"/>
                        </a:rPr>
                        <a:t> </a:t>
                      </a:r>
                      <a:r>
                        <a:rPr lang="en-US" altLang="zh-CN" sz="1050" kern="100" dirty="0">
                          <a:solidFill>
                            <a:schemeClr val="dk1"/>
                          </a:solidFill>
                          <a:effectLst/>
                          <a:latin typeface="+mn-lt"/>
                          <a:ea typeface="+mn-ea"/>
                          <a:cs typeface="+mn-cs"/>
                        </a:rPr>
                        <a:t>(20dBm)</a:t>
                      </a:r>
                      <a:endParaRPr lang="zh-CN" altLang="en-US" sz="1050" kern="100" dirty="0">
                        <a:solidFill>
                          <a:schemeClr val="dk1"/>
                        </a:solidFill>
                        <a:effectLst/>
                        <a:latin typeface="+mn-lt"/>
                        <a:ea typeface="+mn-ea"/>
                        <a:cs typeface="+mn-cs"/>
                      </a:endParaRPr>
                    </a:p>
                  </a:txBody>
                  <a:tcPr marL="34290" marR="34290" marT="34290" marB="34290"/>
                </a:tc>
                <a:tc>
                  <a:txBody>
                    <a:bodyPr/>
                    <a:lstStyle/>
                    <a:p>
                      <a:pPr algn="just">
                        <a:spcAft>
                          <a:spcPts val="0"/>
                        </a:spcAft>
                      </a:pPr>
                      <a:r>
                        <a:rPr lang="en-US" altLang="zh-CN" sz="1050" kern="100" dirty="0">
                          <a:effectLst/>
                          <a:latin typeface="等线" panose="02010600030101010101" pitchFamily="2" charset="-122"/>
                          <a:ea typeface="等线" panose="02010600030101010101" pitchFamily="2" charset="-122"/>
                          <a:cs typeface="Times New Roman" panose="02020603050405020304" pitchFamily="18" charset="0"/>
                        </a:rPr>
                        <a:t>20</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3498665014"/>
                  </a:ext>
                </a:extLst>
              </a:tr>
              <a:tr h="273050">
                <a:tc>
                  <a:txBody>
                    <a:bodyPr/>
                    <a:lstStyle/>
                    <a:p>
                      <a:pPr algn="just">
                        <a:spcAft>
                          <a:spcPts val="0"/>
                        </a:spcAft>
                      </a:pPr>
                      <a:r>
                        <a:rPr lang="en-US" sz="1050" kern="100" dirty="0">
                          <a:effectLst/>
                        </a:rPr>
                        <a:t>Receiver sensitivity of AMP AP (dBm)</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a:effectLst/>
                        </a:rPr>
                        <a:t>-95 (Note 1)</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3545362092"/>
                  </a:ext>
                </a:extLst>
              </a:tr>
              <a:tr h="273050">
                <a:tc>
                  <a:txBody>
                    <a:bodyPr/>
                    <a:lstStyle/>
                    <a:p>
                      <a:pPr algn="just">
                        <a:spcAft>
                          <a:spcPts val="0"/>
                        </a:spcAft>
                      </a:pPr>
                      <a:r>
                        <a:rPr lang="en-US" sz="1050" kern="100" dirty="0">
                          <a:effectLst/>
                        </a:rPr>
                        <a:t>Antenna gain of AMP STA (</a:t>
                      </a:r>
                      <a:r>
                        <a:rPr lang="en-US" sz="1050" kern="100" dirty="0" err="1">
                          <a:effectLst/>
                        </a:rPr>
                        <a:t>dBi</a:t>
                      </a:r>
                      <a:r>
                        <a:rPr lang="en-US" sz="1050" kern="100" dirty="0">
                          <a:effectLst/>
                        </a:rPr>
                        <a:t>)</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a:effectLst/>
                        </a:rPr>
                        <a:t>2</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1151791098"/>
                  </a:ext>
                </a:extLst>
              </a:tr>
              <a:tr h="273050">
                <a:tc>
                  <a:txBody>
                    <a:bodyPr/>
                    <a:lstStyle/>
                    <a:p>
                      <a:pPr algn="just">
                        <a:spcAft>
                          <a:spcPts val="0"/>
                        </a:spcAft>
                      </a:pPr>
                      <a:r>
                        <a:rPr lang="en-US" sz="1050" kern="100">
                          <a:effectLst/>
                        </a:rPr>
                        <a:t>Shadowing factor </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dirty="0">
                          <a:effectLst/>
                        </a:rPr>
                        <a:t>3dB@920MHz</a:t>
                      </a:r>
                      <a:endParaRPr lang="zh-CN" sz="1050" kern="100" dirty="0">
                        <a:effectLst/>
                      </a:endParaRPr>
                    </a:p>
                    <a:p>
                      <a:pPr algn="just">
                        <a:spcAft>
                          <a:spcPts val="0"/>
                        </a:spcAft>
                      </a:pPr>
                      <a:r>
                        <a:rPr lang="en-US" sz="1050" kern="100" dirty="0">
                          <a:effectLst/>
                        </a:rPr>
                        <a:t>4dB@2.4GHz</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3644833589"/>
                  </a:ext>
                </a:extLst>
              </a:tr>
              <a:tr h="239395">
                <a:tc>
                  <a:txBody>
                    <a:bodyPr/>
                    <a:lstStyle/>
                    <a:p>
                      <a:pPr algn="just">
                        <a:spcAft>
                          <a:spcPts val="0"/>
                        </a:spcAft>
                      </a:pPr>
                      <a:r>
                        <a:rPr lang="en-US" sz="1050" kern="100">
                          <a:effectLst/>
                        </a:rPr>
                        <a:t>Minimum receiving WPT power @AMP STA (dBm)</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a:effectLst/>
                        </a:rPr>
                        <a:t>-20 </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2708696620"/>
                  </a:ext>
                </a:extLst>
              </a:tr>
              <a:tr h="239395">
                <a:tc>
                  <a:txBody>
                    <a:bodyPr/>
                    <a:lstStyle/>
                    <a:p>
                      <a:pPr algn="just">
                        <a:spcAft>
                          <a:spcPts val="0"/>
                        </a:spcAft>
                      </a:pPr>
                      <a:r>
                        <a:rPr lang="en-US" sz="1050" kern="100">
                          <a:effectLst/>
                        </a:rPr>
                        <a:t>Maximum WPT distance(m) </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dirty="0">
                          <a:effectLst/>
                        </a:rPr>
                        <a:t>10.33</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3853439535"/>
                  </a:ext>
                </a:extLst>
              </a:tr>
              <a:tr h="239395">
                <a:tc>
                  <a:txBody>
                    <a:bodyPr/>
                    <a:lstStyle/>
                    <a:p>
                      <a:pPr algn="just">
                        <a:spcAft>
                          <a:spcPts val="0"/>
                        </a:spcAft>
                      </a:pPr>
                      <a:r>
                        <a:rPr lang="en-US" sz="1050" kern="100">
                          <a:effectLst/>
                        </a:rPr>
                        <a:t>Backscattering loss at IoT device (dB)</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a:effectLst/>
                        </a:rPr>
                        <a:t>5</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3710991146"/>
                  </a:ext>
                </a:extLst>
              </a:tr>
              <a:tr h="239395">
                <a:tc>
                  <a:txBody>
                    <a:bodyPr/>
                    <a:lstStyle/>
                    <a:p>
                      <a:pPr algn="just">
                        <a:spcAft>
                          <a:spcPts val="0"/>
                        </a:spcAft>
                      </a:pPr>
                      <a:r>
                        <a:rPr lang="en-US" sz="1050" kern="100">
                          <a:effectLst/>
                        </a:rPr>
                        <a:t>Maximum Backscattering distance (m) without reflection amplifier@ Maximum WPT distance</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a:effectLst/>
                        </a:rPr>
                        <a:t>1.92</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512922540"/>
                  </a:ext>
                </a:extLst>
              </a:tr>
              <a:tr h="138430">
                <a:tc>
                  <a:txBody>
                    <a:bodyPr/>
                    <a:lstStyle/>
                    <a:p>
                      <a:pPr algn="just">
                        <a:spcAft>
                          <a:spcPts val="0"/>
                        </a:spcAft>
                      </a:pPr>
                      <a:r>
                        <a:rPr lang="en-US" sz="1050" kern="100" dirty="0">
                          <a:effectLst/>
                        </a:rPr>
                        <a:t>Gain of reflection Amplifier factor (dB)</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dirty="0">
                          <a:effectLst/>
                        </a:rPr>
                        <a:t>15</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2016234320"/>
                  </a:ext>
                </a:extLst>
              </a:tr>
              <a:tr h="239395">
                <a:tc>
                  <a:txBody>
                    <a:bodyPr/>
                    <a:lstStyle/>
                    <a:p>
                      <a:pPr algn="just">
                        <a:spcAft>
                          <a:spcPts val="0"/>
                        </a:spcAft>
                      </a:pPr>
                      <a:r>
                        <a:rPr lang="en-US" sz="1050" kern="100">
                          <a:effectLst/>
                        </a:rPr>
                        <a:t>Maximum Backscattering distance (m) without reflection amplifier@ Maximum WPT distance </a:t>
                      </a:r>
                      <a:endParaRPr lang="zh-CN" sz="1050" kern="10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tc>
                  <a:txBody>
                    <a:bodyPr/>
                    <a:lstStyle/>
                    <a:p>
                      <a:pPr algn="just">
                        <a:spcAft>
                          <a:spcPts val="0"/>
                        </a:spcAft>
                      </a:pPr>
                      <a:r>
                        <a:rPr lang="en-US" sz="1050" kern="100" dirty="0">
                          <a:effectLst/>
                        </a:rPr>
                        <a:t>10.78</a:t>
                      </a:r>
                      <a:endParaRPr lang="zh-CN" sz="105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4290" marR="34290" marT="34290" marB="34290"/>
                </a:tc>
                <a:extLst>
                  <a:ext uri="{0D108BD9-81ED-4DB2-BD59-A6C34878D82A}">
                    <a16:rowId xmlns:a16="http://schemas.microsoft.com/office/drawing/2014/main" val="3244654908"/>
                  </a:ext>
                </a:extLst>
              </a:tr>
            </a:tbl>
          </a:graphicData>
        </a:graphic>
      </p:graphicFrame>
    </p:spTree>
    <p:extLst>
      <p:ext uri="{BB962C8B-B14F-4D97-AF65-F5344CB8AC3E}">
        <p14:creationId xmlns:p14="http://schemas.microsoft.com/office/powerpoint/2010/main" val="320786278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Reflection amplifier</a:t>
            </a:r>
            <a:endParaRPr lang="zh-CN" altLang="en-US" sz="2700" b="1" dirty="0">
              <a:solidFill>
                <a:schemeClr val="tx2"/>
              </a:solidFill>
              <a:latin typeface="+mj-lt"/>
              <a:ea typeface="+mj-ea"/>
              <a:cs typeface="+mj-cs"/>
            </a:endParaRPr>
          </a:p>
        </p:txBody>
      </p:sp>
      <p:sp>
        <p:nvSpPr>
          <p:cNvPr id="18" name="文本框 17"/>
          <p:cNvSpPr txBox="1"/>
          <p:nvPr/>
        </p:nvSpPr>
        <p:spPr>
          <a:xfrm>
            <a:off x="263128" y="1188206"/>
            <a:ext cx="8516144" cy="140038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Based on theoretical analysis and practical experiment, the achievable  maximum gain of reflection amplifier is </a:t>
            </a:r>
            <a:r>
              <a:rPr lang="en-US" altLang="zh-CN" sz="2000" dirty="0">
                <a:solidFill>
                  <a:srgbClr val="0000FF"/>
                </a:solidFill>
                <a:cs typeface="Times New Roman" panose="02020603050405020304" pitchFamily="18" charset="0"/>
              </a:rPr>
              <a:t>10~15</a:t>
            </a:r>
            <a:r>
              <a:rPr lang="en-US" altLang="zh-CN" sz="2000" dirty="0">
                <a:cs typeface="Times New Roman" panose="02020603050405020304" pitchFamily="18" charset="0"/>
              </a:rPr>
              <a:t>dB. It will become unstable with higher gain.</a:t>
            </a:r>
          </a:p>
          <a:p>
            <a:pPr marL="800100" lvl="2" indent="-342900" algn="just">
              <a:spcBef>
                <a:spcPts val="0"/>
              </a:spcBef>
              <a:spcAft>
                <a:spcPts val="600"/>
              </a:spcAft>
              <a:buFont typeface="Wingdings" panose="05000000000000000000" pitchFamily="2" charset="2"/>
              <a:buChar char="l"/>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10" name="Picture 2">
            <a:extLst>
              <a:ext uri="{FF2B5EF4-FFF2-40B4-BE49-F238E27FC236}">
                <a16:creationId xmlns:a16="http://schemas.microsoft.com/office/drawing/2014/main" id="{C3344286-1E65-4806-8826-5C8365FA20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588589"/>
            <a:ext cx="3348364" cy="2285925"/>
          </a:xfrm>
          <a:prstGeom prst="rect">
            <a:avLst/>
          </a:prstGeom>
          <a:solidFill>
            <a:schemeClr val="bg1"/>
          </a:solidFill>
          <a:ln>
            <a:noFill/>
          </a:ln>
        </p:spPr>
      </p:pic>
      <p:sp>
        <p:nvSpPr>
          <p:cNvPr id="12" name="内容占位符 2">
            <a:extLst>
              <a:ext uri="{FF2B5EF4-FFF2-40B4-BE49-F238E27FC236}">
                <a16:creationId xmlns:a16="http://schemas.microsoft.com/office/drawing/2014/main" id="{6328ECF2-7B52-483E-8AEA-F2690A44137A}"/>
              </a:ext>
            </a:extLst>
          </p:cNvPr>
          <p:cNvSpPr txBox="1">
            <a:spLocks/>
          </p:cNvSpPr>
          <p:nvPr/>
        </p:nvSpPr>
        <p:spPr bwMode="auto">
          <a:xfrm>
            <a:off x="2119670" y="4939102"/>
            <a:ext cx="4676060" cy="646331"/>
          </a:xfrm>
          <a:prstGeom prst="rect">
            <a:avLst/>
          </a:prstGeom>
          <a:noFill/>
          <a:ln w="9525">
            <a:noFill/>
            <a:miter lim="800000"/>
            <a:headEnd/>
            <a:tailEnd/>
          </a:ln>
        </p:spPr>
        <p:txBody>
          <a:bodyPr/>
          <a:lstStyle/>
          <a:p>
            <a:pPr eaLnBrk="1" hangingPunct="1">
              <a:defRPr/>
            </a:pPr>
            <a:r>
              <a:rPr lang="en-US" altLang="zh-CN" sz="2000" dirty="0">
                <a:ea typeface="微软雅黑" panose="020B0503020204020204" pitchFamily="34" charset="-122"/>
              </a:rPr>
              <a:t>Figure : reflection Amplifier  </a:t>
            </a:r>
          </a:p>
          <a:p>
            <a:pPr eaLnBrk="1" hangingPunct="1">
              <a:defRPr/>
            </a:pPr>
            <a:r>
              <a:rPr lang="en-US" altLang="zh-CN" sz="2000" dirty="0">
                <a:ea typeface="微软雅黑" panose="020B0503020204020204" pitchFamily="34" charset="-122"/>
              </a:rPr>
              <a:t>(15dB gain, Power consumption:100uw[12])</a:t>
            </a:r>
          </a:p>
          <a:p>
            <a:pPr eaLnBrk="1" hangingPunct="1">
              <a:defRPr/>
            </a:pPr>
            <a:endParaRPr lang="en-US" altLang="zh-CN" sz="2000" dirty="0">
              <a:ea typeface="微软雅黑" panose="020B0503020204020204" pitchFamily="34" charset="-122"/>
            </a:endParaRPr>
          </a:p>
        </p:txBody>
      </p:sp>
    </p:spTree>
    <p:extLst>
      <p:ext uri="{BB962C8B-B14F-4D97-AF65-F5344CB8AC3E}">
        <p14:creationId xmlns:p14="http://schemas.microsoft.com/office/powerpoint/2010/main" val="65747738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Waveform</a:t>
            </a:r>
            <a:endParaRPr lang="zh-CN" altLang="en-US" sz="2700" b="1" dirty="0">
              <a:solidFill>
                <a:schemeClr val="tx2"/>
              </a:solidFill>
              <a:latin typeface="+mj-lt"/>
              <a:ea typeface="+mj-ea"/>
              <a:cs typeface="+mj-cs"/>
            </a:endParaRPr>
          </a:p>
        </p:txBody>
      </p:sp>
      <p:sp>
        <p:nvSpPr>
          <p:cNvPr id="18" name="文本框 17"/>
          <p:cNvSpPr txBox="1"/>
          <p:nvPr/>
        </p:nvSpPr>
        <p:spPr>
          <a:xfrm>
            <a:off x="313928" y="1371600"/>
            <a:ext cx="8516144" cy="347787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Different AMP STA device may have the capabilities to support different waveforms, especially in the uplink. While taking the difference of device capabilities into account, it needs to try to achieve a </a:t>
            </a:r>
            <a:r>
              <a:rPr lang="en-US" altLang="zh-CN" sz="2000" dirty="0">
                <a:solidFill>
                  <a:srgbClr val="0000FF"/>
                </a:solidFill>
                <a:cs typeface="Times New Roman" panose="02020603050405020304" pitchFamily="18" charset="0"/>
              </a:rPr>
              <a:t>harmonized waveform </a:t>
            </a:r>
            <a:r>
              <a:rPr lang="en-US" altLang="zh-CN" sz="2000" dirty="0">
                <a:cs typeface="Times New Roman" panose="02020603050405020304" pitchFamily="18" charset="0"/>
              </a:rPr>
              <a:t>as much as possible as proposed in [16]. </a:t>
            </a:r>
          </a:p>
          <a:p>
            <a:pPr marL="800100" lvl="2" indent="-342900" algn="just">
              <a:spcBef>
                <a:spcPts val="0"/>
              </a:spcBef>
              <a:spcAft>
                <a:spcPts val="600"/>
              </a:spcAft>
              <a:buFont typeface="Wingdings" panose="05000000000000000000" pitchFamily="2" charset="2"/>
              <a:buChar char="l"/>
            </a:pPr>
            <a:r>
              <a:rPr lang="en-US" sz="2000" dirty="0">
                <a:cs typeface="Times New Roman" panose="02020603050405020304" pitchFamily="18" charset="0"/>
              </a:rPr>
              <a:t>In DL, MC-OOK is suitable for all devices.  </a:t>
            </a:r>
          </a:p>
          <a:p>
            <a:pPr marL="800100" lvl="2" indent="-342900" algn="just">
              <a:spcBef>
                <a:spcPts val="0"/>
              </a:spcBef>
              <a:spcAft>
                <a:spcPts val="600"/>
              </a:spcAft>
              <a:buFont typeface="Wingdings" panose="05000000000000000000" pitchFamily="2" charset="2"/>
              <a:buChar char="l"/>
            </a:pPr>
            <a:r>
              <a:rPr lang="en-US" altLang="zh-CN" sz="2000" dirty="0">
                <a:cs typeface="Times New Roman" panose="02020603050405020304" pitchFamily="18" charset="0"/>
              </a:rPr>
              <a:t>In UL, OOK will be suitable for AMP STA  in close range AMP IoT and short/medium range AMP IoT.</a:t>
            </a:r>
          </a:p>
          <a:p>
            <a:pPr marL="800100" lvl="2" indent="-342900" algn="just">
              <a:spcBef>
                <a:spcPts val="0"/>
              </a:spcBef>
              <a:spcAft>
                <a:spcPts val="600"/>
              </a:spcAft>
              <a:buFont typeface="Wingdings" panose="05000000000000000000" pitchFamily="2" charset="2"/>
              <a:buChar char="l"/>
            </a:pPr>
            <a:r>
              <a:rPr lang="en-US" altLang="zh-CN" sz="2000" dirty="0">
                <a:cs typeface="Times New Roman" panose="02020603050405020304" pitchFamily="18" charset="0"/>
              </a:rPr>
              <a:t>For legacy-compatible AMP IoT,  OFDM can be used for both DL and UL after wake-up. </a:t>
            </a:r>
          </a:p>
          <a:p>
            <a:pPr marL="800100" lvl="2" indent="-342900" algn="just">
              <a:spcBef>
                <a:spcPts val="0"/>
              </a:spcBef>
              <a:spcAft>
                <a:spcPts val="600"/>
              </a:spcAft>
              <a:buFont typeface="Wingdings" panose="05000000000000000000" pitchFamily="2" charset="2"/>
              <a:buChar char="l"/>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70128391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Energy storage </a:t>
            </a:r>
            <a:endParaRPr lang="zh-CN" altLang="en-US" sz="2700" b="1" dirty="0">
              <a:solidFill>
                <a:schemeClr val="tx2"/>
              </a:solidFill>
              <a:latin typeface="+mj-lt"/>
              <a:ea typeface="+mj-ea"/>
              <a:cs typeface="+mj-cs"/>
            </a:endParaRPr>
          </a:p>
        </p:txBody>
      </p:sp>
      <p:sp>
        <p:nvSpPr>
          <p:cNvPr id="18" name="文本框 17"/>
          <p:cNvSpPr txBox="1"/>
          <p:nvPr/>
        </p:nvSpPr>
        <p:spPr>
          <a:xfrm>
            <a:off x="313928" y="1146716"/>
            <a:ext cx="8516144" cy="517064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close range Ambient IoT, no need to have dedicated energy storage. The instant harvested power is sufficient to drive the AMP STA. </a:t>
            </a:r>
          </a:p>
          <a:p>
            <a:pPr marL="800100" lvl="2" indent="-342900" algn="just">
              <a:spcBef>
                <a:spcPts val="0"/>
              </a:spcBef>
              <a:spcAft>
                <a:spcPts val="600"/>
              </a:spcAft>
              <a:buFont typeface="Wingdings" panose="05000000000000000000" pitchFamily="2" charset="2"/>
              <a:buChar char="l"/>
            </a:pPr>
            <a:r>
              <a:rPr lang="en-US" altLang="zh-CN" sz="2000" dirty="0">
                <a:cs typeface="Times New Roman" panose="02020603050405020304" pitchFamily="18" charset="0"/>
              </a:rPr>
              <a:t>DL data signal or DL carrier wave signal needs to be continuously send to the AMP STA to guarantee continuous power transfer.</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Instant/temporal (e.g. several us) power interrupt due to MC-OOK ON-OFF switch or channel fading can be tolerated by AMP STA since there is tiny capacitor in the energy harvesting circuit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a:t>
            </a:r>
            <a:r>
              <a:rPr lang="en-GB" altLang="zh-CN" sz="2000" dirty="0"/>
              <a:t>short/medium range Ambient IoT and compatible Ambient IoT, dedicated energy storage is needed[13]. </a:t>
            </a:r>
          </a:p>
          <a:p>
            <a:pPr marL="800100" lvl="2" indent="-342900" algn="just">
              <a:spcBef>
                <a:spcPts val="0"/>
              </a:spcBef>
              <a:spcAft>
                <a:spcPts val="600"/>
              </a:spcAft>
              <a:buFont typeface="Wingdings" panose="05000000000000000000" pitchFamily="2" charset="2"/>
              <a:buChar char="l"/>
            </a:pPr>
            <a:r>
              <a:rPr lang="en-GB" altLang="zh-CN" sz="2000" dirty="0">
                <a:cs typeface="Times New Roman" panose="02020603050405020304" pitchFamily="18" charset="0"/>
              </a:rPr>
              <a:t>It can help to collect very weak ambient power and boost the peak power  for AMP STA.</a:t>
            </a:r>
          </a:p>
          <a:p>
            <a:pPr marL="800100" lvl="2" indent="-342900" algn="just">
              <a:spcBef>
                <a:spcPts val="0"/>
              </a:spcBef>
              <a:spcAft>
                <a:spcPts val="600"/>
              </a:spcAft>
              <a:buFont typeface="Wingdings" panose="05000000000000000000" pitchFamily="2" charset="2"/>
              <a:buChar char="l"/>
            </a:pPr>
            <a:r>
              <a:rPr lang="en-GB" altLang="zh-CN" sz="2000" dirty="0">
                <a:cs typeface="Times New Roman" panose="02020603050405020304" pitchFamily="18" charset="0"/>
              </a:rPr>
              <a:t>It extend the coverage when RF power is used by lowering the energy threshold.  </a:t>
            </a:r>
          </a:p>
          <a:p>
            <a:pPr marL="800100" lvl="2" indent="-342900" algn="just">
              <a:spcBef>
                <a:spcPts val="0"/>
              </a:spcBef>
              <a:spcAft>
                <a:spcPts val="600"/>
              </a:spcAft>
              <a:buFont typeface="Wingdings" panose="05000000000000000000" pitchFamily="2" charset="2"/>
              <a:buChar char="l"/>
            </a:pPr>
            <a:r>
              <a:rPr lang="en-GB" altLang="zh-CN" sz="2000" dirty="0">
                <a:cs typeface="Times New Roman" panose="02020603050405020304" pitchFamily="18" charset="0"/>
              </a:rPr>
              <a:t>The capacity of energy storage may depend on the type of ambient power, traffic period, coverage etc.  It will based on implementation. </a:t>
            </a: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40869334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Clock accuracy of AMP STA(1)</a:t>
            </a:r>
            <a:endParaRPr lang="zh-CN" altLang="en-US" sz="2700" b="1" dirty="0">
              <a:solidFill>
                <a:schemeClr val="tx2"/>
              </a:solidFill>
              <a:latin typeface="+mj-lt"/>
              <a:ea typeface="+mj-ea"/>
              <a:cs typeface="+mj-cs"/>
            </a:endParaRPr>
          </a:p>
        </p:txBody>
      </p:sp>
      <p:sp>
        <p:nvSpPr>
          <p:cNvPr id="18" name="文本框 17"/>
          <p:cNvSpPr txBox="1"/>
          <p:nvPr/>
        </p:nvSpPr>
        <p:spPr>
          <a:xfrm>
            <a:off x="313928" y="1447800"/>
            <a:ext cx="8516144" cy="340093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Due to the limited complexity and power consumption,  the clock accuracy of AMP STA is worse than that of a legacy WLAN devices(20ppm). In addition, the clock accuracy of RFID device is 10^4~10^5 ppm[14]. The clock accuracy of 11ba WUR is 200ppm.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Since the clock accuracy at the reader side can be guaranteed, the DL signal can provide clock reference for AMP STA to receive DL signal. For UL transmission, the device needs to generate the clock itself.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Therefore, the </a:t>
            </a:r>
            <a:r>
              <a:rPr lang="en-US" altLang="zh-CN" sz="2000" dirty="0">
                <a:solidFill>
                  <a:srgbClr val="0000FF"/>
                </a:solidFill>
                <a:cs typeface="Times New Roman" panose="02020603050405020304" pitchFamily="18" charset="0"/>
              </a:rPr>
              <a:t>required clock accuracy for DL receiving and UL transmission may be different</a:t>
            </a:r>
            <a:r>
              <a:rPr lang="en-US" altLang="zh-CN" sz="2000" dirty="0">
                <a:cs typeface="Times New Roman" panose="02020603050405020304" pitchFamily="18" charset="0"/>
              </a:rPr>
              <a:t>.</a:t>
            </a:r>
          </a:p>
          <a:p>
            <a:pPr marL="0" lvl="1" algn="just">
              <a:spcBef>
                <a:spcPts val="0"/>
              </a:spcBef>
              <a:spcAft>
                <a:spcPts val="600"/>
              </a:spcAft>
            </a:pPr>
            <a:r>
              <a:rPr lang="en-US" altLang="zh-CN" sz="2000" dirty="0">
                <a:cs typeface="Times New Roman" panose="02020603050405020304" pitchFamily="18" charset="0"/>
              </a:rPr>
              <a:t> </a:t>
            </a:r>
            <a:endParaRPr lang="en-US" altLang="zh-CN" sz="2000" dirty="0">
              <a:highlight>
                <a:srgbClr val="FFFF00"/>
              </a:highlight>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83419940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Clock accuracy of AMP STA(2)</a:t>
            </a:r>
            <a:endParaRPr lang="zh-CN" altLang="en-US" sz="2700" b="1" dirty="0">
              <a:solidFill>
                <a:schemeClr val="tx2"/>
              </a:solidFill>
              <a:latin typeface="+mj-lt"/>
              <a:ea typeface="+mj-ea"/>
              <a:cs typeface="+mj-cs"/>
            </a:endParaRPr>
          </a:p>
        </p:txBody>
      </p:sp>
      <p:sp>
        <p:nvSpPr>
          <p:cNvPr id="18" name="文本框 17"/>
          <p:cNvSpPr txBox="1"/>
          <p:nvPr/>
        </p:nvSpPr>
        <p:spPr>
          <a:xfrm>
            <a:off x="323056" y="1148287"/>
            <a:ext cx="8516144" cy="543225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a:t>
            </a:r>
            <a:r>
              <a:rPr lang="en-US" altLang="zh-CN" sz="2000" b="1" dirty="0">
                <a:cs typeface="Times New Roman" panose="02020603050405020304" pitchFamily="18" charset="0"/>
              </a:rPr>
              <a:t>DL</a:t>
            </a:r>
            <a:r>
              <a:rPr lang="en-US" altLang="zh-CN" sz="2000" dirty="0">
                <a:cs typeface="Times New Roman" panose="02020603050405020304" pitchFamily="18" charset="0"/>
              </a:rPr>
              <a:t>, for two different receiver types, the required clock accuracy will be different.  </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For RF ED, although the initial clock accuracy can be 10^4~10^5, which is similar as that of RFID,  AMP STA can still derive clock based on DL signal (e.g. based on its raising and falling edge of OOK signal, similar as RFID’s implementation) </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For IF Rx, when receiving, a relatively good clock accuracy is needed for the AMP STA to convert the RF signal to an IF signal. </a:t>
            </a:r>
            <a:r>
              <a:rPr lang="en-US" altLang="zh-CN" sz="1800" dirty="0">
                <a:solidFill>
                  <a:srgbClr val="0000FF"/>
                </a:solidFill>
                <a:cs typeface="Times New Roman" panose="02020603050405020304" pitchFamily="18" charset="0"/>
              </a:rPr>
              <a:t>10^3 ppm is proposed</a:t>
            </a:r>
            <a:r>
              <a:rPr lang="en-US" altLang="zh-CN" sz="1800" dirty="0">
                <a:cs typeface="Times New Roman" panose="02020603050405020304" pitchFamily="18" charset="0"/>
              </a:rPr>
              <a:t>.</a:t>
            </a:r>
          </a:p>
          <a:p>
            <a:pPr marL="1714500" lvl="4"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10^3 ppm corresponds to a maximum frequency shift of 2.4MHz, the receiver sensitivity degradation (about 3dB due to doubled noise power) is acceptable considering the bandwidth of WUS is 4MHz.</a:t>
            </a:r>
          </a:p>
          <a:p>
            <a:pPr marL="1714500" lvl="4"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Compared with the 200ppm of 11ba WUR, it can further reduce the implementation requirement and the power consumption.</a:t>
            </a:r>
          </a:p>
          <a:p>
            <a:pPr marL="2171700" lvl="5" indent="-342900" algn="just">
              <a:spcAft>
                <a:spcPts val="600"/>
              </a:spcAft>
              <a:buFont typeface="Arial" panose="020B0604020202020204" pitchFamily="34" charset="0"/>
              <a:buChar char="•"/>
            </a:pPr>
            <a:r>
              <a:rPr lang="en-US" altLang="zh-CN" sz="1800" dirty="0">
                <a:cs typeface="Times New Roman" panose="02020603050405020304" pitchFamily="18" charset="0"/>
              </a:rPr>
              <a:t>It may slightly affect DL receiver sensitivity,  but AMP IoT doesn’t have to achieve the same coverage of legacy </a:t>
            </a:r>
            <a:r>
              <a:rPr lang="en-US" altLang="zh-CN" sz="1800" dirty="0" err="1">
                <a:cs typeface="Times New Roman" panose="02020603050405020304" pitchFamily="18" charset="0"/>
              </a:rPr>
              <a:t>WiFi</a:t>
            </a:r>
            <a:r>
              <a:rPr lang="en-US" altLang="zh-CN" sz="1800" dirty="0">
                <a:cs typeface="Times New Roman" panose="02020603050405020304" pitchFamily="18" charset="0"/>
              </a:rPr>
              <a:t>.</a:t>
            </a:r>
          </a:p>
          <a:p>
            <a:pPr marL="1371600" lvl="4" algn="just">
              <a:spcBef>
                <a:spcPts val="0"/>
              </a:spcBef>
              <a:spcAft>
                <a:spcPts val="600"/>
              </a:spcAft>
            </a:pPr>
            <a:r>
              <a:rPr lang="en-US" altLang="zh-CN" sz="1800" dirty="0">
                <a:cs typeface="Times New Roman" panose="02020603050405020304" pitchFamily="18" charset="0"/>
              </a:rPr>
              <a:t>       </a:t>
            </a:r>
          </a:p>
          <a:p>
            <a:pPr marL="0" lvl="1" algn="just">
              <a:spcBef>
                <a:spcPts val="0"/>
              </a:spcBef>
              <a:spcAft>
                <a:spcPts val="600"/>
              </a:spcAft>
            </a:pPr>
            <a:r>
              <a:rPr lang="en-US" altLang="zh-CN" sz="2000" dirty="0">
                <a:cs typeface="Times New Roman" panose="02020603050405020304" pitchFamily="18" charset="0"/>
              </a:rPr>
              <a:t> </a:t>
            </a:r>
            <a:endParaRPr lang="en-US" altLang="zh-CN" sz="2000" dirty="0">
              <a:highlight>
                <a:srgbClr val="FFFF00"/>
              </a:highlight>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244405684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Clock accuracy of AMP STA(3)</a:t>
            </a:r>
            <a:endParaRPr lang="zh-CN" altLang="en-US" sz="2700" b="1" dirty="0">
              <a:solidFill>
                <a:schemeClr val="tx2"/>
              </a:solidFill>
              <a:latin typeface="+mj-lt"/>
              <a:ea typeface="+mj-ea"/>
              <a:cs typeface="+mj-cs"/>
            </a:endParaRPr>
          </a:p>
        </p:txBody>
      </p:sp>
      <p:sp>
        <p:nvSpPr>
          <p:cNvPr id="18" name="文本框 17"/>
          <p:cNvSpPr txBox="1"/>
          <p:nvPr/>
        </p:nvSpPr>
        <p:spPr>
          <a:xfrm>
            <a:off x="323056" y="1148287"/>
            <a:ext cx="8516144" cy="463203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AMP STA </a:t>
            </a:r>
            <a:r>
              <a:rPr lang="en-US" altLang="zh-CN" sz="2000" b="1" dirty="0">
                <a:cs typeface="Times New Roman" panose="02020603050405020304" pitchFamily="18" charset="0"/>
              </a:rPr>
              <a:t>uplink</a:t>
            </a:r>
            <a:r>
              <a:rPr lang="en-US" altLang="zh-CN" sz="2000" dirty="0">
                <a:cs typeface="Times New Roman" panose="02020603050405020304" pitchFamily="18" charset="0"/>
              </a:rPr>
              <a:t> transmission, the following clock accuracy is proposed:  </a:t>
            </a:r>
            <a:endParaRPr lang="en-US" sz="20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l"/>
            </a:pPr>
            <a:r>
              <a:rPr lang="en-US" sz="2000" dirty="0">
                <a:cs typeface="Times New Roman" panose="02020603050405020304" pitchFamily="18" charset="0"/>
              </a:rPr>
              <a:t>For close range use case, </a:t>
            </a:r>
            <a:r>
              <a:rPr lang="en-US" altLang="zh-CN" sz="2000" dirty="0">
                <a:cs typeface="Times New Roman" panose="02020603050405020304" pitchFamily="18" charset="0"/>
              </a:rPr>
              <a:t>clock accuracy (i.e. SFO) is </a:t>
            </a:r>
            <a:r>
              <a:rPr lang="en-US" altLang="zh-CN" sz="2000" dirty="0">
                <a:solidFill>
                  <a:srgbClr val="0000FF"/>
                </a:solidFill>
                <a:cs typeface="Times New Roman" panose="02020603050405020304" pitchFamily="18" charset="0"/>
              </a:rPr>
              <a:t>10^4~10^5 ppm</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AMP and RFID dual-mode device, reasonable to follow the capability of RFID device[11]. </a:t>
            </a:r>
          </a:p>
          <a:p>
            <a:pPr marL="800100" lvl="2" indent="-342900" algn="just">
              <a:spcBef>
                <a:spcPts val="0"/>
              </a:spcBef>
              <a:spcAft>
                <a:spcPts val="600"/>
              </a:spcAft>
              <a:buFont typeface="Wingdings" panose="05000000000000000000" pitchFamily="2" charset="2"/>
              <a:buChar char="l"/>
            </a:pPr>
            <a:r>
              <a:rPr lang="en-US" sz="2000" dirty="0">
                <a:cs typeface="Times New Roman" panose="02020603050405020304" pitchFamily="18" charset="0"/>
              </a:rPr>
              <a:t> </a:t>
            </a:r>
            <a:r>
              <a:rPr lang="en-US" altLang="zh-CN" sz="2000" dirty="0">
                <a:cs typeface="Times New Roman" panose="02020603050405020304" pitchFamily="18" charset="0"/>
              </a:rPr>
              <a:t>For </a:t>
            </a:r>
            <a:r>
              <a:rPr lang="en-GB" altLang="zh-CN" sz="2000" dirty="0"/>
              <a:t>short/medium range Ambient IoT</a:t>
            </a:r>
            <a:r>
              <a:rPr lang="en-US" altLang="zh-CN" sz="2000" dirty="0"/>
              <a:t>, </a:t>
            </a:r>
            <a:r>
              <a:rPr lang="en-US" altLang="zh-CN" sz="2000" dirty="0">
                <a:solidFill>
                  <a:srgbClr val="0000FF"/>
                </a:solidFill>
                <a:cs typeface="Times New Roman" panose="02020603050405020304" pitchFamily="18" charset="0"/>
              </a:rPr>
              <a:t>clock accuracy is </a:t>
            </a:r>
            <a:r>
              <a:rPr lang="en-US" altLang="zh-CN" sz="2000" dirty="0">
                <a:solidFill>
                  <a:srgbClr val="0000FF"/>
                </a:solidFill>
              </a:rPr>
              <a:t>&lt;10^3 ppm</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Based on the proposed value in [15] and the practical experience, it is very feasible to achieve such accuracy with some calibration method and only very few power consumption for calibration.   </a:t>
            </a:r>
          </a:p>
          <a:p>
            <a:pPr marL="800100" lvl="2" indent="-342900" algn="just">
              <a:spcBef>
                <a:spcPts val="0"/>
              </a:spcBef>
              <a:spcAft>
                <a:spcPts val="600"/>
              </a:spcAft>
              <a:buFont typeface="Wingdings" panose="05000000000000000000" pitchFamily="2" charset="2"/>
              <a:buChar char="l"/>
            </a:pPr>
            <a:r>
              <a:rPr lang="zh-CN" altLang="en-US" sz="2000" dirty="0"/>
              <a:t> </a:t>
            </a:r>
            <a:r>
              <a:rPr lang="en-US" altLang="zh-CN" sz="2000" dirty="0"/>
              <a:t>For legacy-compatible AMP IoT,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main radio, reuse 20ppm or one relaxed value (to reduce the power consumption) can be considered.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WUR to receive the wake-up signal, clock accuracy is &lt;10^3 ppm or 200ppm.</a:t>
            </a:r>
            <a:endParaRPr lang="en-US"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325122709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Summary of device capabilities of AMP client STA</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graphicFrame>
        <p:nvGraphicFramePr>
          <p:cNvPr id="2" name="表格 1">
            <a:extLst>
              <a:ext uri="{FF2B5EF4-FFF2-40B4-BE49-F238E27FC236}">
                <a16:creationId xmlns:a16="http://schemas.microsoft.com/office/drawing/2014/main" id="{AC7A641B-920C-4108-833B-B6502A7F5E7F}"/>
              </a:ext>
            </a:extLst>
          </p:cNvPr>
          <p:cNvGraphicFramePr>
            <a:graphicFrameLocks noGrp="1"/>
          </p:cNvGraphicFramePr>
          <p:nvPr>
            <p:extLst>
              <p:ext uri="{D42A27DB-BD31-4B8C-83A1-F6EECF244321}">
                <p14:modId xmlns:p14="http://schemas.microsoft.com/office/powerpoint/2010/main" val="340523522"/>
              </p:ext>
            </p:extLst>
          </p:nvPr>
        </p:nvGraphicFramePr>
        <p:xfrm>
          <a:off x="114300" y="1295400"/>
          <a:ext cx="8915400" cy="4876800"/>
        </p:xfrm>
        <a:graphic>
          <a:graphicData uri="http://schemas.openxmlformats.org/drawingml/2006/table">
            <a:tbl>
              <a:tblPr firstRow="1" bandRow="1">
                <a:tableStyleId>{5C22544A-7EE6-4342-B048-85BDC9FD1C3A}</a:tableStyleId>
              </a:tblPr>
              <a:tblGrid>
                <a:gridCol w="1638300">
                  <a:extLst>
                    <a:ext uri="{9D8B030D-6E8A-4147-A177-3AD203B41FA5}">
                      <a16:colId xmlns:a16="http://schemas.microsoft.com/office/drawing/2014/main" val="193411708"/>
                    </a:ext>
                  </a:extLst>
                </a:gridCol>
                <a:gridCol w="1447800">
                  <a:extLst>
                    <a:ext uri="{9D8B030D-6E8A-4147-A177-3AD203B41FA5}">
                      <a16:colId xmlns:a16="http://schemas.microsoft.com/office/drawing/2014/main" val="1229090866"/>
                    </a:ext>
                  </a:extLst>
                </a:gridCol>
                <a:gridCol w="1828800">
                  <a:extLst>
                    <a:ext uri="{9D8B030D-6E8A-4147-A177-3AD203B41FA5}">
                      <a16:colId xmlns:a16="http://schemas.microsoft.com/office/drawing/2014/main" val="1878447063"/>
                    </a:ext>
                  </a:extLst>
                </a:gridCol>
                <a:gridCol w="1676400">
                  <a:extLst>
                    <a:ext uri="{9D8B030D-6E8A-4147-A177-3AD203B41FA5}">
                      <a16:colId xmlns:a16="http://schemas.microsoft.com/office/drawing/2014/main" val="1532037204"/>
                    </a:ext>
                  </a:extLst>
                </a:gridCol>
                <a:gridCol w="2324100">
                  <a:extLst>
                    <a:ext uri="{9D8B030D-6E8A-4147-A177-3AD203B41FA5}">
                      <a16:colId xmlns:a16="http://schemas.microsoft.com/office/drawing/2014/main" val="2070777089"/>
                    </a:ext>
                  </a:extLst>
                </a:gridCol>
              </a:tblGrid>
              <a:tr h="599890">
                <a:tc>
                  <a:txBody>
                    <a:bodyPr/>
                    <a:lstStyle/>
                    <a:p>
                      <a:pPr algn="ctr"/>
                      <a:r>
                        <a:rPr lang="en-US" altLang="zh-CN" dirty="0"/>
                        <a:t>Use case</a:t>
                      </a:r>
                      <a:endParaRPr lang="zh-CN" altLang="en-US" dirty="0"/>
                    </a:p>
                  </a:txBody>
                  <a:tcPr/>
                </a:tc>
                <a:tc gridSpan="2">
                  <a:txBody>
                    <a:bodyPr/>
                    <a:lstStyle/>
                    <a:p>
                      <a:pPr algn="ctr"/>
                      <a:r>
                        <a:rPr lang="en-US" altLang="zh-CN" dirty="0"/>
                        <a:t>Short/Medium range AMP IoT</a:t>
                      </a:r>
                      <a:endParaRPr lang="zh-CN" altLang="en-US" dirty="0"/>
                    </a:p>
                  </a:txBody>
                  <a:tcPr/>
                </a:tc>
                <a:tc hMerge="1">
                  <a:txBody>
                    <a:bodyPr/>
                    <a:lstStyle/>
                    <a:p>
                      <a:endParaRPr lang="zh-CN" altLang="en-US" dirty="0"/>
                    </a:p>
                  </a:txBody>
                  <a:tcPr/>
                </a:tc>
                <a:tc>
                  <a:txBody>
                    <a:bodyPr/>
                    <a:lstStyle/>
                    <a:p>
                      <a:pPr algn="ctr"/>
                      <a:r>
                        <a:rPr lang="en-US" altLang="zh-CN" dirty="0"/>
                        <a:t>Close range AMP IoT</a:t>
                      </a:r>
                      <a:endParaRPr lang="zh-CN" altLang="en-US" dirty="0"/>
                    </a:p>
                  </a:txBody>
                  <a:tcPr/>
                </a:tc>
                <a:tc>
                  <a:txBody>
                    <a:bodyPr/>
                    <a:lstStyle/>
                    <a:p>
                      <a:pPr algn="ctr"/>
                      <a:r>
                        <a:rPr lang="en-US" altLang="zh-CN" dirty="0"/>
                        <a:t>Compatible AMP IoT (i.e. 11n compatible)</a:t>
                      </a:r>
                      <a:endParaRPr lang="zh-CN" altLang="en-US" dirty="0"/>
                    </a:p>
                  </a:txBody>
                  <a:tcPr/>
                </a:tc>
                <a:extLst>
                  <a:ext uri="{0D108BD9-81ED-4DB2-BD59-A6C34878D82A}">
                    <a16:rowId xmlns:a16="http://schemas.microsoft.com/office/drawing/2014/main" val="297776584"/>
                  </a:ext>
                </a:extLst>
              </a:tr>
              <a:tr h="314228">
                <a:tc>
                  <a:txBody>
                    <a:bodyPr/>
                    <a:lstStyle/>
                    <a:p>
                      <a:r>
                        <a:rPr lang="en-US" altLang="zh-CN" sz="1600" dirty="0"/>
                        <a:t>UL</a:t>
                      </a:r>
                      <a:r>
                        <a:rPr lang="zh-CN" altLang="en-US" sz="1600" dirty="0"/>
                        <a:t> </a:t>
                      </a:r>
                      <a:r>
                        <a:rPr lang="en-US" altLang="zh-CN" sz="1600" dirty="0"/>
                        <a:t>Transmitter</a:t>
                      </a:r>
                      <a:endParaRPr lang="zh-CN" altLang="en-US" sz="1600" dirty="0"/>
                    </a:p>
                  </a:txBody>
                  <a:tcPr/>
                </a:tc>
                <a:tc>
                  <a:txBody>
                    <a:bodyPr/>
                    <a:lstStyle/>
                    <a:p>
                      <a:r>
                        <a:rPr lang="en-US" altLang="zh-CN" sz="1600" dirty="0">
                          <a:solidFill>
                            <a:srgbClr val="0000FF"/>
                          </a:solidFill>
                        </a:rPr>
                        <a:t>Active Tx</a:t>
                      </a:r>
                      <a:endParaRPr lang="zh-CN" altLang="en-US" sz="1600" dirty="0">
                        <a:solidFill>
                          <a:srgbClr val="0000FF"/>
                        </a:solidFill>
                      </a:endParaRPr>
                    </a:p>
                  </a:txBody>
                  <a:tcPr/>
                </a:tc>
                <a:tc>
                  <a:txBody>
                    <a:bodyPr/>
                    <a:lstStyle/>
                    <a:p>
                      <a:r>
                        <a:rPr lang="en-US" altLang="zh-CN" sz="1600" dirty="0">
                          <a:solidFill>
                            <a:srgbClr val="0000FF"/>
                          </a:solidFill>
                        </a:rPr>
                        <a:t>Backscattering</a:t>
                      </a:r>
                      <a:endParaRPr lang="zh-CN" altLang="en-US" sz="1600" dirty="0">
                        <a:solidFill>
                          <a:srgbClr val="0000FF"/>
                        </a:solidFill>
                      </a:endParaRPr>
                    </a:p>
                  </a:txBody>
                  <a:tcPr/>
                </a:tc>
                <a:tc>
                  <a:txBody>
                    <a:bodyPr/>
                    <a:lstStyle/>
                    <a:p>
                      <a:r>
                        <a:rPr lang="en-US" altLang="zh-CN" sz="1600" dirty="0">
                          <a:solidFill>
                            <a:srgbClr val="0000FF"/>
                          </a:solidFill>
                        </a:rPr>
                        <a:t>Backscattering</a:t>
                      </a:r>
                      <a:endParaRPr lang="zh-CN" altLang="en-US" sz="1600" dirty="0">
                        <a:solidFill>
                          <a:srgbClr val="0000FF"/>
                        </a:solidFill>
                      </a:endParaRPr>
                    </a:p>
                  </a:txBody>
                  <a:tcPr/>
                </a:tc>
                <a:tc>
                  <a:txBody>
                    <a:bodyPr/>
                    <a:lstStyle/>
                    <a:p>
                      <a:r>
                        <a:rPr lang="en-US" altLang="zh-CN" sz="1600" dirty="0"/>
                        <a:t>Legacy OFDM Tx</a:t>
                      </a:r>
                      <a:endParaRPr lang="zh-CN" altLang="en-US" sz="1600" dirty="0"/>
                    </a:p>
                  </a:txBody>
                  <a:tcPr/>
                </a:tc>
                <a:extLst>
                  <a:ext uri="{0D108BD9-81ED-4DB2-BD59-A6C34878D82A}">
                    <a16:rowId xmlns:a16="http://schemas.microsoft.com/office/drawing/2014/main" val="1173631302"/>
                  </a:ext>
                </a:extLst>
              </a:tr>
              <a:tr h="314228">
                <a:tc>
                  <a:txBody>
                    <a:bodyPr/>
                    <a:lstStyle/>
                    <a:p>
                      <a:r>
                        <a:rPr lang="en-US" altLang="zh-CN" sz="1600" dirty="0"/>
                        <a:t>UL Amplifier </a:t>
                      </a:r>
                      <a:endParaRPr lang="zh-CN" altLang="en-US" sz="1600" dirty="0"/>
                    </a:p>
                  </a:txBody>
                  <a:tcPr/>
                </a:tc>
                <a:tc>
                  <a:txBody>
                    <a:bodyPr/>
                    <a:lstStyle/>
                    <a:p>
                      <a:pPr algn="ctr"/>
                      <a:r>
                        <a:rPr lang="en-US" altLang="zh-CN" sz="1600" dirty="0"/>
                        <a:t>Y(May)</a:t>
                      </a:r>
                      <a:endParaRPr lang="zh-CN" altLang="en-US" sz="1600" dirty="0"/>
                    </a:p>
                  </a:txBody>
                  <a:tcPr/>
                </a:tc>
                <a:tc>
                  <a:txBody>
                    <a:bodyPr/>
                    <a:lstStyle/>
                    <a:p>
                      <a:pPr algn="ctr"/>
                      <a:r>
                        <a:rPr lang="en-US" altLang="zh-CN" sz="1600" dirty="0"/>
                        <a:t>Y (Reflection)</a:t>
                      </a:r>
                      <a:endParaRPr lang="zh-CN" altLang="en-US" sz="1600" dirty="0"/>
                    </a:p>
                  </a:txBody>
                  <a:tcPr/>
                </a:tc>
                <a:tc>
                  <a:txBody>
                    <a:bodyPr/>
                    <a:lstStyle/>
                    <a:p>
                      <a:pPr algn="ctr"/>
                      <a:r>
                        <a:rPr lang="en-US" altLang="zh-CN" sz="1600" dirty="0"/>
                        <a:t>N</a:t>
                      </a:r>
                      <a:endParaRPr lang="zh-CN" altLang="en-US" sz="1600" dirty="0"/>
                    </a:p>
                  </a:txBody>
                  <a:tcPr/>
                </a:tc>
                <a:tc>
                  <a:txBody>
                    <a:bodyPr/>
                    <a:lstStyle/>
                    <a:p>
                      <a:pPr algn="ctr"/>
                      <a:r>
                        <a:rPr lang="en-US" altLang="zh-CN" sz="1600" dirty="0"/>
                        <a:t>Y(Legacy)</a:t>
                      </a:r>
                      <a:endParaRPr lang="zh-CN" altLang="en-US" sz="1600" dirty="0"/>
                    </a:p>
                  </a:txBody>
                  <a:tcPr/>
                </a:tc>
                <a:extLst>
                  <a:ext uri="{0D108BD9-81ED-4DB2-BD59-A6C34878D82A}">
                    <a16:rowId xmlns:a16="http://schemas.microsoft.com/office/drawing/2014/main" val="2821031668"/>
                  </a:ext>
                </a:extLst>
              </a:tr>
              <a:tr h="314228">
                <a:tc>
                  <a:txBody>
                    <a:bodyPr/>
                    <a:lstStyle/>
                    <a:p>
                      <a:r>
                        <a:rPr lang="en-US" altLang="zh-CN" sz="1600" dirty="0"/>
                        <a:t>DL Amplifier</a:t>
                      </a:r>
                      <a:endParaRPr lang="zh-CN" altLang="en-US" sz="1600" dirty="0"/>
                    </a:p>
                  </a:txBody>
                  <a:tcPr/>
                </a:tc>
                <a:tc>
                  <a:txBody>
                    <a:bodyPr/>
                    <a:lstStyle/>
                    <a:p>
                      <a:pPr algn="ctr"/>
                      <a:r>
                        <a:rPr lang="en-US" altLang="zh-CN" sz="1600" dirty="0"/>
                        <a:t>Y(May)</a:t>
                      </a:r>
                      <a:endParaRPr lang="zh-CN" altLang="en-US" sz="1600" dirty="0"/>
                    </a:p>
                  </a:txBody>
                  <a:tcPr/>
                </a:tc>
                <a:tc>
                  <a:txBody>
                    <a:bodyPr/>
                    <a:lstStyle/>
                    <a:p>
                      <a:pPr algn="ctr"/>
                      <a:r>
                        <a:rPr lang="en-US" altLang="zh-CN" sz="1600" dirty="0"/>
                        <a:t>Y(May)</a:t>
                      </a:r>
                      <a:endParaRPr lang="zh-CN" altLang="en-US" sz="1600" dirty="0"/>
                    </a:p>
                  </a:txBody>
                  <a:tcPr/>
                </a:tc>
                <a:tc>
                  <a:txBody>
                    <a:bodyPr/>
                    <a:lstStyle/>
                    <a:p>
                      <a:pPr algn="ctr"/>
                      <a:r>
                        <a:rPr lang="en-US" altLang="zh-CN" sz="1600" dirty="0"/>
                        <a:t>N</a:t>
                      </a:r>
                      <a:endParaRPr lang="zh-CN" altLang="en-US" sz="1600" dirty="0"/>
                    </a:p>
                  </a:txBody>
                  <a:tcPr/>
                </a:tc>
                <a:tc>
                  <a:txBody>
                    <a:bodyPr/>
                    <a:lstStyle/>
                    <a:p>
                      <a:pPr algn="ctr"/>
                      <a:r>
                        <a:rPr lang="en-US" altLang="zh-CN" sz="1600" dirty="0"/>
                        <a:t>Y(Legacy)</a:t>
                      </a:r>
                      <a:endParaRPr lang="zh-CN" altLang="en-US" sz="1600" dirty="0"/>
                    </a:p>
                  </a:txBody>
                  <a:tcPr/>
                </a:tc>
                <a:extLst>
                  <a:ext uri="{0D108BD9-81ED-4DB2-BD59-A6C34878D82A}">
                    <a16:rowId xmlns:a16="http://schemas.microsoft.com/office/drawing/2014/main" val="870537257"/>
                  </a:ext>
                </a:extLst>
              </a:tr>
              <a:tr h="542758">
                <a:tc>
                  <a:txBody>
                    <a:bodyPr/>
                    <a:lstStyle/>
                    <a:p>
                      <a:r>
                        <a:rPr lang="en-US" altLang="zh-CN" sz="1600" dirty="0"/>
                        <a:t>RF ED Rx</a:t>
                      </a:r>
                      <a:r>
                        <a:rPr lang="zh-CN" altLang="en-US" sz="1600" dirty="0"/>
                        <a:t>：</a:t>
                      </a:r>
                      <a:r>
                        <a:rPr lang="en-US" altLang="zh-CN" sz="1600" dirty="0">
                          <a:solidFill>
                            <a:srgbClr val="0000FF"/>
                          </a:solidFill>
                        </a:rPr>
                        <a:t>Sens. of ~-40dB</a:t>
                      </a:r>
                      <a:endParaRPr lang="zh-CN" altLang="en-US" sz="1600" dirty="0">
                        <a:solidFill>
                          <a:srgbClr val="0000FF"/>
                        </a:solidFill>
                      </a:endParaRPr>
                    </a:p>
                  </a:txBody>
                  <a:tcPr/>
                </a:tc>
                <a:tc>
                  <a:txBody>
                    <a:bodyPr/>
                    <a:lstStyle/>
                    <a:p>
                      <a:pPr algn="ctr"/>
                      <a:r>
                        <a:rPr lang="en-US" altLang="zh-CN" sz="1600" dirty="0"/>
                        <a:t>Y(</a:t>
                      </a:r>
                      <a:r>
                        <a:rPr lang="en-US" altLang="zh-CN" sz="1600" dirty="0" err="1"/>
                        <a:t>Opt</a:t>
                      </a:r>
                      <a:r>
                        <a:rPr lang="en-US" altLang="zh-CN" sz="1600" dirty="0"/>
                        <a:t> 1)</a:t>
                      </a:r>
                      <a:endParaRPr lang="zh-CN" altLang="en-US" sz="1600" dirty="0"/>
                    </a:p>
                  </a:txBody>
                  <a:tcPr/>
                </a:tc>
                <a:tc>
                  <a:txBody>
                    <a:bodyPr/>
                    <a:lstStyle/>
                    <a:p>
                      <a:pPr algn="ctr"/>
                      <a:r>
                        <a:rPr lang="en-US" altLang="zh-CN" sz="1600" dirty="0"/>
                        <a:t>Y(Opt1)</a:t>
                      </a:r>
                      <a:endParaRPr lang="zh-CN" altLang="en-US" sz="1600" dirty="0"/>
                    </a:p>
                  </a:txBody>
                  <a:tcPr/>
                </a:tc>
                <a:tc>
                  <a:txBody>
                    <a:bodyPr/>
                    <a:lstStyle/>
                    <a:p>
                      <a:pPr algn="ctr"/>
                      <a:r>
                        <a:rPr lang="en-US" altLang="zh-CN" sz="1600" dirty="0"/>
                        <a:t>Y</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t>Y for wake-up </a:t>
                      </a:r>
                      <a:endParaRPr lang="zh-CN" altLang="en-US" sz="1600" dirty="0"/>
                    </a:p>
                  </a:txBody>
                  <a:tcPr/>
                </a:tc>
                <a:extLst>
                  <a:ext uri="{0D108BD9-81ED-4DB2-BD59-A6C34878D82A}">
                    <a16:rowId xmlns:a16="http://schemas.microsoft.com/office/drawing/2014/main" val="3660475700"/>
                  </a:ext>
                </a:extLst>
              </a:tr>
              <a:tr h="542758">
                <a:tc>
                  <a:txBody>
                    <a:bodyPr/>
                    <a:lstStyle/>
                    <a:p>
                      <a:r>
                        <a:rPr lang="en-US" altLang="zh-CN" sz="1600" dirty="0"/>
                        <a:t>(Zero-) IF Rx: </a:t>
                      </a:r>
                      <a:r>
                        <a:rPr lang="en-US" altLang="zh-CN" sz="1600" dirty="0" err="1">
                          <a:solidFill>
                            <a:srgbClr val="0000FF"/>
                          </a:solidFill>
                        </a:rPr>
                        <a:t>sens.</a:t>
                      </a:r>
                      <a:r>
                        <a:rPr lang="en-US" altLang="zh-CN" sz="1600" dirty="0">
                          <a:solidFill>
                            <a:srgbClr val="0000FF"/>
                          </a:solidFill>
                        </a:rPr>
                        <a:t> of ~-70dB</a:t>
                      </a:r>
                      <a:endParaRPr lang="zh-CN" altLang="en-US" sz="1600" dirty="0">
                        <a:solidFill>
                          <a:srgbClr val="0000FF"/>
                        </a:solidFill>
                      </a:endParaRPr>
                    </a:p>
                  </a:txBody>
                  <a:tcPr/>
                </a:tc>
                <a:tc>
                  <a:txBody>
                    <a:bodyPr/>
                    <a:lstStyle/>
                    <a:p>
                      <a:pPr algn="ctr"/>
                      <a:r>
                        <a:rPr lang="en-US" altLang="zh-CN" sz="1600" dirty="0"/>
                        <a:t>Y(</a:t>
                      </a:r>
                      <a:r>
                        <a:rPr lang="en-US" altLang="zh-CN" sz="1600" dirty="0" err="1"/>
                        <a:t>Opt</a:t>
                      </a:r>
                      <a:r>
                        <a:rPr lang="en-US" altLang="zh-CN" sz="1600" dirty="0"/>
                        <a:t> 2)</a:t>
                      </a:r>
                      <a:endParaRPr lang="zh-CN" altLang="en-US" sz="1600" dirty="0"/>
                    </a:p>
                  </a:txBody>
                  <a:tcPr/>
                </a:tc>
                <a:tc>
                  <a:txBody>
                    <a:bodyPr/>
                    <a:lstStyle/>
                    <a:p>
                      <a:pPr algn="ctr"/>
                      <a:r>
                        <a:rPr lang="en-US" altLang="zh-CN" sz="1600" dirty="0"/>
                        <a:t>Y(Opt2)</a:t>
                      </a:r>
                      <a:endParaRPr lang="zh-CN" altLang="en-US" sz="1600" dirty="0"/>
                    </a:p>
                  </a:txBody>
                  <a:tcPr/>
                </a:tc>
                <a:tc>
                  <a:txBody>
                    <a:bodyPr/>
                    <a:lstStyle/>
                    <a:p>
                      <a:pPr algn="ctr"/>
                      <a:r>
                        <a:rPr lang="en-US" altLang="zh-CN" sz="1600" dirty="0"/>
                        <a:t>N</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t>OFDM receiver after wake-up</a:t>
                      </a:r>
                    </a:p>
                  </a:txBody>
                  <a:tcPr/>
                </a:tc>
                <a:extLst>
                  <a:ext uri="{0D108BD9-81ED-4DB2-BD59-A6C34878D82A}">
                    <a16:rowId xmlns:a16="http://schemas.microsoft.com/office/drawing/2014/main" val="498041038"/>
                  </a:ext>
                </a:extLst>
              </a:tr>
              <a:tr h="314228">
                <a:tc>
                  <a:txBody>
                    <a:bodyPr/>
                    <a:lstStyle/>
                    <a:p>
                      <a:r>
                        <a:rPr lang="en-US" altLang="zh-CN" sz="1600" dirty="0"/>
                        <a:t>Energy storage</a:t>
                      </a:r>
                      <a:endParaRPr lang="zh-CN" altLang="en-US" sz="1600" dirty="0"/>
                    </a:p>
                  </a:txBody>
                  <a:tcPr/>
                </a:tc>
                <a:tc>
                  <a:txBody>
                    <a:bodyPr/>
                    <a:lstStyle/>
                    <a:p>
                      <a:pPr algn="ctr"/>
                      <a:r>
                        <a:rPr lang="en-US" altLang="zh-CN" sz="1600" dirty="0"/>
                        <a:t>Y</a:t>
                      </a:r>
                      <a:endParaRPr lang="zh-CN" altLang="en-US" sz="1600" dirty="0"/>
                    </a:p>
                  </a:txBody>
                  <a:tcPr/>
                </a:tc>
                <a:tc>
                  <a:txBody>
                    <a:bodyPr/>
                    <a:lstStyle/>
                    <a:p>
                      <a:pPr algn="ctr"/>
                      <a:r>
                        <a:rPr lang="en-US" altLang="zh-CN" sz="1600" dirty="0"/>
                        <a:t>Y</a:t>
                      </a:r>
                      <a:endParaRPr lang="zh-CN" altLang="en-US" sz="1600" dirty="0"/>
                    </a:p>
                  </a:txBody>
                  <a:tcPr/>
                </a:tc>
                <a:tc>
                  <a:txBody>
                    <a:bodyPr/>
                    <a:lstStyle/>
                    <a:p>
                      <a:pPr algn="ctr"/>
                      <a:r>
                        <a:rPr lang="en-US" altLang="zh-CN" sz="1600" dirty="0"/>
                        <a:t>N</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t>Y</a:t>
                      </a:r>
                    </a:p>
                  </a:txBody>
                  <a:tcPr/>
                </a:tc>
                <a:extLst>
                  <a:ext uri="{0D108BD9-81ED-4DB2-BD59-A6C34878D82A}">
                    <a16:rowId xmlns:a16="http://schemas.microsoft.com/office/drawing/2014/main" val="1314634319"/>
                  </a:ext>
                </a:extLst>
              </a:tr>
              <a:tr h="542758">
                <a:tc>
                  <a:txBody>
                    <a:bodyPr/>
                    <a:lstStyle/>
                    <a:p>
                      <a:r>
                        <a:rPr lang="en-US" altLang="zh-CN" sz="1600" dirty="0"/>
                        <a:t>Clock accuracy</a:t>
                      </a:r>
                      <a:endParaRPr lang="zh-CN" altLang="en-US" sz="1600" dirty="0"/>
                    </a:p>
                  </a:txBody>
                  <a:tcPr/>
                </a:tc>
                <a:tc gridSpan="2">
                  <a:txBody>
                    <a:bodyPr/>
                    <a:lstStyle/>
                    <a:p>
                      <a:pPr marL="0" algn="ctr" defTabSz="914400" rtl="0" eaLnBrk="1" latinLnBrk="0" hangingPunct="1"/>
                      <a:r>
                        <a:rPr lang="en-US" altLang="zh-CN" sz="1400" kern="1200" dirty="0">
                          <a:solidFill>
                            <a:srgbClr val="0000FF"/>
                          </a:solidFill>
                          <a:latin typeface="+mn-lt"/>
                          <a:ea typeface="+mn-ea"/>
                          <a:cs typeface="+mn-cs"/>
                        </a:rPr>
                        <a:t>IF Rx and UL:&lt;10^3 ppm</a:t>
                      </a:r>
                      <a:endParaRPr lang="zh-CN" altLang="en-US" sz="1400" kern="1200" dirty="0">
                        <a:solidFill>
                          <a:srgbClr val="0000FF"/>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rgbClr val="0000FF"/>
                          </a:solidFill>
                          <a:latin typeface="+mn-lt"/>
                          <a:ea typeface="+mn-ea"/>
                          <a:cs typeface="+mn-cs"/>
                        </a:rPr>
                        <a:t>RF ED :10^4~10^5 ppm</a:t>
                      </a:r>
                      <a:endParaRPr lang="zh-CN" altLang="en-US" sz="1400" kern="1200" dirty="0">
                        <a:solidFill>
                          <a:srgbClr val="0000FF"/>
                        </a:solidFill>
                        <a:latin typeface="+mn-lt"/>
                        <a:ea typeface="+mn-ea"/>
                        <a:cs typeface="+mn-cs"/>
                      </a:endParaRPr>
                    </a:p>
                  </a:txBody>
                  <a:tcPr/>
                </a:tc>
                <a:tc hMerge="1">
                  <a:txBody>
                    <a:bodyPr/>
                    <a:lstStyle/>
                    <a:p>
                      <a:pPr algn="ctr"/>
                      <a:endParaRPr lang="zh-CN" altLang="en-US" dirty="0"/>
                    </a:p>
                  </a:txBody>
                  <a:tcPr/>
                </a:tc>
                <a:tc>
                  <a:txBody>
                    <a:bodyPr/>
                    <a:lstStyle/>
                    <a:p>
                      <a:pPr algn="ctr"/>
                      <a:r>
                        <a:rPr lang="en-US" altLang="zh-CN" sz="1600" dirty="0">
                          <a:solidFill>
                            <a:srgbClr val="0000FF"/>
                          </a:solidFill>
                        </a:rPr>
                        <a:t>10^4~10^5 ppm</a:t>
                      </a:r>
                      <a:endParaRPr lang="zh-CN" altLang="en-US" sz="1600" dirty="0">
                        <a:solidFill>
                          <a:srgbClr val="0000FF"/>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rgbClr val="0000FF"/>
                          </a:solidFill>
                        </a:rPr>
                        <a:t>&lt;10^3 ppm</a:t>
                      </a:r>
                      <a:r>
                        <a:rPr lang="zh-CN" altLang="en-US" sz="1600" dirty="0">
                          <a:solidFill>
                            <a:srgbClr val="0000FF"/>
                          </a:solidFill>
                        </a:rPr>
                        <a:t> </a:t>
                      </a:r>
                      <a:r>
                        <a:rPr lang="en-US" altLang="zh-CN" sz="1600" dirty="0">
                          <a:solidFill>
                            <a:srgbClr val="0000FF"/>
                          </a:solidFill>
                        </a:rPr>
                        <a:t>for</a:t>
                      </a:r>
                      <a:r>
                        <a:rPr lang="zh-CN" altLang="en-US" sz="1600" dirty="0">
                          <a:solidFill>
                            <a:srgbClr val="0000FF"/>
                          </a:solidFill>
                        </a:rPr>
                        <a:t> </a:t>
                      </a:r>
                      <a:r>
                        <a:rPr lang="en-US" altLang="zh-CN" sz="1600" dirty="0">
                          <a:solidFill>
                            <a:srgbClr val="0000FF"/>
                          </a:solidFill>
                        </a:rPr>
                        <a:t>WUR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t>~20ppm for MR</a:t>
                      </a:r>
                    </a:p>
                  </a:txBody>
                  <a:tcPr/>
                </a:tc>
                <a:extLst>
                  <a:ext uri="{0D108BD9-81ED-4DB2-BD59-A6C34878D82A}">
                    <a16:rowId xmlns:a16="http://schemas.microsoft.com/office/drawing/2014/main" val="138854602"/>
                  </a:ext>
                </a:extLst>
              </a:tr>
              <a:tr h="542758">
                <a:tc>
                  <a:txBody>
                    <a:bodyPr/>
                    <a:lstStyle/>
                    <a:p>
                      <a:r>
                        <a:rPr lang="en-US" altLang="zh-CN" sz="1600" dirty="0"/>
                        <a:t>Waveform</a:t>
                      </a:r>
                      <a:endParaRPr lang="zh-CN" altLang="en-US" sz="1600"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rgbClr val="0000FF"/>
                          </a:solidFill>
                          <a:latin typeface="+mn-lt"/>
                          <a:ea typeface="+mn-ea"/>
                          <a:cs typeface="+mn-cs"/>
                        </a:rPr>
                        <a:t>DL: MC-OOK    UL:OOK/BPSK</a:t>
                      </a:r>
                      <a:endParaRPr lang="zh-CN" altLang="en-US" sz="1400" kern="1200" dirty="0">
                        <a:solidFill>
                          <a:srgbClr val="0000FF"/>
                        </a:solidFill>
                        <a:latin typeface="+mn-lt"/>
                        <a:ea typeface="+mn-ea"/>
                        <a:cs typeface="+mn-cs"/>
                      </a:endParaRPr>
                    </a:p>
                  </a:txBody>
                  <a:tcPr/>
                </a:tc>
                <a:tc hMerge="1">
                  <a:txBody>
                    <a:bodyPr/>
                    <a:lstStyle/>
                    <a:p>
                      <a:endParaRPr lang="zh-CN" altLang="en-US"/>
                    </a:p>
                  </a:txBody>
                  <a:tcPr/>
                </a:tc>
                <a:tc hMerge="1">
                  <a:txBody>
                    <a:bodyPr/>
                    <a:lstStyle/>
                    <a:p>
                      <a:pPr algn="ct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dk1"/>
                          </a:solidFill>
                          <a:latin typeface="+mn-lt"/>
                          <a:ea typeface="+mn-ea"/>
                          <a:cs typeface="+mn-cs"/>
                        </a:rPr>
                        <a:t>MC-OOK for wake-up, then OFDM</a:t>
                      </a:r>
                      <a:endParaRPr lang="en-US" altLang="zh-CN" sz="1600" dirty="0"/>
                    </a:p>
                  </a:txBody>
                  <a:tcPr/>
                </a:tc>
                <a:extLst>
                  <a:ext uri="{0D108BD9-81ED-4DB2-BD59-A6C34878D82A}">
                    <a16:rowId xmlns:a16="http://schemas.microsoft.com/office/drawing/2014/main" val="1552121998"/>
                  </a:ext>
                </a:extLst>
              </a:tr>
              <a:tr h="542758">
                <a:tc>
                  <a:txBody>
                    <a:bodyPr/>
                    <a:lstStyle/>
                    <a:p>
                      <a:r>
                        <a:rPr lang="en-US" altLang="zh-CN" sz="1400" dirty="0"/>
                        <a:t>Power consumption</a:t>
                      </a:r>
                      <a:endParaRPr lang="zh-CN" altLang="en-US" sz="1400" dirty="0"/>
                    </a:p>
                  </a:txBody>
                  <a:tcPr/>
                </a:tc>
                <a:tc>
                  <a:txBody>
                    <a:bodyPr/>
                    <a:lstStyle/>
                    <a:p>
                      <a:pPr algn="ctr"/>
                      <a:r>
                        <a:rPr lang="en-US" altLang="zh-CN" sz="1600" dirty="0"/>
                        <a:t>100X </a:t>
                      </a:r>
                      <a:r>
                        <a:rPr lang="en-US" altLang="zh-CN" sz="1600" dirty="0">
                          <a:cs typeface="Times New Roman" panose="02020603050405020304" pitchFamily="18" charset="0"/>
                        </a:rPr>
                        <a:t>µW</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t>100X </a:t>
                      </a:r>
                      <a:r>
                        <a:rPr lang="en-US" altLang="zh-CN" sz="1600" dirty="0">
                          <a:cs typeface="Times New Roman" panose="02020603050405020304" pitchFamily="18" charset="0"/>
                        </a:rPr>
                        <a:t>µW</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t>X </a:t>
                      </a:r>
                      <a:r>
                        <a:rPr lang="en-US" altLang="zh-CN" sz="1600" dirty="0">
                          <a:cs typeface="Times New Roman" panose="02020603050405020304" pitchFamily="18" charset="0"/>
                        </a:rPr>
                        <a:t>µW</a:t>
                      </a:r>
                      <a:endParaRPr lang="zh-CN" altLang="en-US" sz="1600" dirty="0"/>
                    </a:p>
                    <a:p>
                      <a:pPr algn="ct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t>X </a:t>
                      </a:r>
                      <a:r>
                        <a:rPr lang="en-US" altLang="zh-CN" sz="1600" dirty="0">
                          <a:cs typeface="Times New Roman" panose="02020603050405020304" pitchFamily="18" charset="0"/>
                        </a:rPr>
                        <a:t>mW~10X </a:t>
                      </a:r>
                      <a:r>
                        <a:rPr lang="en-US" altLang="zh-CN" sz="1600" dirty="0" err="1">
                          <a:cs typeface="Times New Roman" panose="02020603050405020304" pitchFamily="18" charset="0"/>
                        </a:rPr>
                        <a:t>mW</a:t>
                      </a:r>
                      <a:endParaRPr lang="zh-CN" altLang="en-US" sz="1600" dirty="0"/>
                    </a:p>
                    <a:p>
                      <a:pPr algn="ctr"/>
                      <a:endParaRPr lang="zh-CN" altLang="en-US" sz="1600" dirty="0"/>
                    </a:p>
                  </a:txBody>
                  <a:tcPr/>
                </a:tc>
                <a:extLst>
                  <a:ext uri="{0D108BD9-81ED-4DB2-BD59-A6C34878D82A}">
                    <a16:rowId xmlns:a16="http://schemas.microsoft.com/office/drawing/2014/main" val="3172854711"/>
                  </a:ext>
                </a:extLst>
              </a:tr>
            </a:tbl>
          </a:graphicData>
        </a:graphic>
      </p:graphicFrame>
    </p:spTree>
    <p:extLst>
      <p:ext uri="{BB962C8B-B14F-4D97-AF65-F5344CB8AC3E}">
        <p14:creationId xmlns:p14="http://schemas.microsoft.com/office/powerpoint/2010/main" val="172238240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Summary and proposals</a:t>
            </a:r>
            <a:endParaRPr lang="zh-CN" altLang="en-US" sz="2700" b="1" dirty="0">
              <a:solidFill>
                <a:schemeClr val="tx2"/>
              </a:solidFill>
              <a:latin typeface="+mj-lt"/>
              <a:ea typeface="+mj-ea"/>
              <a:cs typeface="+mj-cs"/>
            </a:endParaRPr>
          </a:p>
        </p:txBody>
      </p:sp>
      <p:sp>
        <p:nvSpPr>
          <p:cNvPr id="18" name="文本框 17"/>
          <p:cNvSpPr txBox="1"/>
          <p:nvPr/>
        </p:nvSpPr>
        <p:spPr>
          <a:xfrm>
            <a:off x="323056" y="1148287"/>
            <a:ext cx="8516144" cy="401648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Propose to support the following PHY modes in 802.11bp with the device capabilities in slides 17:</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One low power receiving mode with Rx sensitivity of [-40]dB or [-70]dB</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SFO can be </a:t>
            </a:r>
            <a:r>
              <a:rPr lang="en-US" altLang="zh-CN" sz="2000" dirty="0">
                <a:solidFill>
                  <a:srgbClr val="0000FF"/>
                </a:solidFill>
              </a:rPr>
              <a:t>10^4~10^5 ppm</a:t>
            </a:r>
            <a:r>
              <a:rPr lang="en-US" altLang="zh-CN" sz="2000" dirty="0">
                <a:cs typeface="Times New Roman" panose="02020603050405020304" pitchFamily="18" charset="0"/>
              </a:rPr>
              <a:t> or </a:t>
            </a:r>
            <a:r>
              <a:rPr lang="en-US" altLang="zh-CN" sz="2000" dirty="0">
                <a:solidFill>
                  <a:srgbClr val="0000FF"/>
                </a:solidFill>
              </a:rPr>
              <a:t>&lt;10^3 ppm</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One low power active transmission mode with uplink CFO(carrier frequency offset) of </a:t>
            </a:r>
            <a:r>
              <a:rPr lang="en-US" altLang="zh-CN" sz="2000" dirty="0">
                <a:solidFill>
                  <a:srgbClr val="0000FF"/>
                </a:solidFill>
              </a:rPr>
              <a:t>&lt;10^3 ppm</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One backscattering mode with uplink SFO of </a:t>
            </a:r>
            <a:r>
              <a:rPr lang="en-US" altLang="zh-CN" sz="2000" dirty="0">
                <a:solidFill>
                  <a:srgbClr val="0000FF"/>
                </a:solidFill>
              </a:rPr>
              <a:t>10^4~10^5 ppm or &lt;10^3 ppm</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302839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r>
              <a:rPr lang="en-SG" altLang="zh-CN" dirty="0"/>
              <a:t>IEEE 802.11-22/1960r6</a:t>
            </a:r>
          </a:p>
          <a:p>
            <a:pPr lvl="0">
              <a:buFont typeface="+mj-lt"/>
              <a:buAutoNum type="arabicPeriod"/>
            </a:pPr>
            <a:r>
              <a:rPr lang="en-US" altLang="zh-CN" dirty="0"/>
              <a:t>IEEE 802.1122/1339r0, Use Cases of smart manufacturing </a:t>
            </a:r>
            <a:endParaRPr lang="zh-CN" altLang="zh-CN" dirty="0"/>
          </a:p>
          <a:p>
            <a:pPr lvl="0">
              <a:buFont typeface="+mj-lt"/>
              <a:buAutoNum type="arabicPeriod"/>
            </a:pPr>
            <a:r>
              <a:rPr lang="en-US" altLang="zh-CN" dirty="0"/>
              <a:t>IEEE 802.1122/1341r1, Use Cases of Data Center Infrastructure Management.</a:t>
            </a:r>
            <a:endParaRPr lang="zh-CN" altLang="zh-CN" dirty="0"/>
          </a:p>
          <a:p>
            <a:pPr lvl="0">
              <a:buFont typeface="+mj-lt"/>
              <a:buAutoNum type="arabicPeriod"/>
            </a:pPr>
            <a:r>
              <a:rPr lang="en-US" altLang="zh-CN" dirty="0"/>
              <a:t>IEEE 802.11-22/0963r0, Use Cases for AMP IoT Devices.</a:t>
            </a:r>
            <a:endParaRPr lang="zh-CN" altLang="zh-CN" dirty="0"/>
          </a:p>
          <a:p>
            <a:pPr lvl="0">
              <a:buFont typeface="+mj-lt"/>
              <a:buAutoNum type="arabicPeriod"/>
            </a:pPr>
            <a:r>
              <a:rPr lang="en-US" altLang="zh-CN" dirty="0"/>
              <a:t>IEEE 802.11-22/1559, Updated Use Cases for AMP IoT Devices.</a:t>
            </a:r>
          </a:p>
          <a:p>
            <a:pPr>
              <a:buFont typeface="+mj-lt"/>
              <a:buAutoNum type="arabicPeriod"/>
            </a:pPr>
            <a:r>
              <a:rPr lang="en-SG" altLang="zh-CN" dirty="0"/>
              <a:t>IEEE 802.11-22/</a:t>
            </a:r>
            <a:r>
              <a:rPr lang="en-US" altLang="zh-CN" dirty="0"/>
              <a:t>1800r0, </a:t>
            </a:r>
            <a:r>
              <a:rPr lang="en-GB" altLang="zh-CN" dirty="0"/>
              <a:t>New Use Case for AMP IoT Devices: Smart Grid</a:t>
            </a:r>
            <a:endParaRPr lang="zh-CN" altLang="zh-CN" dirty="0"/>
          </a:p>
          <a:p>
            <a:pPr lvl="0">
              <a:buFont typeface="+mj-lt"/>
              <a:buAutoNum type="arabicPeriod"/>
            </a:pPr>
            <a:r>
              <a:rPr lang="en-SG" altLang="zh-CN" dirty="0"/>
              <a:t>IEEE 802.11-22/</a:t>
            </a:r>
            <a:r>
              <a:rPr lang="en-US" altLang="zh-CN" dirty="0"/>
              <a:t>2133r0, </a:t>
            </a:r>
            <a:r>
              <a:rPr lang="en-GB" altLang="zh-CN" dirty="0"/>
              <a:t>New Use Case for AMP IoT Devices</a:t>
            </a:r>
          </a:p>
          <a:p>
            <a:pPr lvl="0">
              <a:buFont typeface="+mj-lt"/>
              <a:buAutoNum type="arabicPeriod"/>
            </a:pPr>
            <a:r>
              <a:rPr lang="en-SG" altLang="zh-CN" dirty="0"/>
              <a:t>IEEE 802.11-23/</a:t>
            </a:r>
            <a:r>
              <a:rPr lang="en-US" altLang="zh-CN" dirty="0"/>
              <a:t>1192r0 Distributed Microphone Smart Home Application for AMP IoT devices</a:t>
            </a:r>
          </a:p>
          <a:p>
            <a:pPr lvl="0">
              <a:buFont typeface="+mj-lt"/>
              <a:buAutoNum type="arabicPeriod"/>
            </a:pPr>
            <a:r>
              <a:rPr lang="en-SG" altLang="zh-CN" dirty="0"/>
              <a:t>IEEE 802.11-23/</a:t>
            </a:r>
            <a:r>
              <a:rPr lang="en-US" altLang="zh-CN" dirty="0"/>
              <a:t>1521r0 </a:t>
            </a:r>
            <a:r>
              <a:rPr lang="en-GB" altLang="zh-CN" dirty="0"/>
              <a:t>AMP Use Case </a:t>
            </a:r>
            <a:r>
              <a:rPr lang="en-US" altLang="zh-CN" dirty="0"/>
              <a:t>in Smart Photovoltaics</a:t>
            </a:r>
          </a:p>
          <a:p>
            <a:pPr>
              <a:buFont typeface="+mj-lt"/>
              <a:buAutoNum type="arabicPeriod"/>
            </a:pPr>
            <a:r>
              <a:rPr lang="en-SG" altLang="zh-CN" dirty="0"/>
              <a:t>IEEE 802.11-23/</a:t>
            </a:r>
            <a:r>
              <a:rPr lang="en-US" altLang="zh-CN" dirty="0"/>
              <a:t>2038r0 Close-range AMP Backscattering in 2.4GHz</a:t>
            </a:r>
          </a:p>
          <a:p>
            <a:pPr>
              <a:buFont typeface="+mj-lt"/>
              <a:buAutoNum type="arabicPeriod"/>
            </a:pPr>
            <a:r>
              <a:rPr lang="en-SG" altLang="zh-CN" dirty="0"/>
              <a:t>IEEE 802.11-23/</a:t>
            </a:r>
            <a:r>
              <a:rPr lang="en-US" altLang="zh-CN" dirty="0"/>
              <a:t>1195r0 </a:t>
            </a:r>
            <a:r>
              <a:rPr lang="en-GB" altLang="en-US" dirty="0"/>
              <a:t>Thoughts on AMP IOT and PAR</a:t>
            </a:r>
            <a:endParaRPr lang="en-US" altLang="zh-CN" dirty="0"/>
          </a:p>
          <a:p>
            <a:pPr>
              <a:buFont typeface="+mj-lt"/>
              <a:buAutoNum type="arabicPeriod"/>
            </a:pPr>
            <a:r>
              <a:rPr lang="en-SG" altLang="zh-CN" dirty="0"/>
              <a:t>IEEE 802.11-22/</a:t>
            </a:r>
            <a:r>
              <a:rPr lang="en-US" altLang="zh-CN" dirty="0"/>
              <a:t>1893r0</a:t>
            </a:r>
            <a:r>
              <a:rPr lang="zh-CN" altLang="en-US" dirty="0"/>
              <a:t> </a:t>
            </a:r>
            <a:r>
              <a:rPr lang="en-US" altLang="zh-CN" dirty="0"/>
              <a:t>Ambient Power Enabled IoT Technologies</a:t>
            </a:r>
          </a:p>
          <a:p>
            <a:pPr>
              <a:buFont typeface="+mj-lt"/>
              <a:buAutoNum type="arabicPeriod"/>
            </a:pPr>
            <a:r>
              <a:rPr lang="en-SG" altLang="zh-CN" dirty="0"/>
              <a:t>IEEE 802.11-22/</a:t>
            </a:r>
            <a:r>
              <a:rPr lang="en-US" altLang="zh-CN" dirty="0"/>
              <a:t>1799r0 On energy harvesting and the differentiation with RFID</a:t>
            </a:r>
          </a:p>
          <a:p>
            <a:pPr>
              <a:buFont typeface="+mj-lt"/>
              <a:buAutoNum type="arabicPeriod"/>
            </a:pPr>
            <a:r>
              <a:rPr lang="en-US" altLang="zh-CN" dirty="0"/>
              <a:t>Specification for RFID Air Interface Protocol for Communications at 860 MHz – 960 MHz 	</a:t>
            </a:r>
          </a:p>
          <a:p>
            <a:pPr>
              <a:buFont typeface="+mj-lt"/>
              <a:buAutoNum type="arabicPeriod"/>
            </a:pPr>
            <a:r>
              <a:rPr lang="en-SG" altLang="zh-CN" dirty="0"/>
              <a:t>IEEE 802.11-23/</a:t>
            </a:r>
            <a:r>
              <a:rPr lang="en-US" altLang="zh-CN" dirty="0"/>
              <a:t>1140r0 Considerations for AMP Devices</a:t>
            </a:r>
          </a:p>
          <a:p>
            <a:pPr>
              <a:buFont typeface="+mj-lt"/>
              <a:buAutoNum type="arabicPeriod"/>
            </a:pPr>
            <a:r>
              <a:rPr lang="en-GB" altLang="zh-CN" dirty="0"/>
              <a:t>IEEE </a:t>
            </a:r>
            <a:r>
              <a:rPr lang="en-SG" altLang="zh-CN" dirty="0"/>
              <a:t>IEEE 802.11-24/0849r0 </a:t>
            </a:r>
            <a:r>
              <a:rPr lang="en-US" altLang="zh-CN" dirty="0"/>
              <a:t>Harmonization of Waveform</a:t>
            </a:r>
            <a:endParaRPr lang="en-GB" altLang="zh-CN" dirty="0"/>
          </a:p>
          <a:p>
            <a:pPr lvl="0">
              <a:buFont typeface="+mj-lt"/>
              <a:buAutoNum type="arabicPeriod"/>
            </a:pPr>
            <a:endParaRPr lang="en-GB" altLang="zh-CN" dirty="0"/>
          </a:p>
          <a:p>
            <a:pPr marL="0" indent="0"/>
            <a:endParaRPr lang="en-SG" altLang="zh-CN" sz="1600" b="1" dirty="0">
              <a:solidFill>
                <a:srgbClr val="000000"/>
              </a:solidFill>
            </a:endParaRPr>
          </a:p>
          <a:p>
            <a:pPr>
              <a:buFont typeface="+mj-lt"/>
              <a:buAutoNum type="arabicPeriod"/>
            </a:pPr>
            <a:endParaRPr lang="en-SG" altLang="zh-CN" sz="1600" b="1" dirty="0">
              <a:solidFill>
                <a:srgbClr val="000000"/>
              </a:solidFill>
            </a:endParaRP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a:t>Weijie</a:t>
            </a:r>
            <a:r>
              <a:rPr lang="en-GB" dirty="0"/>
              <a:t> Xu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a:t>
            </a:r>
            <a:r>
              <a:rPr lang="en-GB" altLang="zh-CN" dirty="0"/>
              <a:t>his submission </a:t>
            </a:r>
            <a:r>
              <a:rPr lang="en-US" altLang="zh-CN" dirty="0"/>
              <a:t>is to</a:t>
            </a:r>
            <a:r>
              <a:rPr lang="en-GB" altLang="zh-CN" dirty="0"/>
              <a:t> discuss the design target of  AMP IoT and the device capabilities of AMP client STA.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287344" y="609600"/>
            <a:ext cx="8416911" cy="436946"/>
          </a:xfrm>
          <a:prstGeom prst="rect">
            <a:avLst/>
          </a:prstGeom>
        </p:spPr>
        <p:txBody>
          <a:bodyPr vert="horz" lIns="68580" tIns="34290" rIns="68580" bIns="34290" rtlCol="0" anchor="ctr">
            <a:normAutofit/>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Background: The target of the study[1]</a:t>
            </a:r>
            <a:endParaRPr lang="zh-CN" altLang="en-US" sz="2700" b="1" dirty="0">
              <a:solidFill>
                <a:schemeClr val="tx2"/>
              </a:solidFill>
              <a:latin typeface="+mj-lt"/>
              <a:ea typeface="+mj-ea"/>
              <a:cs typeface="+mj-cs"/>
            </a:endParaRPr>
          </a:p>
        </p:txBody>
      </p:sp>
      <p:graphicFrame>
        <p:nvGraphicFramePr>
          <p:cNvPr id="9" name="表格 8">
            <a:extLst>
              <a:ext uri="{FF2B5EF4-FFF2-40B4-BE49-F238E27FC236}">
                <a16:creationId xmlns:a16="http://schemas.microsoft.com/office/drawing/2014/main" id="{9E45D723-DD5C-4F76-B5BB-499664193DCE}"/>
              </a:ext>
            </a:extLst>
          </p:cNvPr>
          <p:cNvGraphicFramePr>
            <a:graphicFrameLocks noGrp="1"/>
          </p:cNvGraphicFramePr>
          <p:nvPr>
            <p:extLst>
              <p:ext uri="{D42A27DB-BD31-4B8C-83A1-F6EECF244321}">
                <p14:modId xmlns:p14="http://schemas.microsoft.com/office/powerpoint/2010/main" val="1229376862"/>
              </p:ext>
            </p:extLst>
          </p:nvPr>
        </p:nvGraphicFramePr>
        <p:xfrm>
          <a:off x="76200" y="3063157"/>
          <a:ext cx="8991599" cy="2750863"/>
        </p:xfrm>
        <a:graphic>
          <a:graphicData uri="http://schemas.openxmlformats.org/drawingml/2006/table">
            <a:tbl>
              <a:tblPr firstRow="1" bandRow="1">
                <a:tableStyleId>{5C22544A-7EE6-4342-B048-85BDC9FD1C3A}</a:tableStyleId>
              </a:tblPr>
              <a:tblGrid>
                <a:gridCol w="1641944">
                  <a:extLst>
                    <a:ext uri="{9D8B030D-6E8A-4147-A177-3AD203B41FA5}">
                      <a16:colId xmlns:a16="http://schemas.microsoft.com/office/drawing/2014/main" val="3910072285"/>
                    </a:ext>
                  </a:extLst>
                </a:gridCol>
                <a:gridCol w="1720132">
                  <a:extLst>
                    <a:ext uri="{9D8B030D-6E8A-4147-A177-3AD203B41FA5}">
                      <a16:colId xmlns:a16="http://schemas.microsoft.com/office/drawing/2014/main" val="3345104900"/>
                    </a:ext>
                  </a:extLst>
                </a:gridCol>
                <a:gridCol w="2502009">
                  <a:extLst>
                    <a:ext uri="{9D8B030D-6E8A-4147-A177-3AD203B41FA5}">
                      <a16:colId xmlns:a16="http://schemas.microsoft.com/office/drawing/2014/main" val="3082432249"/>
                    </a:ext>
                  </a:extLst>
                </a:gridCol>
                <a:gridCol w="3127514">
                  <a:extLst>
                    <a:ext uri="{9D8B030D-6E8A-4147-A177-3AD203B41FA5}">
                      <a16:colId xmlns:a16="http://schemas.microsoft.com/office/drawing/2014/main" val="841935670"/>
                    </a:ext>
                  </a:extLst>
                </a:gridCol>
              </a:tblGrid>
              <a:tr h="373423">
                <a:tc>
                  <a:txBody>
                    <a:bodyPr/>
                    <a:lstStyle/>
                    <a:p>
                      <a:endParaRPr lang="zh-CN" altLang="en-US" sz="1400" dirty="0"/>
                    </a:p>
                  </a:txBody>
                  <a:tcPr/>
                </a:tc>
                <a:tc>
                  <a:txBody>
                    <a:bodyPr/>
                    <a:lstStyle/>
                    <a:p>
                      <a:r>
                        <a:rPr lang="en-US" altLang="zh-CN" sz="1400" dirty="0"/>
                        <a:t>RFID</a:t>
                      </a:r>
                      <a:endParaRPr lang="zh-CN" altLang="en-US" sz="1400" dirty="0"/>
                    </a:p>
                  </a:txBody>
                  <a:tcPr/>
                </a:tc>
                <a:tc>
                  <a:txBody>
                    <a:bodyPr/>
                    <a:lstStyle/>
                    <a:p>
                      <a:r>
                        <a:rPr lang="en-US" altLang="zh-CN" sz="1400" dirty="0"/>
                        <a:t>AMP IoT</a:t>
                      </a:r>
                      <a:endParaRPr lang="zh-CN" altLang="en-US" sz="1400" dirty="0"/>
                    </a:p>
                  </a:txBody>
                  <a:tcPr/>
                </a:tc>
                <a:tc>
                  <a:txBody>
                    <a:bodyPr/>
                    <a:lstStyle/>
                    <a:p>
                      <a:r>
                        <a:rPr lang="en-US" altLang="zh-CN" sz="1400" dirty="0"/>
                        <a:t>Existing WLAN IoT(e.g. 802.11 ah)</a:t>
                      </a:r>
                      <a:endParaRPr lang="zh-CN" altLang="en-US" sz="1400" dirty="0"/>
                    </a:p>
                  </a:txBody>
                  <a:tcPr/>
                </a:tc>
                <a:extLst>
                  <a:ext uri="{0D108BD9-81ED-4DB2-BD59-A6C34878D82A}">
                    <a16:rowId xmlns:a16="http://schemas.microsoft.com/office/drawing/2014/main" val="650597054"/>
                  </a:ext>
                </a:extLst>
              </a:tr>
              <a:tr h="386970">
                <a:tc>
                  <a:txBody>
                    <a:bodyPr/>
                    <a:lstStyle/>
                    <a:p>
                      <a:r>
                        <a:rPr lang="en-US" altLang="zh-CN" sz="1000" b="1" dirty="0"/>
                        <a:t>Coverage </a:t>
                      </a:r>
                      <a:endParaRPr lang="zh-CN" altLang="en-US" sz="1000" b="1" dirty="0"/>
                    </a:p>
                  </a:txBody>
                  <a:tcPr/>
                </a:tc>
                <a:tc>
                  <a:txBody>
                    <a:bodyPr/>
                    <a:lstStyle/>
                    <a:p>
                      <a:r>
                        <a:rPr lang="en-US" altLang="zh-CN" sz="1000" b="1" dirty="0"/>
                        <a:t>&lt;10 m</a:t>
                      </a:r>
                      <a:endParaRPr lang="zh-CN" altLang="en-US" sz="1000" b="1" dirty="0"/>
                    </a:p>
                  </a:txBody>
                  <a:tcPr/>
                </a:tc>
                <a:tc>
                  <a:txBody>
                    <a:bodyPr/>
                    <a:lstStyle/>
                    <a:p>
                      <a:pPr rtl="0"/>
                      <a:r>
                        <a:rPr lang="en-US" altLang="zh-CN" sz="1000" b="1" i="0" u="none" strike="noStrike" cap="none" spc="0" baseline="0" dirty="0">
                          <a:ln>
                            <a:noFill/>
                          </a:ln>
                          <a:solidFill>
                            <a:schemeClr val="dk1"/>
                          </a:solidFill>
                          <a:uFillTx/>
                          <a:latin typeface="+mn-lt"/>
                          <a:ea typeface="+mn-ea"/>
                          <a:cs typeface="+mn-cs"/>
                          <a:sym typeface="Helvetica Neue Light"/>
                        </a:rPr>
                        <a:t>10m~30m (RF power);</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a:ln>
                            <a:noFill/>
                          </a:ln>
                          <a:solidFill>
                            <a:schemeClr val="dk1"/>
                          </a:solidFill>
                          <a:uFillTx/>
                          <a:latin typeface="+mn-lt"/>
                          <a:ea typeface="+mn-ea"/>
                          <a:cs typeface="+mn-cs"/>
                          <a:sym typeface="Helvetica Neue Light"/>
                        </a:rPr>
                        <a:t>Up to 200m(other ambient power)</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&gt;=1000m </a:t>
                      </a:r>
                      <a:endParaRPr lang="zh-CN" altLang="en-US" sz="1000" b="1" dirty="0"/>
                    </a:p>
                  </a:txBody>
                  <a:tcPr/>
                </a:tc>
                <a:extLst>
                  <a:ext uri="{0D108BD9-81ED-4DB2-BD59-A6C34878D82A}">
                    <a16:rowId xmlns:a16="http://schemas.microsoft.com/office/drawing/2014/main" val="3831744855"/>
                  </a:ext>
                </a:extLst>
              </a:tr>
              <a:tr h="232794">
                <a:tc>
                  <a:txBody>
                    <a:bodyPr/>
                    <a:lstStyle/>
                    <a:p>
                      <a:r>
                        <a:rPr lang="en-US" altLang="zh-CN" sz="1000" b="1" dirty="0"/>
                        <a:t>Power Source</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RF power only</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Various ambient power</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Battery</a:t>
                      </a:r>
                      <a:endParaRPr lang="zh-CN" altLang="en-US" sz="1000" b="1" dirty="0"/>
                    </a:p>
                  </a:txBody>
                  <a:tcPr/>
                </a:tc>
                <a:extLst>
                  <a:ext uri="{0D108BD9-81ED-4DB2-BD59-A6C34878D82A}">
                    <a16:rowId xmlns:a16="http://schemas.microsoft.com/office/drawing/2014/main" val="2387361951"/>
                  </a:ext>
                </a:extLst>
              </a:tr>
              <a:tr h="814778">
                <a:tc>
                  <a:txBody>
                    <a:bodyPr/>
                    <a:lstStyle/>
                    <a:p>
                      <a:r>
                        <a:rPr lang="en-US" altLang="zh-CN" sz="1000" b="1" dirty="0"/>
                        <a:t>Techniques</a:t>
                      </a:r>
                      <a:endParaRPr lang="zh-CN" altLang="en-US" sz="1000" b="1" dirty="0"/>
                    </a:p>
                  </a:txBody>
                  <a:tcPr/>
                </a:tc>
                <a:tc>
                  <a:txBody>
                    <a:bodyPr/>
                    <a:lstStyle/>
                    <a:p>
                      <a:pPr rtl="0"/>
                      <a:r>
                        <a:rPr lang="en-US" altLang="zh-CN" sz="1000" b="1" i="0" u="none" strike="noStrike" cap="none" spc="0" baseline="0" dirty="0">
                          <a:ln>
                            <a:noFill/>
                          </a:ln>
                          <a:solidFill>
                            <a:schemeClr val="dk1"/>
                          </a:solidFill>
                          <a:uFillTx/>
                          <a:latin typeface="+mn-lt"/>
                          <a:ea typeface="+mn-ea"/>
                          <a:cs typeface="+mn-cs"/>
                          <a:sym typeface="Helvetica Neue Light"/>
                        </a:rPr>
                        <a:t>RF power harvesting</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a:ln>
                            <a:noFill/>
                          </a:ln>
                          <a:solidFill>
                            <a:schemeClr val="dk1"/>
                          </a:solidFill>
                          <a:uFillTx/>
                          <a:latin typeface="+mn-lt"/>
                          <a:ea typeface="+mn-ea"/>
                          <a:cs typeface="+mn-cs"/>
                          <a:sym typeface="Helvetica Neue Light"/>
                        </a:rPr>
                        <a:t>Backscattering</a:t>
                      </a:r>
                      <a:endParaRPr lang="zh-CN" altLang="en-US" sz="1000" b="1" dirty="0"/>
                    </a:p>
                  </a:txBody>
                  <a:tcPr/>
                </a:tc>
                <a:tc>
                  <a:txBody>
                    <a:bodyPr/>
                    <a:lstStyle/>
                    <a:p>
                      <a:pPr rtl="0"/>
                      <a:r>
                        <a:rPr lang="en-US" altLang="zh-CN" sz="1000" b="1" i="0" u="none" strike="noStrike" cap="none" spc="0" baseline="0" dirty="0">
                          <a:ln>
                            <a:noFill/>
                          </a:ln>
                          <a:solidFill>
                            <a:schemeClr val="dk1"/>
                          </a:solidFill>
                          <a:uFillTx/>
                          <a:latin typeface="+mn-lt"/>
                          <a:ea typeface="+mn-ea"/>
                          <a:cs typeface="+mn-cs"/>
                          <a:sym typeface="Helvetica Neue Light"/>
                        </a:rPr>
                        <a:t>Backscattering/Active transmitter</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a:ln>
                            <a:noFill/>
                          </a:ln>
                          <a:solidFill>
                            <a:schemeClr val="dk1"/>
                          </a:solidFill>
                          <a:uFillTx/>
                          <a:latin typeface="+mn-lt"/>
                          <a:ea typeface="+mn-ea"/>
                          <a:cs typeface="+mn-cs"/>
                          <a:sym typeface="Helvetica Neue Light"/>
                        </a:rPr>
                        <a:t>WUR receiver</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a:ln>
                            <a:noFill/>
                          </a:ln>
                          <a:solidFill>
                            <a:schemeClr val="dk1"/>
                          </a:solidFill>
                          <a:uFillTx/>
                          <a:latin typeface="+mn-lt"/>
                          <a:ea typeface="+mn-ea"/>
                          <a:cs typeface="+mn-cs"/>
                          <a:sym typeface="Helvetica Neue Light"/>
                        </a:rPr>
                        <a:t>Enhanced power saving</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a:ln>
                            <a:noFill/>
                          </a:ln>
                          <a:solidFill>
                            <a:schemeClr val="dk1"/>
                          </a:solidFill>
                          <a:uFillTx/>
                          <a:latin typeface="+mn-lt"/>
                          <a:ea typeface="+mn-ea"/>
                          <a:cs typeface="+mn-cs"/>
                          <a:sym typeface="Helvetica Neue Light"/>
                        </a:rPr>
                        <a:t>Power management</a:t>
                      </a:r>
                      <a:endParaRPr lang="zh-CN" altLang="en-US" sz="1000" b="1" i="0" u="none" strike="noStrike" cap="none" spc="0" baseline="0" dirty="0">
                        <a:ln>
                          <a:noFill/>
                        </a:ln>
                        <a:solidFill>
                          <a:schemeClr val="dk1"/>
                        </a:solidFill>
                        <a:uFillTx/>
                        <a:latin typeface="+mn-lt"/>
                        <a:ea typeface="+mn-ea"/>
                        <a:cs typeface="+mn-cs"/>
                        <a:sym typeface="Helvetica Neue Light"/>
                      </a:endParaRPr>
                    </a:p>
                  </a:txBody>
                  <a:tcPr/>
                </a:tc>
                <a:tc>
                  <a:txBody>
                    <a:bodyPr/>
                    <a:lstStyle/>
                    <a:p>
                      <a:pPr rtl="0"/>
                      <a:r>
                        <a:rPr lang="en-US" altLang="zh-CN" sz="1000" b="1" i="0" u="none" strike="noStrike" cap="none" spc="0" baseline="0" dirty="0">
                          <a:ln>
                            <a:noFill/>
                          </a:ln>
                          <a:solidFill>
                            <a:schemeClr val="dk1"/>
                          </a:solidFill>
                          <a:uFillTx/>
                          <a:latin typeface="+mn-lt"/>
                          <a:ea typeface="+mn-ea"/>
                          <a:cs typeface="+mn-cs"/>
                          <a:sym typeface="Helvetica Neue Light"/>
                        </a:rPr>
                        <a:t>OFDM/Narrow bandwidth</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a:ln>
                            <a:noFill/>
                          </a:ln>
                          <a:solidFill>
                            <a:schemeClr val="dk1"/>
                          </a:solidFill>
                          <a:uFillTx/>
                          <a:latin typeface="+mn-lt"/>
                          <a:ea typeface="+mn-ea"/>
                          <a:cs typeface="+mn-cs"/>
                          <a:sym typeface="Helvetica Neue Light"/>
                        </a:rPr>
                        <a:t>Relaxed processing</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err="1">
                          <a:ln>
                            <a:noFill/>
                          </a:ln>
                          <a:solidFill>
                            <a:schemeClr val="dk1"/>
                          </a:solidFill>
                          <a:uFillTx/>
                          <a:latin typeface="+mn-lt"/>
                          <a:ea typeface="+mn-ea"/>
                          <a:cs typeface="+mn-cs"/>
                          <a:sym typeface="Helvetica Neue Light"/>
                        </a:rPr>
                        <a:t>eDRX</a:t>
                      </a:r>
                      <a:r>
                        <a:rPr lang="en-US" altLang="zh-CN" sz="1000" b="1" i="0" u="none" strike="noStrike" cap="none" spc="0" baseline="0" dirty="0">
                          <a:ln>
                            <a:noFill/>
                          </a:ln>
                          <a:solidFill>
                            <a:schemeClr val="dk1"/>
                          </a:solidFill>
                          <a:uFillTx/>
                          <a:latin typeface="+mn-lt"/>
                          <a:ea typeface="+mn-ea"/>
                          <a:cs typeface="+mn-cs"/>
                          <a:sym typeface="Helvetica Neue Light"/>
                        </a:rPr>
                        <a:t>(TWT)</a:t>
                      </a:r>
                      <a:endParaRPr lang="zh-CN" altLang="en-US" sz="1000" b="1" i="0" u="none" strike="noStrike" cap="none" spc="0" baseline="0" dirty="0">
                        <a:ln>
                          <a:noFill/>
                        </a:ln>
                        <a:solidFill>
                          <a:schemeClr val="dk1"/>
                        </a:solidFill>
                        <a:uFillTx/>
                        <a:latin typeface="+mn-lt"/>
                        <a:ea typeface="+mn-ea"/>
                        <a:cs typeface="+mn-cs"/>
                        <a:sym typeface="Helvetica Neue Light"/>
                      </a:endParaRPr>
                    </a:p>
                    <a:p>
                      <a:pPr rtl="0"/>
                      <a:r>
                        <a:rPr lang="en-US" altLang="zh-CN" sz="1000" b="1" i="0" u="none" strike="noStrike" cap="none" spc="0" baseline="0" dirty="0">
                          <a:ln>
                            <a:noFill/>
                          </a:ln>
                          <a:solidFill>
                            <a:schemeClr val="dk1"/>
                          </a:solidFill>
                          <a:uFillTx/>
                          <a:latin typeface="+mn-lt"/>
                          <a:ea typeface="+mn-ea"/>
                          <a:cs typeface="+mn-cs"/>
                          <a:sym typeface="Helvetica Neue Light"/>
                        </a:rPr>
                        <a:t>PS-Poll</a:t>
                      </a:r>
                    </a:p>
                    <a:p>
                      <a:pPr rtl="0"/>
                      <a:r>
                        <a:rPr lang="en-US" altLang="zh-CN" sz="1000" b="1" i="0" u="none" strike="noStrike" cap="none" spc="0" baseline="0" dirty="0">
                          <a:ln>
                            <a:noFill/>
                          </a:ln>
                          <a:solidFill>
                            <a:schemeClr val="dk1"/>
                          </a:solidFill>
                          <a:uFillTx/>
                          <a:latin typeface="+mn-lt"/>
                          <a:ea typeface="+mn-ea"/>
                          <a:cs typeface="+mn-cs"/>
                          <a:sym typeface="Helvetica Neue Light"/>
                        </a:rPr>
                        <a:t>Energy limited operation</a:t>
                      </a:r>
                      <a:endParaRPr lang="zh-CN" altLang="en-US" sz="1000" b="1" dirty="0"/>
                    </a:p>
                  </a:txBody>
                  <a:tcPr/>
                </a:tc>
                <a:extLst>
                  <a:ext uri="{0D108BD9-81ED-4DB2-BD59-A6C34878D82A}">
                    <a16:rowId xmlns:a16="http://schemas.microsoft.com/office/drawing/2014/main" val="53471759"/>
                  </a:ext>
                </a:extLst>
              </a:tr>
              <a:tr h="232794">
                <a:tc>
                  <a:txBody>
                    <a:bodyPr/>
                    <a:lstStyle/>
                    <a:p>
                      <a:r>
                        <a:rPr lang="en-US" altLang="zh-CN" sz="1000" b="1" dirty="0"/>
                        <a:t>Power Consumption</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1uw~10uw</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&lt;1mw</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100x mw</a:t>
                      </a:r>
                      <a:endParaRPr lang="zh-CN" altLang="en-US" sz="1000" b="1" dirty="0"/>
                    </a:p>
                  </a:txBody>
                  <a:tcPr/>
                </a:tc>
                <a:extLst>
                  <a:ext uri="{0D108BD9-81ED-4DB2-BD59-A6C34878D82A}">
                    <a16:rowId xmlns:a16="http://schemas.microsoft.com/office/drawing/2014/main" val="497901900"/>
                  </a:ext>
                </a:extLst>
              </a:tr>
              <a:tr h="232794">
                <a:tc>
                  <a:txBody>
                    <a:bodyPr/>
                    <a:lstStyle/>
                    <a:p>
                      <a:r>
                        <a:rPr lang="en-US" altLang="zh-CN" sz="1000" b="1" dirty="0"/>
                        <a:t>Device Cost (Relatively)</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Low</a:t>
                      </a:r>
                      <a:endParaRPr lang="zh-CN" altLang="en-US" sz="1000" b="1" dirty="0"/>
                    </a:p>
                  </a:txBody>
                  <a:tcPr/>
                </a:tc>
                <a:tc>
                  <a:txBody>
                    <a:bodyPr/>
                    <a:lstStyle/>
                    <a:p>
                      <a:r>
                        <a:rPr lang="en-US" altLang="zh-CN" sz="1000" b="1" dirty="0"/>
                        <a:t>Medium</a:t>
                      </a:r>
                      <a:endParaRPr lang="zh-CN" altLang="en-US" sz="1000" b="1" dirty="0"/>
                    </a:p>
                  </a:txBody>
                  <a:tcPr/>
                </a:tc>
                <a:tc>
                  <a:txBody>
                    <a:bodyPr/>
                    <a:lstStyle/>
                    <a:p>
                      <a:r>
                        <a:rPr lang="en-US" altLang="zh-CN" sz="1000" b="1" i="0" u="none" strike="noStrike" cap="none" spc="0" baseline="0" dirty="0">
                          <a:ln>
                            <a:noFill/>
                          </a:ln>
                          <a:solidFill>
                            <a:schemeClr val="dk1"/>
                          </a:solidFill>
                          <a:uFillTx/>
                          <a:latin typeface="+mn-lt"/>
                          <a:ea typeface="+mn-ea"/>
                          <a:cs typeface="+mn-cs"/>
                          <a:sym typeface="Helvetica Neue Light"/>
                        </a:rPr>
                        <a:t>High</a:t>
                      </a:r>
                      <a:endParaRPr lang="zh-CN" altLang="en-US" sz="1000" b="1" dirty="0"/>
                    </a:p>
                  </a:txBody>
                  <a:tcPr/>
                </a:tc>
                <a:extLst>
                  <a:ext uri="{0D108BD9-81ED-4DB2-BD59-A6C34878D82A}">
                    <a16:rowId xmlns:a16="http://schemas.microsoft.com/office/drawing/2014/main" val="2876930643"/>
                  </a:ext>
                </a:extLst>
              </a:tr>
              <a:tr h="378290">
                <a:tc>
                  <a:txBody>
                    <a:bodyPr/>
                    <a:lstStyle/>
                    <a:p>
                      <a:r>
                        <a:rPr lang="en-US" altLang="zh-CN" sz="1000" b="1" dirty="0"/>
                        <a:t>Maintenance/operation  cost</a:t>
                      </a:r>
                      <a:endParaRPr lang="zh-CN" altLang="en-US" sz="1000" b="1" dirty="0"/>
                    </a:p>
                  </a:txBody>
                  <a:tcPr/>
                </a:tc>
                <a:tc>
                  <a:txBody>
                    <a:bodyPr/>
                    <a:lstStyle/>
                    <a:p>
                      <a:r>
                        <a:rPr lang="en-US" altLang="zh-CN" sz="1000" b="1" dirty="0"/>
                        <a:t>Labor cost for operation</a:t>
                      </a:r>
                      <a:endParaRPr lang="zh-CN" altLang="en-US" sz="1000" b="1" dirty="0"/>
                    </a:p>
                  </a:txBody>
                  <a:tcPr/>
                </a:tc>
                <a:tc>
                  <a:txBody>
                    <a:bodyPr/>
                    <a:lstStyle/>
                    <a:p>
                      <a:r>
                        <a:rPr lang="en-US" altLang="zh-CN" sz="1000" b="1" dirty="0"/>
                        <a:t>Maintenance-free</a:t>
                      </a:r>
                    </a:p>
                    <a:p>
                      <a:r>
                        <a:rPr lang="en-US" altLang="zh-CN" sz="1000" b="1" dirty="0"/>
                        <a:t>Automated operation</a:t>
                      </a:r>
                      <a:endParaRPr lang="zh-CN" altLang="en-US" sz="1000" b="1" dirty="0"/>
                    </a:p>
                  </a:txBody>
                  <a:tcPr/>
                </a:tc>
                <a:tc>
                  <a:txBody>
                    <a:bodyPr/>
                    <a:lstStyle/>
                    <a:p>
                      <a:r>
                        <a:rPr lang="en-US" altLang="zh-CN" sz="1000" b="1" dirty="0"/>
                        <a:t>Replace/Recharge the battery/Automated operation</a:t>
                      </a:r>
                      <a:endParaRPr lang="zh-CN" altLang="en-US" sz="1000" b="1" dirty="0"/>
                    </a:p>
                  </a:txBody>
                  <a:tcPr/>
                </a:tc>
                <a:extLst>
                  <a:ext uri="{0D108BD9-81ED-4DB2-BD59-A6C34878D82A}">
                    <a16:rowId xmlns:a16="http://schemas.microsoft.com/office/drawing/2014/main" val="4124822660"/>
                  </a:ext>
                </a:extLst>
              </a:tr>
            </a:tbl>
          </a:graphicData>
        </a:graphic>
      </p:graphicFrame>
      <p:sp>
        <p:nvSpPr>
          <p:cNvPr id="7" name="Footer Placeholder 2">
            <a:extLst>
              <a:ext uri="{FF2B5EF4-FFF2-40B4-BE49-F238E27FC236}">
                <a16:creationId xmlns:a16="http://schemas.microsoft.com/office/drawing/2014/main" id="{80488242-499B-402E-95AA-06A08747F158}"/>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a:t>Weijie Xu (</a:t>
            </a:r>
            <a:r>
              <a:rPr lang="en-GB"/>
              <a:t>OPPO)</a:t>
            </a:r>
            <a:endParaRPr lang="en-US" dirty="0"/>
          </a:p>
        </p:txBody>
      </p:sp>
      <p:sp>
        <p:nvSpPr>
          <p:cNvPr id="8" name="Slide Number Placeholder 3">
            <a:extLst>
              <a:ext uri="{FF2B5EF4-FFF2-40B4-BE49-F238E27FC236}">
                <a16:creationId xmlns:a16="http://schemas.microsoft.com/office/drawing/2014/main" id="{BD96B707-5D66-427A-9E0F-3607C690B008}"/>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pic>
        <p:nvPicPr>
          <p:cNvPr id="2" name="图片 1">
            <a:extLst>
              <a:ext uri="{FF2B5EF4-FFF2-40B4-BE49-F238E27FC236}">
                <a16:creationId xmlns:a16="http://schemas.microsoft.com/office/drawing/2014/main" id="{5A378A0D-4DA6-4F24-B5BF-869401EBD305}"/>
              </a:ext>
            </a:extLst>
          </p:cNvPr>
          <p:cNvPicPr>
            <a:picLocks noChangeAspect="1"/>
          </p:cNvPicPr>
          <p:nvPr/>
        </p:nvPicPr>
        <p:blipFill>
          <a:blip r:embed="rId3"/>
          <a:stretch>
            <a:fillRect/>
          </a:stretch>
        </p:blipFill>
        <p:spPr>
          <a:xfrm>
            <a:off x="746125" y="854843"/>
            <a:ext cx="7483475" cy="2269357"/>
          </a:xfrm>
          <a:prstGeom prst="rect">
            <a:avLst/>
          </a:prstGeom>
        </p:spPr>
      </p:pic>
      <p:sp>
        <p:nvSpPr>
          <p:cNvPr id="10" name="Rectangle 1">
            <a:extLst>
              <a:ext uri="{FF2B5EF4-FFF2-40B4-BE49-F238E27FC236}">
                <a16:creationId xmlns:a16="http://schemas.microsoft.com/office/drawing/2014/main" id="{FEC8A443-1AB8-4113-BF8F-AEFA661D54B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a:t>
            </a:r>
            <a:r>
              <a:rPr lang="en-US" altLang="zh-CN" sz="1800" b="1" dirty="0">
                <a:solidFill>
                  <a:srgbClr val="000000"/>
                </a:solidFill>
                <a:latin typeface="+mn-lt"/>
              </a:rPr>
              <a:t>1960r2</a:t>
            </a:r>
            <a:endParaRPr lang="en-SG" sz="1800" dirty="0">
              <a:latin typeface="+mn-lt"/>
            </a:endParaRPr>
          </a:p>
        </p:txBody>
      </p:sp>
      <p:sp>
        <p:nvSpPr>
          <p:cNvPr id="12" name="Date Placeholder 3">
            <a:extLst>
              <a:ext uri="{FF2B5EF4-FFF2-40B4-BE49-F238E27FC236}">
                <a16:creationId xmlns:a16="http://schemas.microsoft.com/office/drawing/2014/main" id="{CBBD7275-EA6A-46E2-BAF9-58EABC71559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a:t>
            </a:r>
            <a:r>
              <a:rPr lang="en-US" sz="1800" b="1" dirty="0"/>
              <a:t> 2022</a:t>
            </a:r>
            <a:endParaRPr lang="en-GB" sz="1800" b="1" dirty="0"/>
          </a:p>
        </p:txBody>
      </p:sp>
      <p:sp>
        <p:nvSpPr>
          <p:cNvPr id="3" name="文本框 2">
            <a:extLst>
              <a:ext uri="{FF2B5EF4-FFF2-40B4-BE49-F238E27FC236}">
                <a16:creationId xmlns:a16="http://schemas.microsoft.com/office/drawing/2014/main" id="{368DAB47-A859-4713-8823-FE1EF3618AB9}"/>
              </a:ext>
            </a:extLst>
          </p:cNvPr>
          <p:cNvSpPr txBox="1"/>
          <p:nvPr/>
        </p:nvSpPr>
        <p:spPr>
          <a:xfrm>
            <a:off x="178149" y="5861934"/>
            <a:ext cx="8856656" cy="523220"/>
          </a:xfrm>
          <a:prstGeom prst="rect">
            <a:avLst/>
          </a:prstGeom>
          <a:noFill/>
        </p:spPr>
        <p:txBody>
          <a:bodyPr wrap="square" rtlCol="0">
            <a:spAutoFit/>
          </a:bodyPr>
          <a:lstStyle/>
          <a:p>
            <a:r>
              <a:rPr lang="en-US" altLang="zh-CN" sz="1400" b="1" dirty="0"/>
              <a:t>During TIG and SG, the design target of AMP IoT is proposed: AMP IoT should aim for the </a:t>
            </a:r>
            <a:r>
              <a:rPr lang="en-US" altLang="zh-CN" sz="1400" b="1" dirty="0">
                <a:solidFill>
                  <a:srgbClr val="0000FF"/>
                </a:solidFill>
              </a:rPr>
              <a:t>use cases </a:t>
            </a:r>
            <a:r>
              <a:rPr lang="en-US" altLang="zh-CN" sz="1400" b="1" dirty="0"/>
              <a:t>that can’t fully addressed by existing technologies.  </a:t>
            </a:r>
            <a:endParaRPr lang="zh-CN" altLang="en-US" sz="1400" b="1" dirty="0"/>
          </a:p>
        </p:txBody>
      </p:sp>
    </p:spTree>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Use cases and requirements </a:t>
            </a:r>
            <a:endParaRPr lang="zh-CN" altLang="en-US" sz="2700" b="1" dirty="0">
              <a:solidFill>
                <a:schemeClr val="tx2"/>
              </a:solidFill>
              <a:latin typeface="+mj-lt"/>
              <a:ea typeface="+mj-ea"/>
              <a:cs typeface="+mj-cs"/>
            </a:endParaRPr>
          </a:p>
        </p:txBody>
      </p:sp>
      <p:sp>
        <p:nvSpPr>
          <p:cNvPr id="18" name="文本框 17"/>
          <p:cNvSpPr txBox="1"/>
          <p:nvPr/>
        </p:nvSpPr>
        <p:spPr>
          <a:xfrm>
            <a:off x="381000" y="1408556"/>
            <a:ext cx="8269288" cy="5032147"/>
          </a:xfrm>
          <a:prstGeom prst="rect">
            <a:avLst/>
          </a:prstGeom>
          <a:noFill/>
          <a:ln w="12700">
            <a:noFill/>
            <a:prstDash val="dash"/>
          </a:ln>
        </p:spPr>
        <p:txBody>
          <a:bodyPr wrap="square" rtlCol="0">
            <a:spAutoFit/>
          </a:bodyPr>
          <a:lstStyle/>
          <a:p>
            <a:pPr marL="0" lvl="1" algn="just">
              <a:spcBef>
                <a:spcPts val="0"/>
              </a:spcBef>
              <a:spcAft>
                <a:spcPts val="600"/>
              </a:spcAft>
            </a:pPr>
            <a:r>
              <a:rPr lang="en-US" sz="2000" dirty="0">
                <a:cs typeface="Times New Roman" panose="02020603050405020304" pitchFamily="18" charset="0"/>
              </a:rPr>
              <a:t>Based on previous discussion during the TIG and SG phase, mainly 3 different use case scenarios have been identified for Ambient IoT.</a:t>
            </a:r>
          </a:p>
          <a:p>
            <a:pPr marL="800100" lvl="1" indent="-342900">
              <a:buFont typeface="Wingdings" panose="05000000000000000000" pitchFamily="2" charset="2"/>
              <a:buChar char="l"/>
            </a:pPr>
            <a:r>
              <a:rPr lang="en-GB" altLang="zh-CN" sz="2000" dirty="0"/>
              <a:t>Use case </a:t>
            </a:r>
            <a:r>
              <a:rPr lang="en-US" altLang="zh-CN" sz="2000" dirty="0">
                <a:cs typeface="Times New Roman" panose="02020603050405020304" pitchFamily="18" charset="0"/>
              </a:rPr>
              <a:t>scenario </a:t>
            </a:r>
            <a:r>
              <a:rPr lang="en-GB" altLang="zh-CN" sz="2000" dirty="0"/>
              <a:t>1: </a:t>
            </a:r>
            <a:r>
              <a:rPr lang="en-GB" altLang="zh-CN" sz="2000" dirty="0">
                <a:solidFill>
                  <a:srgbClr val="0000FF"/>
                </a:solidFill>
              </a:rPr>
              <a:t>Short/medium range Ambient IoT</a:t>
            </a:r>
            <a:r>
              <a:rPr lang="en-GB" altLang="zh-CN" sz="2000" dirty="0"/>
              <a:t>[2][3][4][5][6][7][8][9]</a:t>
            </a:r>
          </a:p>
          <a:p>
            <a:pPr marL="1257300" lvl="2" indent="-342900">
              <a:buFont typeface="Arial" panose="020B0604020202020204" pitchFamily="34" charset="0"/>
              <a:buChar char="•"/>
            </a:pPr>
            <a:r>
              <a:rPr lang="en-GB" altLang="zh-CN" sz="2000" dirty="0"/>
              <a:t>Coverage: 10m~100m</a:t>
            </a:r>
          </a:p>
          <a:p>
            <a:pPr marL="1257300" lvl="2" indent="-342900">
              <a:buFont typeface="Arial" panose="020B0604020202020204" pitchFamily="34" charset="0"/>
              <a:buChar char="•"/>
            </a:pPr>
            <a:r>
              <a:rPr lang="en-GB" altLang="zh-CN" sz="2000" dirty="0"/>
              <a:t>Need to process hundreds of AMP device each seconds  </a:t>
            </a:r>
          </a:p>
          <a:p>
            <a:pPr marL="800100" lvl="1" indent="-342900">
              <a:buFont typeface="Wingdings" panose="05000000000000000000" pitchFamily="2" charset="2"/>
              <a:buChar char="l"/>
            </a:pPr>
            <a:r>
              <a:rPr lang="en-GB" altLang="zh-CN" sz="2000" dirty="0"/>
              <a:t>Use case </a:t>
            </a:r>
            <a:r>
              <a:rPr lang="en-US" altLang="zh-CN" sz="2000" dirty="0">
                <a:cs typeface="Times New Roman" panose="02020603050405020304" pitchFamily="18" charset="0"/>
              </a:rPr>
              <a:t>scenario </a:t>
            </a:r>
            <a:r>
              <a:rPr lang="en-GB" altLang="zh-CN" sz="2000" dirty="0"/>
              <a:t>2: </a:t>
            </a:r>
            <a:r>
              <a:rPr lang="en-GB" altLang="zh-CN" sz="2000" dirty="0">
                <a:solidFill>
                  <a:srgbClr val="0000FF"/>
                </a:solidFill>
              </a:rPr>
              <a:t>Close range Ambient IoT</a:t>
            </a:r>
            <a:r>
              <a:rPr lang="en-GB" altLang="zh-CN" sz="2000" dirty="0"/>
              <a:t>[10]</a:t>
            </a:r>
          </a:p>
          <a:p>
            <a:pPr marL="1257300" lvl="2" indent="-342900">
              <a:buFont typeface="Arial" panose="020B0604020202020204" pitchFamily="34" charset="0"/>
              <a:buChar char="•"/>
            </a:pPr>
            <a:r>
              <a:rPr lang="en-GB" altLang="zh-CN" sz="2000" dirty="0"/>
              <a:t>Coverage: 20cm~50cm</a:t>
            </a:r>
          </a:p>
          <a:p>
            <a:pPr marL="1257300" lvl="2" indent="-342900">
              <a:buFont typeface="Arial" panose="020B0604020202020204" pitchFamily="34" charset="0"/>
              <a:buChar char="•"/>
            </a:pPr>
            <a:r>
              <a:rPr lang="en-GB" altLang="zh-CN" sz="2000" dirty="0"/>
              <a:t>Process one AMP device at one time  </a:t>
            </a:r>
          </a:p>
          <a:p>
            <a:pPr marL="800100" lvl="1" indent="-342900">
              <a:buFont typeface="Wingdings" panose="05000000000000000000" pitchFamily="2" charset="2"/>
              <a:buChar char="l"/>
            </a:pPr>
            <a:r>
              <a:rPr lang="en-GB" altLang="zh-CN" sz="2000" dirty="0"/>
              <a:t>Use case </a:t>
            </a:r>
            <a:r>
              <a:rPr lang="en-US" altLang="zh-CN" sz="2000" dirty="0">
                <a:cs typeface="Times New Roman" panose="02020603050405020304" pitchFamily="18" charset="0"/>
              </a:rPr>
              <a:t>scenario </a:t>
            </a:r>
            <a:r>
              <a:rPr lang="en-GB" altLang="zh-CN" sz="2000" dirty="0"/>
              <a:t>3: </a:t>
            </a:r>
            <a:r>
              <a:rPr lang="en-US" altLang="zh-CN" sz="2000" dirty="0">
                <a:solidFill>
                  <a:srgbClr val="0000FF"/>
                </a:solidFill>
              </a:rPr>
              <a:t>Compatible Ambient IoT</a:t>
            </a:r>
            <a:r>
              <a:rPr lang="en-US" altLang="zh-CN" sz="2000" dirty="0"/>
              <a:t>[11]</a:t>
            </a:r>
          </a:p>
          <a:p>
            <a:pPr marL="1257300" lvl="2" indent="-342900">
              <a:buFont typeface="Arial" panose="020B0604020202020204" pitchFamily="34" charset="0"/>
              <a:buChar char="•"/>
            </a:pPr>
            <a:r>
              <a:rPr lang="en-GB" altLang="zh-CN" sz="2000" dirty="0"/>
              <a:t>Coverage: 10m~100m</a:t>
            </a:r>
          </a:p>
          <a:p>
            <a:pPr marL="1257300" lvl="2" indent="-342900">
              <a:buFont typeface="Arial" panose="020B0604020202020204" pitchFamily="34" charset="0"/>
              <a:buChar char="•"/>
            </a:pPr>
            <a:r>
              <a:rPr lang="en-GB" altLang="zh-CN" sz="2000" dirty="0"/>
              <a:t>Be able to communicate with legacy </a:t>
            </a:r>
            <a:r>
              <a:rPr lang="en-GB" altLang="zh-CN" sz="2000" dirty="0" err="1"/>
              <a:t>WiFi</a:t>
            </a:r>
            <a:r>
              <a:rPr lang="en-GB" altLang="zh-CN" sz="2000" dirty="0"/>
              <a:t> </a:t>
            </a:r>
            <a:r>
              <a:rPr lang="en-US" altLang="zh-CN" sz="2000" dirty="0"/>
              <a:t>network</a:t>
            </a:r>
            <a:endParaRPr lang="en-GB" altLang="zh-CN" sz="2000" dirty="0"/>
          </a:p>
          <a:p>
            <a:pPr marL="800100" lvl="1" indent="-342900">
              <a:buFont typeface="Wingdings" panose="05000000000000000000" pitchFamily="2" charset="2"/>
              <a:buChar char="l"/>
            </a:pPr>
            <a:endParaRPr lang="en-US" altLang="zh-CN" sz="2000" dirty="0"/>
          </a:p>
          <a:p>
            <a:pPr marL="800100" lvl="1" indent="-342900">
              <a:buFont typeface="Wingdings" panose="05000000000000000000" pitchFamily="2" charset="2"/>
              <a:buChar char="l"/>
            </a:pPr>
            <a:endParaRPr lang="en-US" altLang="zh-CN" sz="2000" dirty="0"/>
          </a:p>
          <a:p>
            <a:pPr marL="800100" lvl="1" indent="-342900">
              <a:buFont typeface="Wingdings" panose="05000000000000000000" pitchFamily="2" charset="2"/>
              <a:buChar char="l"/>
            </a:pPr>
            <a:endParaRPr lang="en-GB" altLang="zh-CN" sz="2000" dirty="0"/>
          </a:p>
          <a:p>
            <a:pPr marL="1200150" lvl="3" indent="-285750" algn="just">
              <a:spcBef>
                <a:spcPts val="0"/>
              </a:spcBef>
              <a:spcAft>
                <a:spcPts val="600"/>
              </a:spcAft>
              <a:buFont typeface="Wingdings" panose="05000000000000000000" pitchFamily="2" charset="2"/>
              <a:buChar char="§"/>
            </a:pPr>
            <a:endParaRPr lang="en-US" altLang="zh-CN" sz="1600" dirty="0">
              <a:cs typeface="Times New Roman" panose="02020603050405020304" pitchFamily="18" charset="0"/>
              <a:sym typeface="Wingdings" panose="05000000000000000000" pitchFamily="2" charset="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426726132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90460" y="554345"/>
            <a:ext cx="8153400" cy="486054"/>
          </a:xfrm>
          <a:prstGeom prst="rect">
            <a:avLst/>
          </a:prstGeom>
        </p:spPr>
        <p:txBody>
          <a:bodyPr vert="horz" lIns="51435" tIns="25718" rIns="51435" bIns="25718" rtlCol="0" anchor="ctr">
            <a:normAutofit fontScale="82500" lnSpcReduction="1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What will differentiate Ambient IoT with existing technologies </a:t>
            </a:r>
            <a:endParaRPr lang="zh-CN" altLang="en-US" sz="2700" b="1" dirty="0">
              <a:solidFill>
                <a:schemeClr val="tx2"/>
              </a:solidFill>
              <a:latin typeface="+mj-lt"/>
              <a:ea typeface="+mj-ea"/>
              <a:cs typeface="+mj-cs"/>
            </a:endParaRPr>
          </a:p>
        </p:txBody>
      </p:sp>
      <p:sp>
        <p:nvSpPr>
          <p:cNvPr id="18" name="文本框 17"/>
          <p:cNvSpPr txBox="1"/>
          <p:nvPr/>
        </p:nvSpPr>
        <p:spPr>
          <a:xfrm>
            <a:off x="114300" y="1040399"/>
            <a:ext cx="8915400" cy="523220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sz="2000" dirty="0">
                <a:cs typeface="Times New Roman" panose="02020603050405020304" pitchFamily="18" charset="0"/>
              </a:rPr>
              <a:t>Compared with existing WALN IoT technologies: Battery-less, ultra-low complexity, small size, maintenance-free device etc.</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Compared with RFID</a:t>
            </a:r>
            <a:r>
              <a:rPr lang="en-US" sz="2000" dirty="0">
                <a:cs typeface="Times New Roman" panose="02020603050405020304" pitchFamily="18" charset="0"/>
              </a:rPr>
              <a:t>:</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Potential longer range, via using </a:t>
            </a:r>
          </a:p>
          <a:p>
            <a:pPr marL="1257300" lvl="3" indent="-342900" algn="just">
              <a:lnSpc>
                <a:spcPts val="2400"/>
              </a:lnSpc>
              <a:spcBef>
                <a:spcPts val="0"/>
              </a:spcBef>
              <a:spcAft>
                <a:spcPts val="600"/>
              </a:spcAft>
              <a:buFont typeface="Times New Roman" panose="02020603050405020304" pitchFamily="18" charset="0"/>
              <a:buChar char="-"/>
            </a:pPr>
            <a:r>
              <a:rPr lang="en-US" altLang="zh-CN" sz="1600" dirty="0">
                <a:cs typeface="Times New Roman" panose="02020603050405020304" pitchFamily="18" charset="0"/>
              </a:rPr>
              <a:t>Advanced techniques such as reflection amplifier, spreading, UL coding etc.</a:t>
            </a:r>
          </a:p>
          <a:p>
            <a:pPr marL="1257300" lvl="3" indent="-342900" algn="just">
              <a:lnSpc>
                <a:spcPts val="2400"/>
              </a:lnSpc>
              <a:spcBef>
                <a:spcPts val="0"/>
              </a:spcBef>
              <a:spcAft>
                <a:spcPts val="600"/>
              </a:spcAft>
              <a:buFont typeface="Times New Roman" panose="02020603050405020304" pitchFamily="18" charset="0"/>
              <a:buChar char="-"/>
            </a:pPr>
            <a:r>
              <a:rPr lang="en-US" sz="1600" dirty="0">
                <a:cs typeface="Times New Roman" panose="02020603050405020304" pitchFamily="18" charset="0"/>
              </a:rPr>
              <a:t>Energy storage ( which help can lower energy harvesting threshold)</a:t>
            </a:r>
          </a:p>
          <a:p>
            <a:pPr marL="1257300" lvl="3" indent="-342900" algn="just">
              <a:lnSpc>
                <a:spcPts val="2400"/>
              </a:lnSpc>
              <a:spcBef>
                <a:spcPts val="0"/>
              </a:spcBef>
              <a:spcAft>
                <a:spcPts val="600"/>
              </a:spcAft>
              <a:buFont typeface="Times New Roman" panose="02020603050405020304" pitchFamily="18" charset="0"/>
              <a:buChar char="-"/>
            </a:pPr>
            <a:r>
              <a:rPr lang="en-US" sz="1600" dirty="0">
                <a:cs typeface="Times New Roman" panose="02020603050405020304" pitchFamily="18" charset="0"/>
              </a:rPr>
              <a:t>Other kinds of ambient power such as light, heat etc.</a:t>
            </a:r>
          </a:p>
          <a:p>
            <a:pPr marL="1257300" lvl="3" indent="-342900" algn="just">
              <a:lnSpc>
                <a:spcPts val="2400"/>
              </a:lnSpc>
              <a:spcBef>
                <a:spcPts val="0"/>
              </a:spcBef>
              <a:spcAft>
                <a:spcPts val="600"/>
              </a:spcAft>
              <a:buFont typeface="Times New Roman" panose="02020603050405020304" pitchFamily="18" charset="0"/>
              <a:buChar char="-"/>
            </a:pPr>
            <a:r>
              <a:rPr lang="en-US" sz="1600" dirty="0">
                <a:cs typeface="Times New Roman" panose="02020603050405020304" pitchFamily="18" charset="0"/>
              </a:rPr>
              <a:t>Higher sensitivity receiver (with different receiver Arch.)</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Potential higher system capacity/system efficiency </a:t>
            </a:r>
          </a:p>
          <a:p>
            <a:pPr marL="1257300" lvl="3" indent="-342900" algn="just">
              <a:spcBef>
                <a:spcPts val="0"/>
              </a:spcBef>
              <a:spcAft>
                <a:spcPts val="600"/>
              </a:spcAft>
              <a:buFont typeface="Times New Roman" panose="02020603050405020304" pitchFamily="18" charset="0"/>
              <a:buChar char="-"/>
            </a:pPr>
            <a:r>
              <a:rPr lang="en-US" altLang="zh-CN" sz="1600" dirty="0">
                <a:cs typeface="Times New Roman" panose="02020603050405020304" pitchFamily="18" charset="0"/>
              </a:rPr>
              <a:t>Techniques such as FDM/CDM </a:t>
            </a:r>
          </a:p>
          <a:p>
            <a:pPr marL="1257300" lvl="3" indent="-342900" algn="just">
              <a:spcBef>
                <a:spcPts val="0"/>
              </a:spcBef>
              <a:spcAft>
                <a:spcPts val="600"/>
              </a:spcAft>
              <a:buFont typeface="Times New Roman" panose="02020603050405020304" pitchFamily="18" charset="0"/>
              <a:buChar char="-"/>
            </a:pPr>
            <a:r>
              <a:rPr lang="en-US" sz="1600" dirty="0">
                <a:cs typeface="Times New Roman" panose="02020603050405020304" pitchFamily="18" charset="0"/>
              </a:rPr>
              <a:t>Higher peak data rate?</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Lower deployment cost</a:t>
            </a:r>
          </a:p>
          <a:p>
            <a:pPr marL="1257300" lvl="3" indent="-342900" algn="just">
              <a:spcBef>
                <a:spcPts val="0"/>
              </a:spcBef>
              <a:spcAft>
                <a:spcPts val="600"/>
              </a:spcAft>
              <a:buFont typeface="Times New Roman" panose="02020603050405020304" pitchFamily="18" charset="0"/>
              <a:buChar char="-"/>
            </a:pPr>
            <a:r>
              <a:rPr lang="en-US" altLang="zh-CN" sz="1600" dirty="0">
                <a:cs typeface="Times New Roman" panose="02020603050405020304" pitchFamily="18" charset="0"/>
              </a:rPr>
              <a:t>Low-complexity AMP AP (e.g. by avoiding full-duplex operation) </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Enable more application, e.g. can link ambient IoT device with a smart phone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81058585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268288" y="822185"/>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Key capabilities of AMP STA </a:t>
            </a:r>
            <a:endParaRPr lang="zh-CN" altLang="en-US" sz="2700" b="1" dirty="0">
              <a:solidFill>
                <a:schemeClr val="tx2"/>
              </a:solidFill>
              <a:latin typeface="+mj-lt"/>
              <a:ea typeface="+mj-ea"/>
              <a:cs typeface="+mj-cs"/>
            </a:endParaRPr>
          </a:p>
        </p:txBody>
      </p:sp>
      <p:sp>
        <p:nvSpPr>
          <p:cNvPr id="18" name="文本框 17"/>
          <p:cNvSpPr txBox="1"/>
          <p:nvPr/>
        </p:nvSpPr>
        <p:spPr>
          <a:xfrm>
            <a:off x="114300" y="1524000"/>
            <a:ext cx="8915400" cy="270843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 following capabilities are important for AMP STA</a:t>
            </a:r>
            <a:r>
              <a:rPr lang="en-US" sz="2000" dirty="0">
                <a:cs typeface="Times New Roman" panose="02020603050405020304" pitchFamily="18" charset="0"/>
              </a:rPr>
              <a:t>:</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Receiver architecture </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Supported uplink transmission mechanism</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Supported waveform</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Whether have Energy storage</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Whether have Reflection amplifier</a:t>
            </a:r>
          </a:p>
          <a:p>
            <a:pPr marL="800100" lvl="2" indent="-342900" algn="just">
              <a:spcBef>
                <a:spcPts val="0"/>
              </a:spcBef>
              <a:spcAft>
                <a:spcPts val="600"/>
              </a:spcAft>
              <a:buFont typeface="Arial" panose="020B0604020202020204" pitchFamily="34" charset="0"/>
              <a:buChar char="•"/>
            </a:pPr>
            <a:r>
              <a:rPr lang="en-US" sz="2000" dirty="0">
                <a:cs typeface="Times New Roman" panose="02020603050405020304" pitchFamily="18" charset="0"/>
              </a:rPr>
              <a:t>Clock accuracy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02730487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DL receiver</a:t>
            </a:r>
            <a:endParaRPr lang="zh-CN" altLang="en-US" sz="2700" b="1" dirty="0">
              <a:solidFill>
                <a:schemeClr val="tx2"/>
              </a:solidFill>
              <a:latin typeface="+mj-lt"/>
              <a:ea typeface="+mj-ea"/>
              <a:cs typeface="+mj-cs"/>
            </a:endParaRPr>
          </a:p>
        </p:txBody>
      </p:sp>
      <p:sp>
        <p:nvSpPr>
          <p:cNvPr id="18" name="文本框 17"/>
          <p:cNvSpPr txBox="1"/>
          <p:nvPr/>
        </p:nvSpPr>
        <p:spPr>
          <a:xfrm>
            <a:off x="323056" y="1148287"/>
            <a:ext cx="8516144" cy="303159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Generally, two receiver architectures can be used for Ambient IoT</a:t>
            </a:r>
            <a:endParaRPr lang="en-US" sz="20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l"/>
            </a:pPr>
            <a:r>
              <a:rPr lang="en-US" sz="2000" dirty="0">
                <a:cs typeface="Times New Roman" panose="02020603050405020304" pitchFamily="18" charset="0"/>
              </a:rPr>
              <a:t>Option 1: </a:t>
            </a:r>
            <a:r>
              <a:rPr lang="en-US" altLang="zh-CN" sz="2000" dirty="0">
                <a:cs typeface="Times New Roman" panose="02020603050405020304" pitchFamily="18" charset="0"/>
              </a:rPr>
              <a:t>RF envelope detector (RF ED)</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receiving bandwidth can be tens of </a:t>
            </a:r>
            <a:r>
              <a:rPr lang="en-US" altLang="zh-CN" sz="1800" dirty="0" err="1">
                <a:cs typeface="Times New Roman" panose="02020603050405020304" pitchFamily="18" charset="0"/>
              </a:rPr>
              <a:t>MHz.</a:t>
            </a:r>
            <a:r>
              <a:rPr lang="en-US" altLang="zh-CN" sz="1800" dirty="0">
                <a:cs typeface="Times New Roman" panose="02020603050405020304" pitchFamily="18" charset="0"/>
              </a:rPr>
              <a:t> It is applicable with the existing WUS which has 4MHz signal bandwidth and 8MHz guard band on both lower and higher sides</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achievable receiver sensitivity is -45~-35dBm, which is better than energy harvesting</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power consumption is several µW</a:t>
            </a: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2" name="图片 1">
            <a:extLst>
              <a:ext uri="{FF2B5EF4-FFF2-40B4-BE49-F238E27FC236}">
                <a16:creationId xmlns:a16="http://schemas.microsoft.com/office/drawing/2014/main" id="{83E3C22E-155F-455B-8015-50E727DBE02A}"/>
              </a:ext>
            </a:extLst>
          </p:cNvPr>
          <p:cNvPicPr>
            <a:picLocks noChangeAspect="1"/>
          </p:cNvPicPr>
          <p:nvPr/>
        </p:nvPicPr>
        <p:blipFill>
          <a:blip r:embed="rId3"/>
          <a:stretch>
            <a:fillRect/>
          </a:stretch>
        </p:blipFill>
        <p:spPr>
          <a:xfrm>
            <a:off x="124116" y="4054457"/>
            <a:ext cx="8715084" cy="1828800"/>
          </a:xfrm>
          <a:prstGeom prst="rect">
            <a:avLst/>
          </a:prstGeom>
        </p:spPr>
      </p:pic>
      <p:sp>
        <p:nvSpPr>
          <p:cNvPr id="3" name="矩形 2">
            <a:extLst>
              <a:ext uri="{FF2B5EF4-FFF2-40B4-BE49-F238E27FC236}">
                <a16:creationId xmlns:a16="http://schemas.microsoft.com/office/drawing/2014/main" id="{8AE6A4FA-FE43-42FC-9CE9-AC0253B0B956}"/>
              </a:ext>
            </a:extLst>
          </p:cNvPr>
          <p:cNvSpPr/>
          <p:nvPr/>
        </p:nvSpPr>
        <p:spPr>
          <a:xfrm>
            <a:off x="3544744" y="5883257"/>
            <a:ext cx="2884123" cy="369332"/>
          </a:xfrm>
          <a:prstGeom prst="rect">
            <a:avLst/>
          </a:prstGeom>
        </p:spPr>
        <p:txBody>
          <a:bodyPr wrap="none">
            <a:spAutoFit/>
          </a:bodyPr>
          <a:lstStyle/>
          <a:p>
            <a:r>
              <a:rPr lang="en-US" altLang="zh-CN" sz="1800" dirty="0">
                <a:cs typeface="Times New Roman" panose="02020603050405020304" pitchFamily="18" charset="0"/>
              </a:rPr>
              <a:t>Figure: RF envelope detector</a:t>
            </a:r>
            <a:endParaRPr lang="zh-CN" altLang="en-US" sz="1800" dirty="0"/>
          </a:p>
        </p:txBody>
      </p:sp>
    </p:spTree>
    <p:extLst>
      <p:ext uri="{BB962C8B-B14F-4D97-AF65-F5344CB8AC3E}">
        <p14:creationId xmlns:p14="http://schemas.microsoft.com/office/powerpoint/2010/main" val="70423696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DL receiver</a:t>
            </a:r>
            <a:endParaRPr lang="zh-CN" altLang="en-US" sz="2700" b="1" dirty="0">
              <a:solidFill>
                <a:schemeClr val="tx2"/>
              </a:solidFill>
              <a:latin typeface="+mj-lt"/>
              <a:ea typeface="+mj-ea"/>
              <a:cs typeface="+mj-cs"/>
            </a:endParaRPr>
          </a:p>
        </p:txBody>
      </p:sp>
      <p:sp>
        <p:nvSpPr>
          <p:cNvPr id="18" name="文本框 17"/>
          <p:cNvSpPr txBox="1"/>
          <p:nvPr/>
        </p:nvSpPr>
        <p:spPr>
          <a:xfrm>
            <a:off x="323056" y="1148287"/>
            <a:ext cx="8516144" cy="4909036"/>
          </a:xfrm>
          <a:prstGeom prst="rect">
            <a:avLst/>
          </a:prstGeom>
          <a:noFill/>
          <a:ln w="12700">
            <a:noFill/>
            <a:prstDash val="dash"/>
          </a:ln>
        </p:spPr>
        <p:txBody>
          <a:bodyPr wrap="square" rtlCol="0">
            <a:spAutoFit/>
          </a:bodyPr>
          <a:lstStyle/>
          <a:p>
            <a:pPr marL="800100" lvl="2" indent="-342900" algn="just">
              <a:spcBef>
                <a:spcPts val="0"/>
              </a:spcBef>
              <a:spcAft>
                <a:spcPts val="600"/>
              </a:spcAft>
              <a:buFont typeface="Wingdings" panose="05000000000000000000" pitchFamily="2" charset="2"/>
              <a:buChar char="l"/>
            </a:pPr>
            <a:r>
              <a:rPr lang="en-US" altLang="zh-CN" sz="2000" dirty="0">
                <a:cs typeface="Times New Roman" panose="02020603050405020304" pitchFamily="18" charset="0"/>
              </a:rPr>
              <a:t>Option 2: (Zero) IF Receiver </a:t>
            </a:r>
          </a:p>
          <a:p>
            <a:pPr marL="1257300" lvl="3" indent="-342900" algn="just">
              <a:spcBef>
                <a:spcPts val="0"/>
              </a:spcBef>
              <a:spcAft>
                <a:spcPts val="600"/>
              </a:spcAft>
              <a:buFont typeface="Arial" panose="020B0604020202020204" pitchFamily="34" charset="0"/>
              <a:buChar char="•"/>
            </a:pPr>
            <a:r>
              <a:rPr lang="en-US" sz="1800" dirty="0">
                <a:cs typeface="Times New Roman" panose="02020603050405020304" pitchFamily="18" charset="0"/>
              </a:rPr>
              <a:t>Applicable using </a:t>
            </a:r>
            <a:r>
              <a:rPr lang="en-US" altLang="zh-CN" sz="1800" dirty="0">
                <a:cs typeface="Times New Roman" panose="02020603050405020304" pitchFamily="18" charset="0"/>
              </a:rPr>
              <a:t>existing WUS design, and have much better receiver sensitivity, e.g. lower than -Y dBm. Y can be smaller than 82 in order to further reduce the complexity of receiver compared with 11ba WUR. </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power consumption is hundreds of µW</a:t>
            </a: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914400" lvl="3" algn="just">
              <a:spcBef>
                <a:spcPts val="0"/>
              </a:spcBef>
              <a:spcAft>
                <a:spcPts val="600"/>
              </a:spcAft>
            </a:pPr>
            <a:endParaRPr lang="en-US" altLang="zh-CN" sz="1800" dirty="0">
              <a:highlight>
                <a:srgbClr val="FFFF00"/>
              </a:highlight>
              <a:cs typeface="Times New Roman" panose="02020603050405020304" pitchFamily="18" charset="0"/>
            </a:endParaRPr>
          </a:p>
          <a:p>
            <a:pPr marL="0" lvl="1" algn="just">
              <a:spcBef>
                <a:spcPts val="0"/>
              </a:spcBef>
              <a:spcAft>
                <a:spcPts val="600"/>
              </a:spcAft>
            </a:pPr>
            <a:endParaRPr lang="en-US" altLang="zh-CN" sz="2000" dirty="0">
              <a:cs typeface="Times New Roman" panose="02020603050405020304" pitchFamily="18" charset="0"/>
            </a:endParaRPr>
          </a:p>
          <a:p>
            <a:pPr marL="0" lvl="1" algn="just">
              <a:spcBef>
                <a:spcPts val="0"/>
              </a:spcBef>
              <a:spcAft>
                <a:spcPts val="600"/>
              </a:spcAft>
            </a:pPr>
            <a:endParaRPr lang="en-US" altLang="zh-CN" sz="2000" dirty="0">
              <a:cs typeface="Times New Roman" panose="02020603050405020304" pitchFamily="18" charset="0"/>
            </a:endParaRPr>
          </a:p>
          <a:p>
            <a:pPr marL="0" lvl="1" algn="just">
              <a:spcBef>
                <a:spcPts val="0"/>
              </a:spcBef>
              <a:spcAft>
                <a:spcPts val="600"/>
              </a:spcAft>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Both of RF envelope detector and (Zero) IF Receiver can be used for ambient IoT. Which one is used can be determined based on the applicable ambient power and the required coverage.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3" name="图片 2">
            <a:extLst>
              <a:ext uri="{FF2B5EF4-FFF2-40B4-BE49-F238E27FC236}">
                <a16:creationId xmlns:a16="http://schemas.microsoft.com/office/drawing/2014/main" id="{C9D4E6DD-7EC1-401E-B358-49278336F217}"/>
              </a:ext>
            </a:extLst>
          </p:cNvPr>
          <p:cNvPicPr>
            <a:picLocks noChangeAspect="1"/>
          </p:cNvPicPr>
          <p:nvPr/>
        </p:nvPicPr>
        <p:blipFill>
          <a:blip r:embed="rId3"/>
          <a:stretch>
            <a:fillRect/>
          </a:stretch>
        </p:blipFill>
        <p:spPr>
          <a:xfrm>
            <a:off x="525552" y="3124200"/>
            <a:ext cx="8169095" cy="1548315"/>
          </a:xfrm>
          <a:prstGeom prst="rect">
            <a:avLst/>
          </a:prstGeom>
        </p:spPr>
      </p:pic>
      <p:sp>
        <p:nvSpPr>
          <p:cNvPr id="10" name="矩形 9">
            <a:extLst>
              <a:ext uri="{FF2B5EF4-FFF2-40B4-BE49-F238E27FC236}">
                <a16:creationId xmlns:a16="http://schemas.microsoft.com/office/drawing/2014/main" id="{8888A6A2-6C4F-48A6-B743-A7995CEE1CDA}"/>
              </a:ext>
            </a:extLst>
          </p:cNvPr>
          <p:cNvSpPr/>
          <p:nvPr/>
        </p:nvSpPr>
        <p:spPr>
          <a:xfrm>
            <a:off x="3276600" y="4748715"/>
            <a:ext cx="2698175" cy="369332"/>
          </a:xfrm>
          <a:prstGeom prst="rect">
            <a:avLst/>
          </a:prstGeom>
        </p:spPr>
        <p:txBody>
          <a:bodyPr wrap="none">
            <a:spAutoFit/>
          </a:bodyPr>
          <a:lstStyle/>
          <a:p>
            <a:r>
              <a:rPr lang="en-US" altLang="zh-CN" sz="1800" dirty="0">
                <a:cs typeface="Times New Roman" panose="02020603050405020304" pitchFamily="18" charset="0"/>
              </a:rPr>
              <a:t>Figure: (Zero) IF Receiver </a:t>
            </a:r>
            <a:endParaRPr lang="zh-CN" altLang="en-US" sz="1800" dirty="0"/>
          </a:p>
        </p:txBody>
      </p:sp>
    </p:spTree>
    <p:extLst>
      <p:ext uri="{BB962C8B-B14F-4D97-AF65-F5344CB8AC3E}">
        <p14:creationId xmlns:p14="http://schemas.microsoft.com/office/powerpoint/2010/main" val="58986562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UL transmission</a:t>
            </a:r>
            <a:endParaRPr lang="zh-CN" altLang="en-US" sz="2700" b="1" dirty="0">
              <a:solidFill>
                <a:schemeClr val="tx2"/>
              </a:solidFill>
              <a:latin typeface="+mj-lt"/>
              <a:ea typeface="+mj-ea"/>
              <a:cs typeface="+mj-cs"/>
            </a:endParaRPr>
          </a:p>
        </p:txBody>
      </p:sp>
      <p:sp>
        <p:nvSpPr>
          <p:cNvPr id="18" name="文本框 17"/>
          <p:cNvSpPr txBox="1"/>
          <p:nvPr/>
        </p:nvSpPr>
        <p:spPr>
          <a:xfrm>
            <a:off x="323056" y="1148287"/>
            <a:ext cx="8516144" cy="624786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Generally, two transmission mechanisms for Ambient IoT uplink.   </a:t>
            </a:r>
            <a:endParaRPr lang="en-US" sz="20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l"/>
            </a:pPr>
            <a:r>
              <a:rPr lang="en-US" sz="2000" dirty="0">
                <a:cs typeface="Times New Roman" panose="02020603050405020304" pitchFamily="18" charset="0"/>
              </a:rPr>
              <a:t>Option 1: Backscattering</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Option 1-1: without reflection amplifier </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power consumption is several µW</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Option 1-2: with reflection amplifier </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power consumption is hundreds of µW, dominated by that of reflection amplifier </a:t>
            </a:r>
          </a:p>
          <a:p>
            <a:pPr marL="800100" lvl="2" indent="-342900" algn="just">
              <a:spcBef>
                <a:spcPts val="0"/>
              </a:spcBef>
              <a:spcAft>
                <a:spcPts val="600"/>
              </a:spcAft>
              <a:buFont typeface="Wingdings" panose="05000000000000000000" pitchFamily="2" charset="2"/>
              <a:buChar char="l"/>
            </a:pPr>
            <a:r>
              <a:rPr lang="en-US" altLang="zh-CN" sz="2000" dirty="0">
                <a:cs typeface="Times New Roman" panose="02020603050405020304" pitchFamily="18" charset="0"/>
              </a:rPr>
              <a:t>Option 2: Active transmission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Power amplifier and local oscillator are needed</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power consumption is several hundreds of µW</a:t>
            </a:r>
          </a:p>
          <a:p>
            <a:pPr marL="0" lvl="1" algn="just">
              <a:spcBef>
                <a:spcPts val="0"/>
              </a:spcBef>
              <a:spcAft>
                <a:spcPts val="600"/>
              </a:spcAft>
            </a:pPr>
            <a:endParaRPr lang="en-US" altLang="zh-CN" sz="2000" dirty="0">
              <a:cs typeface="Times New Roman" panose="02020603050405020304" pitchFamily="18" charset="0"/>
            </a:endParaRPr>
          </a:p>
          <a:p>
            <a:pPr marL="0" lvl="1" algn="just">
              <a:spcBef>
                <a:spcPts val="0"/>
              </a:spcBef>
              <a:spcAft>
                <a:spcPts val="600"/>
              </a:spcAft>
            </a:pPr>
            <a:r>
              <a:rPr lang="en-US" altLang="zh-CN" sz="2000" dirty="0">
                <a:cs typeface="Times New Roman" panose="02020603050405020304" pitchFamily="18" charset="0"/>
              </a:rPr>
              <a:t>Although the power consumption of Option 2/1-2 is higher than that of Option 1-1, it is still feasible for most of the use cases since uplink transmission is duty-cycle based and only take a very few percentage of whole operation time of the device. </a:t>
            </a:r>
          </a:p>
          <a:p>
            <a:pPr marL="1714500" lvl="4"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714500" lvl="4"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61031419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10344</TotalTime>
  <Words>2407</Words>
  <Application>Microsoft Office PowerPoint</Application>
  <PresentationFormat>全屏显示(4:3)</PresentationFormat>
  <Paragraphs>371</Paragraphs>
  <Slides>19</Slides>
  <Notes>19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19</vt:i4>
      </vt:variant>
    </vt:vector>
  </HeadingPairs>
  <TitlesOfParts>
    <vt:vector size="31" baseType="lpstr">
      <vt:lpstr>Arial Unicode MS</vt:lpstr>
      <vt:lpstr>Helvetica Neue Light</vt:lpstr>
      <vt:lpstr>MS Gothic</vt:lpstr>
      <vt:lpstr>OPPOSans B</vt:lpstr>
      <vt:lpstr>等线</vt:lpstr>
      <vt:lpstr>宋体</vt:lpstr>
      <vt:lpstr>微软雅黑</vt:lpstr>
      <vt:lpstr>Arial</vt:lpstr>
      <vt:lpstr>Calibri</vt:lpstr>
      <vt:lpstr>Times New Roman</vt:lpstr>
      <vt:lpstr>Wingdings</vt:lpstr>
      <vt:lpstr>ACcord Submission Template</vt:lpstr>
      <vt:lpstr>Design target and device capabilities for AMP IoT</vt:lpstr>
      <vt:lpstr>Abstract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WeijieOPPO_2</cp:lastModifiedBy>
  <cp:revision>2060</cp:revision>
  <cp:lastPrinted>1998-02-10T13:28:00Z</cp:lastPrinted>
  <dcterms:created xsi:type="dcterms:W3CDTF">2009-12-02T19:05:00Z</dcterms:created>
  <dcterms:modified xsi:type="dcterms:W3CDTF">2024-05-12T16:30:17Z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