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277" r:id="rId3"/>
    <p:sldId id="257" r:id="rId5"/>
    <p:sldId id="291" r:id="rId6"/>
    <p:sldId id="294" r:id="rId7"/>
    <p:sldId id="300" r:id="rId8"/>
    <p:sldId id="305" r:id="rId9"/>
    <p:sldId id="292" r:id="rId10"/>
    <p:sldId id="293" r:id="rId11"/>
    <p:sldId id="276" r:id="rId12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帐户" initials="M帐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3" autoAdjust="0"/>
    <p:restoredTop sz="88812" autoAdjust="0"/>
  </p:normalViewPr>
  <p:slideViewPr>
    <p:cSldViewPr showGuides="1">
      <p:cViewPr varScale="1">
        <p:scale>
          <a:sx n="103" d="100"/>
          <a:sy n="103" d="100"/>
        </p:scale>
        <p:origin x="618" y="108"/>
      </p:cViewPr>
      <p:guideLst>
        <p:guide orient="horz" pos="2172"/>
        <p:guide pos="386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3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pPr algn="l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58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defRPr/>
            </a:pP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 smtClean="0"/>
              <a:t>doc.: IEEE 802.11-24/xxxxr0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Shirley Yin, ClourneySemi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Shirley Yin, </a:t>
            </a:r>
            <a:r>
              <a:rPr lang="en-GB" dirty="0" err="1" smtClean="0"/>
              <a:t>Clourney</a:t>
            </a:r>
            <a:r>
              <a:rPr lang="en-GB" dirty="0" smtClean="0"/>
              <a:t> Semi</a:t>
            </a:r>
            <a:r>
              <a:rPr lang="en-US" altLang="zh-CN" dirty="0" smtClean="0"/>
              <a:t>conductor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  <a:endParaRPr lang="en-GB"/>
          </a:p>
          <a:p>
            <a:pPr lvl="1"/>
            <a:r>
              <a:rPr lang="en-GB"/>
              <a:t>Second Outline Level</a:t>
            </a:r>
            <a:endParaRPr lang="en-GB"/>
          </a:p>
          <a:p>
            <a:pPr lvl="2"/>
            <a:r>
              <a:rPr lang="en-GB"/>
              <a:t>Third Outline Level</a:t>
            </a:r>
            <a:endParaRPr lang="en-GB"/>
          </a:p>
          <a:p>
            <a:pPr lvl="3"/>
            <a:r>
              <a:rPr lang="en-GB"/>
              <a:t>Fourth Outline Level</a:t>
            </a:r>
            <a:endParaRPr lang="en-GB"/>
          </a:p>
          <a:p>
            <a:pPr lvl="4"/>
            <a:r>
              <a:rPr lang="en-GB"/>
              <a:t>Fifth Outline Level</a:t>
            </a:r>
            <a:endParaRPr lang="en-GB"/>
          </a:p>
          <a:p>
            <a:pPr lvl="4"/>
            <a:r>
              <a:rPr lang="en-GB"/>
              <a:t>Sixth Outline Level</a:t>
            </a:r>
            <a:endParaRPr lang="en-GB"/>
          </a:p>
          <a:p>
            <a:pPr lvl="4"/>
            <a:r>
              <a:rPr lang="en-GB"/>
              <a:t>Seventh Outline Level</a:t>
            </a:r>
            <a:endParaRPr lang="en-GB"/>
          </a:p>
          <a:p>
            <a:pPr lvl="4"/>
            <a:r>
              <a:rPr lang="en-GB"/>
              <a:t>Eighth Outline Level</a:t>
            </a:r>
            <a:endParaRPr lang="en-GB"/>
          </a:p>
          <a:p>
            <a:pPr lvl="4"/>
            <a:r>
              <a:rPr lang="en-GB"/>
              <a:t>Ninth Outline Level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US" altLang="zh-CN" smtClean="0"/>
              <a:t>July 2024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 dirty="0" smtClean="0"/>
              <a:t>Shirley Yin, </a:t>
            </a:r>
            <a:r>
              <a:rPr lang="en-GB" dirty="0" err="1" smtClean="0"/>
              <a:t>ClourneySemi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panose="020B0604020202020204" charset="-122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panose="020B0604020202020204" charset="-122"/>
              </a:rPr>
              <a:t>802.11-24/0852r1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6" charset="0"/>
              <a:ea typeface="MS Gothic" panose="020B0609070205080204" charset="-128"/>
              <a:cs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68609"/>
            <a:ext cx="10363200" cy="1271316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>
                <a:solidFill>
                  <a:schemeClr val="tx1"/>
                </a:solidFill>
              </a:rPr>
              <a:t>Timely T</a:t>
            </a:r>
            <a:r>
              <a:rPr lang="en-US" altLang="zh-CN" dirty="0">
                <a:solidFill>
                  <a:schemeClr val="tx1"/>
                </a:solidFill>
              </a:rPr>
              <a:t>ransmission of Low Latency Traffic with Reduced Preemption </a:t>
            </a:r>
            <a:r>
              <a:rPr lang="en-US" altLang="zh-CN" dirty="0" err="1" smtClean="0">
                <a:solidFill>
                  <a:schemeClr val="tx1"/>
                </a:solidFill>
              </a:rPr>
              <a:t>Occurance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33153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</a:t>
            </a:r>
            <a:r>
              <a:rPr lang="en-US" altLang="en-GB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altLang="en-GB" sz="2000" b="0" dirty="0" smtClean="0"/>
              <a:t>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 smtClean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/>
              <a:t>Shirley Yin, </a:t>
            </a:r>
            <a:r>
              <a:rPr lang="en-GB" altLang="zh-CN" dirty="0" err="1"/>
              <a:t>Clourney</a:t>
            </a:r>
            <a:r>
              <a:rPr lang="en-GB" altLang="zh-CN" dirty="0"/>
              <a:t> Semi</a:t>
            </a:r>
            <a:r>
              <a:rPr lang="en-US" altLang="zh-CN" dirty="0"/>
              <a:t>conductor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42469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983878" y="2891481"/>
          <a:ext cx="9854755" cy="1998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0951"/>
                <a:gridCol w="1970951"/>
                <a:gridCol w="1963745"/>
                <a:gridCol w="2016224"/>
                <a:gridCol w="1932884"/>
              </a:tblGrid>
              <a:tr h="177479">
                <a:tc>
                  <a:txBody>
                    <a:bodyPr/>
                    <a:lstStyle/>
                    <a:p>
                      <a:r>
                        <a:rPr lang="en-US" altLang="zh-CN" sz="1800" b="1" dirty="0" smtClean="0"/>
                        <a:t>Name</a:t>
                      </a:r>
                      <a:endParaRPr lang="zh-CN" altLang="en-US" sz="18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 smtClean="0"/>
                        <a:t>Affiliations</a:t>
                      </a:r>
                      <a:endParaRPr lang="zh-CN" altLang="en-US" sz="18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 smtClean="0"/>
                        <a:t>Address</a:t>
                      </a:r>
                      <a:endParaRPr lang="zh-CN" altLang="en-US" sz="18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 smtClean="0"/>
                        <a:t>Phone</a:t>
                      </a:r>
                      <a:endParaRPr lang="zh-CN" altLang="en-US" sz="18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1" dirty="0" smtClean="0"/>
                        <a:t>email</a:t>
                      </a:r>
                      <a:endParaRPr lang="zh-CN" altLang="en-US" sz="1800" b="1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053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Shirley Yin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Clourney</a:t>
                      </a:r>
                      <a:r>
                        <a:rPr lang="en-US" altLang="zh-CN" sz="1400" dirty="0" smtClean="0"/>
                        <a:t> Semiconductor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shy166@clourneysemi.com</a:t>
                      </a:r>
                      <a:endParaRPr lang="zh-CN" altLang="en-US" sz="1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985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Jerome </a:t>
                      </a:r>
                      <a:r>
                        <a:rPr lang="en-US" altLang="zh-CN" sz="1400" dirty="0" err="1" smtClean="0"/>
                        <a:t>Gu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err="1" smtClean="0"/>
                        <a:t>Clourney</a:t>
                      </a:r>
                      <a:r>
                        <a:rPr lang="en-US" altLang="zh-CN" sz="1400" dirty="0" smtClean="0"/>
                        <a:t> Semiconductor</a:t>
                      </a:r>
                      <a:endParaRPr lang="zh-CN" altLang="en-US" sz="140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Jason Sheng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err="1" smtClean="0"/>
                        <a:t>Clourney</a:t>
                      </a:r>
                      <a:r>
                        <a:rPr lang="en-US" altLang="zh-CN" sz="1400" dirty="0" smtClean="0"/>
                        <a:t> Semiconductor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667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667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443210" cy="43999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“Enabling </a:t>
            </a:r>
            <a:r>
              <a:rPr lang="en-US" altLang="zh-CN" dirty="0">
                <a:solidFill>
                  <a:schemeClr val="tx1"/>
                </a:solidFill>
              </a:rPr>
              <a:t>at least one mode of operation capable of improving the tail of the latency distribution and jitter compared to EHT MAC/PHY operation, with mobility between </a:t>
            </a:r>
            <a:r>
              <a:rPr lang="en-US" altLang="zh-CN" dirty="0" smtClean="0">
                <a:solidFill>
                  <a:schemeClr val="tx1"/>
                </a:solidFill>
              </a:rPr>
              <a:t>BSSs” is </a:t>
            </a:r>
            <a:r>
              <a:rPr lang="en-US" altLang="zh-CN" dirty="0">
                <a:solidFill>
                  <a:schemeClr val="tx1"/>
                </a:solidFill>
              </a:rPr>
              <a:t>one of the </a:t>
            </a:r>
            <a:r>
              <a:rPr lang="en-US" altLang="zh-CN" dirty="0" smtClean="0">
                <a:solidFill>
                  <a:schemeClr val="tx1"/>
                </a:solidFill>
              </a:rPr>
              <a:t>objectives of  802.11bn[1].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In [2-6],  the details of preemption mechanism are provided, nevertheless, how to guarantee both the timely transmission of low latency traffic and </a:t>
            </a:r>
            <a:r>
              <a:rPr lang="en-US" altLang="zh-CN" dirty="0" smtClean="0">
                <a:solidFill>
                  <a:schemeClr val="tx1"/>
                </a:solidFill>
              </a:rPr>
              <a:t>user experience related to preemption is always an important problem.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Regarding this, a </a:t>
            </a:r>
            <a:r>
              <a:rPr lang="en-US" altLang="zh-CN" dirty="0">
                <a:solidFill>
                  <a:schemeClr val="tx1"/>
                </a:solidFill>
              </a:rPr>
              <a:t>scheme to </a:t>
            </a:r>
            <a:r>
              <a:rPr lang="en-US" altLang="zh-CN" dirty="0" smtClean="0">
                <a:solidFill>
                  <a:schemeClr val="tx1"/>
                </a:solidFill>
              </a:rPr>
              <a:t>release </a:t>
            </a:r>
            <a:r>
              <a:rPr lang="en-US" altLang="zh-CN" dirty="0" err="1">
                <a:solidFill>
                  <a:schemeClr val="tx1"/>
                </a:solidFill>
              </a:rPr>
              <a:t>Nss</a:t>
            </a:r>
            <a:r>
              <a:rPr lang="en-US" altLang="zh-CN" dirty="0">
                <a:solidFill>
                  <a:schemeClr val="tx1"/>
                </a:solidFill>
              </a:rPr>
              <a:t> for </a:t>
            </a:r>
            <a:r>
              <a:rPr lang="en-US" altLang="zh-CN" dirty="0" smtClean="0">
                <a:solidFill>
                  <a:schemeClr val="tx1"/>
                </a:solidFill>
              </a:rPr>
              <a:t>low latency traffic in </a:t>
            </a:r>
            <a:r>
              <a:rPr lang="en-US" altLang="zh-CN" dirty="0">
                <a:solidFill>
                  <a:schemeClr val="tx1"/>
                </a:solidFill>
              </a:rPr>
              <a:t>EMLMR operation is given in [7], however, it is limited to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EMLMR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only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.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</a:rPr>
              <a:t>In this </a:t>
            </a:r>
            <a:r>
              <a:rPr lang="en-US" altLang="zh-CN" dirty="0" smtClean="0">
                <a:solidFill>
                  <a:schemeClr val="tx1"/>
                </a:solidFill>
              </a:rPr>
              <a:t>submission, </a:t>
            </a:r>
            <a:r>
              <a:rPr lang="en-US" altLang="zh-CN" dirty="0">
                <a:solidFill>
                  <a:schemeClr val="tx1"/>
                </a:solidFill>
              </a:rPr>
              <a:t>we discuss the problem with a general solution, w.r.t the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operating mode[8] and emerging </a:t>
            </a:r>
            <a:r>
              <a:rPr lang="en-US" altLang="zh-CN" dirty="0">
                <a:solidFill>
                  <a:schemeClr val="tx1"/>
                </a:solidFill>
              </a:rPr>
              <a:t>capability mode </a:t>
            </a:r>
            <a:r>
              <a:rPr lang="en-US" altLang="zh-CN" dirty="0" smtClean="0">
                <a:solidFill>
                  <a:schemeClr val="tx1"/>
                </a:solidFill>
              </a:rPr>
              <a:t>[9].</a:t>
            </a:r>
            <a:endParaRPr lang="en-US" altLang="zh-CN" dirty="0" smtClean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Shirley Yin, </a:t>
            </a:r>
            <a:r>
              <a:rPr lang="en-GB" altLang="zh-CN" dirty="0" err="1"/>
              <a:t>Clourney</a:t>
            </a:r>
            <a:r>
              <a:rPr lang="en-GB" altLang="zh-CN" dirty="0"/>
              <a:t> Semi</a:t>
            </a:r>
            <a:r>
              <a:rPr lang="en-US" altLang="zh-CN" dirty="0"/>
              <a:t>conductor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  <a:cs typeface="+mn-cs"/>
                <a:sym typeface="+mn-ea"/>
              </a:rPr>
              <a:t>Operating </a:t>
            </a:r>
            <a:r>
              <a:rPr lang="en-US" altLang="zh-CN" b="1" dirty="0" smtClean="0">
                <a:solidFill>
                  <a:schemeClr val="tx1"/>
                </a:solidFill>
                <a:cs typeface="+mn-cs"/>
                <a:sym typeface="+mn-ea"/>
              </a:rPr>
              <a:t>mode is supported in 11be[8]</a:t>
            </a:r>
            <a:endParaRPr lang="en-US" altLang="zh-CN" b="1" dirty="0">
              <a:solidFill>
                <a:schemeClr val="tx1"/>
              </a:solidFill>
              <a:cs typeface="+mn-cs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The operating mode is related to BW, Nss, and etc..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The initiating STA may request to </a:t>
            </a:r>
            <a:r>
              <a:rPr lang="en-US" altLang="zh-CN" sz="1600" dirty="0" smtClean="0">
                <a:solidFill>
                  <a:schemeClr val="tx1"/>
                </a:solidFill>
              </a:rPr>
              <a:t>change the </a:t>
            </a:r>
            <a:r>
              <a:rPr lang="en-US" altLang="zh-CN" sz="1600" dirty="0">
                <a:solidFill>
                  <a:schemeClr val="tx1"/>
                </a:solidFill>
              </a:rPr>
              <a:t>Operating </a:t>
            </a:r>
            <a:r>
              <a:rPr lang="en-US" altLang="zh-CN" sz="1600" dirty="0" smtClean="0">
                <a:solidFill>
                  <a:schemeClr val="tx1"/>
                </a:solidFill>
              </a:rPr>
              <a:t>Mode of the responding STA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200" dirty="0">
                <a:solidFill>
                  <a:schemeClr val="tx1"/>
                </a:solidFill>
              </a:rPr>
              <a:t>For example the initiating STA has or will have certain changes (e.g., operating mode, network conditions or throughput/latency/</a:t>
            </a:r>
            <a:r>
              <a:rPr lang="en-US" altLang="zh-CN" sz="1200" dirty="0" err="1">
                <a:solidFill>
                  <a:schemeClr val="tx1"/>
                </a:solidFill>
              </a:rPr>
              <a:t>QoS</a:t>
            </a:r>
            <a:r>
              <a:rPr lang="en-US" altLang="zh-CN" sz="1200" dirty="0">
                <a:solidFill>
                  <a:schemeClr val="tx1"/>
                </a:solidFill>
              </a:rPr>
              <a:t> requirements) and requests the responding STA to change its operating mode (e.g., for better throughput, latency, </a:t>
            </a:r>
            <a:r>
              <a:rPr lang="en-US" altLang="zh-CN" sz="1200" dirty="0" err="1">
                <a:solidFill>
                  <a:schemeClr val="tx1"/>
                </a:solidFill>
              </a:rPr>
              <a:t>QoS</a:t>
            </a:r>
            <a:r>
              <a:rPr lang="en-US" altLang="zh-CN" sz="1200" dirty="0">
                <a:solidFill>
                  <a:schemeClr val="tx1"/>
                </a:solidFill>
              </a:rPr>
              <a:t>, etc.)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600" dirty="0">
                <a:solidFill>
                  <a:schemeClr val="tx1"/>
                </a:solidFill>
              </a:rPr>
              <a:t>The responding STA may be running in certain operating mode and may accept or deny the Operating Mode Request</a:t>
            </a:r>
            <a:r>
              <a:rPr lang="en-US" altLang="zh-CN" sz="1600" dirty="0" smtClean="0">
                <a:solidFill>
                  <a:schemeClr val="tx1"/>
                </a:solidFill>
              </a:rPr>
              <a:t>.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  <a:sym typeface="+mn-ea"/>
              </a:rPr>
              <a:t>A Motion on capability mode</a:t>
            </a:r>
            <a:r>
              <a:rPr lang="en-US" altLang="zh-CN" sz="2000" dirty="0" smtClean="0">
                <a:solidFill>
                  <a:schemeClr val="tx1"/>
                </a:solidFill>
                <a:sym typeface="+mn-ea"/>
              </a:rPr>
              <a:t> was approved</a:t>
            </a:r>
            <a:r>
              <a:rPr lang="en-US" altLang="zh-CN" sz="2000" dirty="0">
                <a:solidFill>
                  <a:schemeClr val="tx1"/>
                </a:solidFill>
                <a:sym typeface="+mn-ea"/>
              </a:rPr>
              <a:t>[9] </a:t>
            </a:r>
            <a:endParaRPr lang="en-US" altLang="zh-CN" sz="2000" dirty="0">
              <a:solidFill>
                <a:schemeClr val="tx1"/>
              </a:solidFill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err="1">
                <a:sym typeface="+mn-ea"/>
              </a:rPr>
              <a:t>TGbn</a:t>
            </a:r>
            <a:r>
              <a:rPr lang="en-US" altLang="zh-CN" sz="1600" dirty="0">
                <a:sym typeface="+mn-ea"/>
              </a:rPr>
              <a:t> defines a power save mode for a STA that is a UHR Mobile AP or a UHR non-AP STA wherein the STA may transition from a lower capability mode to a higher capability mode upon reception of an initial control frame</a:t>
            </a:r>
            <a:endParaRPr lang="en-US" altLang="zh-CN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>
                <a:sym typeface="+mn-ea"/>
              </a:rPr>
              <a:t>Lower capability mode (e.g., 20 MHz BW, one SS, limited data rates, PPDU format)</a:t>
            </a:r>
            <a:endParaRPr lang="en-US" altLang="zh-CN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>
                <a:sym typeface="+mn-ea"/>
              </a:rPr>
              <a:t>Higher capability mode (e.g., operating BW, Nss and MCSs, with at least one higher capability than that in the lower power capability </a:t>
            </a:r>
            <a:r>
              <a:rPr lang="en-US" altLang="zh-CN" sz="1600" dirty="0" smtClean="0">
                <a:sym typeface="+mn-ea"/>
              </a:rPr>
              <a:t>mode)</a:t>
            </a:r>
            <a:endParaRPr lang="en-US" altLang="zh-CN" sz="1600" dirty="0" smtClean="0">
              <a:sym typeface="+mn-ea"/>
            </a:endParaRPr>
          </a:p>
          <a:p>
            <a:pPr marL="342900" lvl="1" indent="-342900">
              <a:spcBef>
                <a:spcPts val="600"/>
              </a:spcBef>
              <a:buFont typeface="Wingdings" panose="05000000000000000000" pitchFamily="2" charset="2"/>
              <a:buChar char="l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dirty="0" smtClean="0">
              <a:solidFill>
                <a:srgbClr val="FF0000"/>
              </a:solidFill>
              <a:cs typeface="+mn-cs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statement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1295" cy="44938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</a:rPr>
              <a:t>In the existing preemption mechanisms, the ongoing transmission in the current TXOP is terminated, in order to complete the transmission of low latency traffic in the remaining TXOP. </a:t>
            </a:r>
            <a:endParaRPr lang="zh-CN" altLang="en-US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800" dirty="0">
                <a:solidFill>
                  <a:schemeClr val="tx1"/>
                </a:solidFill>
              </a:rPr>
              <a:t>Deliver the LL traffic by preemption is rude and rough:</a:t>
            </a:r>
            <a:endParaRPr lang="en-US" altLang="zh-CN" sz="1800" dirty="0">
              <a:solidFill>
                <a:schemeClr val="tx1"/>
              </a:solidFill>
            </a:endParaRPr>
          </a:p>
          <a:p>
            <a:pPr lvl="1" algn="l">
              <a:buSzTx/>
              <a:buFont typeface="Wingdings" panose="05000000000000000000" pitchFamily="2" charset="2"/>
              <a:buChar char="l"/>
            </a:pPr>
            <a:r>
              <a:rPr lang="en-US" altLang="zh-CN" sz="1400" smtClean="0">
                <a:solidFill>
                  <a:schemeClr val="tx1"/>
                </a:solidFill>
                <a:cs typeface="+mn-ea"/>
                <a:sym typeface="+mn-ea"/>
              </a:rPr>
              <a:t>Problem 1: </a:t>
            </a:r>
            <a:r>
              <a:rPr lang="en-US" altLang="zh-CN" sz="1400" dirty="0" smtClean="0">
                <a:solidFill>
                  <a:schemeClr val="tx1"/>
                </a:solidFill>
                <a:cs typeface="+mn-ea"/>
                <a:sym typeface="+mn-ea"/>
              </a:rPr>
              <a:t>When LL traffic arrives, it may not be well supported by the current capability mode or operating mode of the preempting STA (STA2). If the preempting STA(STA2) is continuously maintain a </a:t>
            </a:r>
            <a:r>
              <a:rPr lang="en-US" altLang="zh-CN" sz="1400" dirty="0" smtClean="0">
                <a:solidFill>
                  <a:schemeClr val="tx1"/>
                </a:solidFill>
                <a:cs typeface="+mn-ea"/>
                <a:sym typeface="+mn-ea"/>
              </a:rPr>
              <a:t>current</a:t>
            </a:r>
            <a:r>
              <a:rPr lang="en-US" altLang="zh-CN" sz="1400" dirty="0" smtClean="0">
                <a:solidFill>
                  <a:schemeClr val="tx1"/>
                </a:solidFill>
                <a:cs typeface="+mn-ea"/>
                <a:sym typeface="+mn-ea"/>
              </a:rPr>
              <a:t> lower capability mode mode, the LL traffic can not be timely transmitted even with preemption. </a:t>
            </a:r>
            <a:endParaRPr lang="en-US" altLang="zh-CN" sz="1400" dirty="0" smtClean="0">
              <a:solidFill>
                <a:schemeClr val="tx1"/>
              </a:solidFill>
              <a:cs typeface="+mn-ea"/>
              <a:sym typeface="+mn-ea"/>
            </a:endParaRPr>
          </a:p>
          <a:p>
            <a:pPr lvl="1" algn="l">
              <a:buSzTx/>
              <a:buFont typeface="Wingdings" panose="05000000000000000000" pitchFamily="2" charset="2"/>
              <a:buChar char="l"/>
            </a:pPr>
            <a:endParaRPr lang="en-US" altLang="zh-CN" sz="1400" dirty="0" smtClean="0">
              <a:solidFill>
                <a:schemeClr val="tx1"/>
              </a:solidFill>
              <a:cs typeface="+mn-ea"/>
              <a:sym typeface="+mn-ea"/>
            </a:endParaRPr>
          </a:p>
          <a:p>
            <a:pPr lvl="2" algn="l">
              <a:buSzTx/>
              <a:buFont typeface="Wingdings" panose="05000000000000000000" pitchFamily="2" charset="2"/>
              <a:buChar char="l"/>
            </a:pPr>
            <a:endParaRPr lang="en-US" altLang="zh-CN" sz="1400" dirty="0" smtClean="0">
              <a:solidFill>
                <a:schemeClr val="tx1"/>
              </a:solidFill>
              <a:cs typeface="+mn-ea"/>
              <a:sym typeface="+mn-ea"/>
            </a:endParaRPr>
          </a:p>
          <a:p>
            <a:pPr lvl="2" algn="l">
              <a:buSzTx/>
              <a:buFont typeface="Wingdings" panose="05000000000000000000" pitchFamily="2" charset="2"/>
              <a:buChar char="l"/>
            </a:pPr>
            <a:endParaRPr lang="en-US" altLang="zh-CN" sz="1400" dirty="0" smtClean="0">
              <a:solidFill>
                <a:schemeClr val="tx1"/>
              </a:solidFill>
              <a:cs typeface="+mn-ea"/>
              <a:sym typeface="+mn-ea"/>
            </a:endParaRPr>
          </a:p>
          <a:p>
            <a:pPr lvl="2" algn="l">
              <a:buSzTx/>
              <a:buFont typeface="Wingdings" panose="05000000000000000000" pitchFamily="2" charset="2"/>
              <a:buChar char="l"/>
            </a:pPr>
            <a:endParaRPr lang="en-US" altLang="zh-CN" sz="1400" dirty="0" smtClean="0">
              <a:solidFill>
                <a:schemeClr val="tx1"/>
              </a:solidFill>
              <a:cs typeface="+mn-ea"/>
              <a:sym typeface="+mn-ea"/>
            </a:endParaRPr>
          </a:p>
          <a:p>
            <a:pPr lvl="2" algn="l">
              <a:buSzTx/>
              <a:buFont typeface="Wingdings" panose="05000000000000000000" pitchFamily="2" charset="2"/>
              <a:buChar char="l"/>
            </a:pPr>
            <a:endParaRPr lang="en-US" altLang="zh-CN" sz="1400" dirty="0" smtClean="0">
              <a:solidFill>
                <a:schemeClr val="tx1"/>
              </a:solidFill>
              <a:cs typeface="+mn-ea"/>
              <a:sym typeface="+mn-ea"/>
            </a:endParaRPr>
          </a:p>
          <a:p>
            <a:pPr lvl="2" algn="l">
              <a:buSzTx/>
              <a:buFont typeface="Wingdings" panose="05000000000000000000" pitchFamily="2" charset="2"/>
              <a:buChar char="l"/>
            </a:pPr>
            <a:endParaRPr lang="en-US" altLang="zh-CN" sz="1400" dirty="0" smtClean="0">
              <a:solidFill>
                <a:schemeClr val="tx1"/>
              </a:solidFill>
              <a:cs typeface="+mn-ea"/>
              <a:sym typeface="+mn-ea"/>
            </a:endParaRPr>
          </a:p>
          <a:p>
            <a:pPr lvl="1">
              <a:buSzTx/>
              <a:buFont typeface="Wingdings" panose="05000000000000000000" pitchFamily="2" charset="2"/>
              <a:buChar char="l"/>
            </a:pPr>
            <a:endParaRPr lang="en-US" altLang="zh-CN" sz="1400" dirty="0">
              <a:solidFill>
                <a:schemeClr val="tx1"/>
              </a:solidFill>
              <a:cs typeface="+mn-ea"/>
              <a:sym typeface="+mn-ea"/>
            </a:endParaRPr>
          </a:p>
          <a:p>
            <a:pPr lvl="1">
              <a:buSzTx/>
              <a:buFont typeface="Wingdings" panose="05000000000000000000" pitchFamily="2" charset="2"/>
              <a:buChar char="l"/>
            </a:pPr>
            <a:endParaRPr lang="en-US" altLang="zh-CN" sz="1400" dirty="0">
              <a:solidFill>
                <a:schemeClr val="tx1"/>
              </a:solidFill>
              <a:cs typeface="+mn-ea"/>
              <a:sym typeface="+mn-ea"/>
            </a:endParaRPr>
          </a:p>
          <a:p>
            <a:pPr lvl="1">
              <a:buSzTx/>
              <a:buFont typeface="Wingdings" panose="05000000000000000000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Problem 2: Besides, the impact from preemption on </a:t>
            </a:r>
            <a:r>
              <a:rPr lang="en-US" altLang="zh-CN" sz="1400">
                <a:solidFill>
                  <a:schemeClr val="tx1"/>
                </a:solidFill>
                <a:cs typeface="+mn-ea"/>
                <a:sym typeface="+mn-ea"/>
              </a:rPr>
              <a:t>the </a:t>
            </a:r>
            <a:r>
              <a:rPr lang="en-US" altLang="zh-CN" sz="1400" smtClean="0">
                <a:solidFill>
                  <a:schemeClr val="tx1"/>
                </a:solidFill>
                <a:cs typeface="+mn-ea"/>
                <a:sym typeface="+mn-ea"/>
              </a:rPr>
              <a:t>transmitting STA(STA1) 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is tremendous. It means transmission termination, may lead to bad </a:t>
            </a:r>
            <a:r>
              <a:rPr lang="en-US" altLang="zh-CN" sz="1400" dirty="0" err="1">
                <a:solidFill>
                  <a:schemeClr val="tx1"/>
                </a:solidFill>
                <a:cs typeface="+mn-ea"/>
                <a:sym typeface="+mn-ea"/>
              </a:rPr>
              <a:t>QoS</a:t>
            </a:r>
            <a:r>
              <a:rPr lang="en-US" altLang="zh-CN" sz="1400" dirty="0">
                <a:solidFill>
                  <a:schemeClr val="tx1"/>
                </a:solidFill>
                <a:cs typeface="+mn-ea"/>
                <a:sym typeface="+mn-ea"/>
              </a:rPr>
              <a:t>, or </a:t>
            </a:r>
            <a:r>
              <a:rPr lang="en-US" altLang="zh-CN" sz="1400" dirty="0" err="1">
                <a:solidFill>
                  <a:schemeClr val="tx1"/>
                </a:solidFill>
                <a:cs typeface="+mn-ea"/>
                <a:sym typeface="+mn-ea"/>
              </a:rPr>
              <a:t>QoE for STA1</a:t>
            </a:r>
            <a:r>
              <a:rPr lang="en-US" altLang="zh-CN" sz="1600" dirty="0">
                <a:solidFill>
                  <a:schemeClr val="tx1"/>
                </a:solidFill>
                <a:cs typeface="+mn-ea"/>
                <a:sym typeface="+mn-ea"/>
              </a:rPr>
              <a:t>.</a:t>
            </a:r>
            <a:endParaRPr lang="en-US" altLang="zh-CN" sz="1600" dirty="0">
              <a:solidFill>
                <a:schemeClr val="tx1"/>
              </a:solidFill>
              <a:cs typeface="+mn-ea"/>
            </a:endParaRPr>
          </a:p>
          <a:p>
            <a:pPr lvl="2" algn="l">
              <a:buSzTx/>
              <a:buFont typeface="Wingdings" panose="05000000000000000000" pitchFamily="2" charset="2"/>
              <a:buChar char="l"/>
            </a:pPr>
            <a:endParaRPr lang="en-US" altLang="zh-CN" sz="1600" dirty="0" smtClean="0">
              <a:solidFill>
                <a:schemeClr val="tx1"/>
              </a:solidFill>
              <a:cs typeface="+mn-ea"/>
              <a:sym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Shirley Yin, Clourney Semi</a:t>
            </a:r>
            <a:r>
              <a:rPr lang="en-US" altLang="zh-CN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  <p:grpSp>
        <p:nvGrpSpPr>
          <p:cNvPr id="37" name="组合 36"/>
          <p:cNvGrpSpPr/>
          <p:nvPr/>
        </p:nvGrpSpPr>
        <p:grpSpPr>
          <a:xfrm>
            <a:off x="1605915" y="3716655"/>
            <a:ext cx="9306195" cy="2034540"/>
            <a:chOff x="1385734" y="4019519"/>
            <a:chExt cx="9601458" cy="2228501"/>
          </a:xfrm>
        </p:grpSpPr>
        <p:grpSp>
          <p:nvGrpSpPr>
            <p:cNvPr id="38" name="组合 37"/>
            <p:cNvGrpSpPr/>
            <p:nvPr/>
          </p:nvGrpSpPr>
          <p:grpSpPr>
            <a:xfrm>
              <a:off x="1385734" y="4019519"/>
              <a:ext cx="7383408" cy="2210053"/>
              <a:chOff x="1812101" y="3933056"/>
              <a:chExt cx="7383408" cy="2210053"/>
            </a:xfrm>
          </p:grpSpPr>
          <p:cxnSp>
            <p:nvCxnSpPr>
              <p:cNvPr id="39" name="直接连接符 38"/>
              <p:cNvCxnSpPr/>
              <p:nvPr/>
            </p:nvCxnSpPr>
            <p:spPr bwMode="auto">
              <a:xfrm>
                <a:off x="3287689" y="4577813"/>
                <a:ext cx="590465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直接连接符 39"/>
              <p:cNvCxnSpPr/>
              <p:nvPr/>
            </p:nvCxnSpPr>
            <p:spPr bwMode="auto">
              <a:xfrm>
                <a:off x="3287689" y="5153877"/>
                <a:ext cx="590465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直接连接符 40"/>
              <p:cNvCxnSpPr/>
              <p:nvPr/>
            </p:nvCxnSpPr>
            <p:spPr bwMode="auto">
              <a:xfrm>
                <a:off x="3287689" y="5729941"/>
                <a:ext cx="590465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42" name="文本框 41"/>
              <p:cNvSpPr txBox="1"/>
              <p:nvPr/>
            </p:nvSpPr>
            <p:spPr>
              <a:xfrm>
                <a:off x="2531247" y="4362214"/>
                <a:ext cx="432048" cy="335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1400" dirty="0" smtClean="0">
                    <a:solidFill>
                      <a:schemeClr val="tx1"/>
                    </a:solidFill>
                  </a:rPr>
                  <a:t>AP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文本框 42"/>
              <p:cNvSpPr txBox="1"/>
              <p:nvPr/>
            </p:nvSpPr>
            <p:spPr>
              <a:xfrm>
                <a:off x="1812101" y="4921978"/>
                <a:ext cx="1691464" cy="571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1400" dirty="0" smtClean="0">
                    <a:solidFill>
                      <a:schemeClr val="tx1"/>
                    </a:solidFill>
                    <a:sym typeface="+mn-ea"/>
                  </a:rPr>
                  <a:t>Transmitting STA</a:t>
                </a:r>
                <a:endParaRPr lang="en-US" altLang="zh-CN" sz="14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altLang="zh-CN" sz="1400" dirty="0" smtClean="0">
                    <a:solidFill>
                      <a:schemeClr val="tx1"/>
                    </a:solidFill>
                    <a:sym typeface="+mn-ea"/>
                  </a:rPr>
                  <a:t> (STA1)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1882142" y="5509777"/>
                <a:ext cx="1527162" cy="571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1400" dirty="0" smtClean="0">
                    <a:solidFill>
                      <a:schemeClr val="tx1"/>
                    </a:solidFill>
                    <a:sym typeface="+mn-ea"/>
                  </a:rPr>
                  <a:t>Preempting STA</a:t>
                </a:r>
                <a:endParaRPr lang="en-US" altLang="zh-CN" sz="14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altLang="zh-CN" sz="1400" dirty="0" smtClean="0">
                    <a:solidFill>
                      <a:schemeClr val="tx1"/>
                    </a:solidFill>
                    <a:sym typeface="+mn-ea"/>
                  </a:rPr>
                  <a:t>(STA2)</a:t>
                </a:r>
                <a:endParaRPr lang="zh-CN" altLang="en-US" sz="1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5" name="直接连接符 44"/>
              <p:cNvCxnSpPr/>
              <p:nvPr/>
            </p:nvCxnSpPr>
            <p:spPr bwMode="auto">
              <a:xfrm>
                <a:off x="3503713" y="4001749"/>
                <a:ext cx="0" cy="188263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6" name="直接连接符 45"/>
              <p:cNvCxnSpPr/>
              <p:nvPr/>
            </p:nvCxnSpPr>
            <p:spPr bwMode="auto">
              <a:xfrm flipH="1">
                <a:off x="8834839" y="4022426"/>
                <a:ext cx="1" cy="2120683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直接箭头连接符 46"/>
              <p:cNvCxnSpPr/>
              <p:nvPr/>
            </p:nvCxnSpPr>
            <p:spPr bwMode="auto">
              <a:xfrm>
                <a:off x="3503712" y="4141945"/>
                <a:ext cx="5357528" cy="13666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med" len="med"/>
                <a:tailEnd type="stealth"/>
              </a:ln>
              <a:effectLst/>
            </p:spPr>
          </p:cxnSp>
          <p:sp>
            <p:nvSpPr>
              <p:cNvPr id="48" name="文本框 47"/>
              <p:cNvSpPr txBox="1"/>
              <p:nvPr/>
            </p:nvSpPr>
            <p:spPr>
              <a:xfrm>
                <a:off x="5735961" y="3933056"/>
                <a:ext cx="1368152" cy="268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1000" dirty="0" smtClean="0">
                    <a:solidFill>
                      <a:schemeClr val="tx1"/>
                    </a:solidFill>
                  </a:rPr>
                  <a:t>AP’s TXOP</a:t>
                </a:r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矩形 48"/>
              <p:cNvSpPr/>
              <p:nvPr/>
            </p:nvSpPr>
            <p:spPr bwMode="auto">
              <a:xfrm>
                <a:off x="3503712" y="4327112"/>
                <a:ext cx="898105" cy="250701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p>
                <a:pPr marL="0" marR="0" indent="0" algn="l" defTabSz="44958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buNone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6" charset="0"/>
                    <a:ea typeface="MS Gothic" panose="020B0609070205080204" charset="-128"/>
                  </a:rPr>
                  <a:t> DL PPDU1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 bwMode="auto">
              <a:xfrm>
                <a:off x="4528476" y="4326557"/>
                <a:ext cx="863113" cy="250701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p>
                <a:pPr marL="0" marR="0" indent="0" algn="l" defTabSz="44958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buNone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6" charset="0"/>
                    <a:ea typeface="MS Gothic" panose="020B0609070205080204" charset="-128"/>
                  </a:rPr>
                  <a:t> DL PPDU2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endParaRPr>
              </a:p>
            </p:txBody>
          </p:sp>
          <p:sp>
            <p:nvSpPr>
              <p:cNvPr id="51" name="矩形 50"/>
              <p:cNvSpPr/>
              <p:nvPr/>
            </p:nvSpPr>
            <p:spPr bwMode="auto">
              <a:xfrm>
                <a:off x="5663954" y="5479240"/>
                <a:ext cx="396044" cy="250701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p>
                <a:pPr marL="0" marR="0" indent="0" algn="l" defTabSz="44958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buNone/>
                </a:pPr>
                <a:r>
                  <a:rPr lang="en-US" altLang="zh-CN" sz="1000" dirty="0" smtClean="0">
                    <a:solidFill>
                      <a:schemeClr val="tx1"/>
                    </a:solidFill>
                  </a:rPr>
                  <a:t>PRI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endParaRPr>
              </a:p>
            </p:txBody>
          </p:sp>
          <p:sp>
            <p:nvSpPr>
              <p:cNvPr id="52" name="矩形 51"/>
              <p:cNvSpPr/>
              <p:nvPr/>
            </p:nvSpPr>
            <p:spPr bwMode="auto">
              <a:xfrm>
                <a:off x="6418584" y="4327112"/>
                <a:ext cx="389833" cy="250701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p>
                <a:pPr marL="0" marR="0" indent="0" algn="l" defTabSz="44958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buNone/>
                </a:pPr>
                <a:r>
                  <a:rPr lang="en-US" altLang="zh-CN" sz="1000" dirty="0" smtClean="0">
                    <a:solidFill>
                      <a:schemeClr val="tx1"/>
                    </a:solidFill>
                  </a:rPr>
                  <a:t> TF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endParaRPr>
              </a:p>
            </p:txBody>
          </p:sp>
          <p:sp>
            <p:nvSpPr>
              <p:cNvPr id="53" name="矩形 52"/>
              <p:cNvSpPr/>
              <p:nvPr/>
            </p:nvSpPr>
            <p:spPr bwMode="auto">
              <a:xfrm>
                <a:off x="7060436" y="5479525"/>
                <a:ext cx="1645331" cy="25047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p>
                <a:pPr marL="0" marR="0" indent="0" algn="l" defTabSz="44958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buNone/>
                </a:pPr>
                <a:r>
                  <a:rPr lang="en-US" altLang="zh-CN" sz="1000" dirty="0" smtClean="0">
                    <a:solidFill>
                      <a:schemeClr val="tx1"/>
                    </a:solidFill>
                  </a:rPr>
                  <a:t>          </a:t>
                </a:r>
                <a:r>
                  <a:rPr lang="en-US" altLang="zh-CN" sz="1000" dirty="0" smtClean="0">
                    <a:solidFill>
                      <a:schemeClr val="tx1"/>
                    </a:solidFill>
                  </a:rPr>
                  <a:t>      </a:t>
                </a:r>
                <a:r>
                  <a:rPr lang="en-US" altLang="zh-CN" sz="1000" dirty="0" smtClean="0">
                    <a:solidFill>
                      <a:schemeClr val="tx1"/>
                    </a:solidFill>
                  </a:rPr>
                  <a:t>LL data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endParaRPr>
              </a:p>
            </p:txBody>
          </p:sp>
          <p:cxnSp>
            <p:nvCxnSpPr>
              <p:cNvPr id="54" name="直接连接符 53"/>
              <p:cNvCxnSpPr/>
              <p:nvPr/>
            </p:nvCxnSpPr>
            <p:spPr bwMode="auto">
              <a:xfrm>
                <a:off x="5663952" y="5307765"/>
                <a:ext cx="1" cy="81466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直接箭头连接符 54"/>
              <p:cNvCxnSpPr/>
              <p:nvPr/>
            </p:nvCxnSpPr>
            <p:spPr bwMode="auto">
              <a:xfrm flipV="1">
                <a:off x="5663952" y="5884383"/>
                <a:ext cx="3170887" cy="1288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stealth" w="med" len="med"/>
                <a:tailEnd type="stealth"/>
              </a:ln>
              <a:effectLst/>
            </p:spPr>
          </p:cxnSp>
          <p:sp>
            <p:nvSpPr>
              <p:cNvPr id="56" name="文本框 55"/>
              <p:cNvSpPr txBox="1"/>
              <p:nvPr/>
            </p:nvSpPr>
            <p:spPr>
              <a:xfrm>
                <a:off x="6710065" y="5867179"/>
                <a:ext cx="1368152" cy="268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en-US" altLang="zh-CN" sz="1000" dirty="0" smtClean="0">
                    <a:solidFill>
                      <a:schemeClr val="tx1"/>
                    </a:solidFill>
                  </a:rPr>
                  <a:t>Remaining TXOP</a:t>
                </a:r>
                <a:endParaRPr lang="zh-CN" alt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7" name="直接箭头连接符 56"/>
              <p:cNvCxnSpPr>
                <a:stCxn id="49" idx="2"/>
              </p:cNvCxnSpPr>
              <p:nvPr/>
            </p:nvCxnSpPr>
            <p:spPr bwMode="auto">
              <a:xfrm flipH="1">
                <a:off x="3951058" y="4577813"/>
                <a:ext cx="1707" cy="583083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8" name="直接箭头连接符 57"/>
              <p:cNvCxnSpPr/>
              <p:nvPr/>
            </p:nvCxnSpPr>
            <p:spPr bwMode="auto">
              <a:xfrm>
                <a:off x="4939966" y="4591851"/>
                <a:ext cx="3415" cy="56904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59" name="直接箭头连接符 58"/>
              <p:cNvCxnSpPr>
                <a:stCxn id="51" idx="0"/>
              </p:cNvCxnSpPr>
              <p:nvPr/>
            </p:nvCxnSpPr>
            <p:spPr bwMode="auto">
              <a:xfrm flipV="1">
                <a:off x="5861976" y="4591851"/>
                <a:ext cx="0" cy="887389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0" name="直接箭头连接符 59"/>
              <p:cNvCxnSpPr>
                <a:stCxn id="52" idx="2"/>
              </p:cNvCxnSpPr>
              <p:nvPr/>
            </p:nvCxnSpPr>
            <p:spPr bwMode="auto">
              <a:xfrm flipH="1">
                <a:off x="6613500" y="4577813"/>
                <a:ext cx="1" cy="115212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61" name="矩形 60"/>
              <p:cNvSpPr/>
              <p:nvPr/>
            </p:nvSpPr>
            <p:spPr bwMode="auto">
              <a:xfrm>
                <a:off x="8747033" y="4326557"/>
                <a:ext cx="448476" cy="250701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p>
                <a:pPr marL="0" marR="0" indent="0" algn="l" defTabSz="44958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buNone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6" charset="0"/>
                    <a:ea typeface="MS Gothic" panose="020B0609070205080204" charset="-128"/>
                  </a:rPr>
                  <a:t> BA</a:t>
                </a:r>
                <a:endParaRPr kumimoji="0" lang="zh-CN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6" charset="0"/>
                  <a:ea typeface="MS Gothic" panose="020B0609070205080204" charset="-128"/>
                </a:endParaRPr>
              </a:p>
            </p:txBody>
          </p:sp>
          <p:cxnSp>
            <p:nvCxnSpPr>
              <p:cNvPr id="62" name="直接箭头连接符 61"/>
              <p:cNvCxnSpPr>
                <a:stCxn id="53" idx="0"/>
              </p:cNvCxnSpPr>
              <p:nvPr/>
            </p:nvCxnSpPr>
            <p:spPr bwMode="auto">
              <a:xfrm flipH="1" flipV="1">
                <a:off x="7870770" y="4591851"/>
                <a:ext cx="12394" cy="887389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63" name="直接箭头连接符 62"/>
              <p:cNvCxnSpPr>
                <a:stCxn id="61" idx="2"/>
              </p:cNvCxnSpPr>
              <p:nvPr/>
            </p:nvCxnSpPr>
            <p:spPr bwMode="auto">
              <a:xfrm>
                <a:off x="8971086" y="4576597"/>
                <a:ext cx="0" cy="1152683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64" name="曲线连接符 63"/>
            <p:cNvCxnSpPr/>
            <p:nvPr/>
          </p:nvCxnSpPr>
          <p:spPr bwMode="auto">
            <a:xfrm rot="10800000" flipV="1">
              <a:off x="8427856" y="4663060"/>
              <a:ext cx="930165" cy="405281"/>
            </a:xfrm>
            <a:prstGeom prst="curvedConnector3">
              <a:avLst>
                <a:gd name="adj1" fmla="val 5000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5" name="文本框 64"/>
            <p:cNvSpPr txBox="1"/>
            <p:nvPr/>
          </p:nvSpPr>
          <p:spPr>
            <a:xfrm>
              <a:off x="9361448" y="4256550"/>
              <a:ext cx="1625744" cy="12797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400" dirty="0" smtClean="0">
                  <a:solidFill>
                    <a:schemeClr val="tx1"/>
                  </a:solidFill>
                </a:rPr>
                <a:t>LL transmission could not be transmitted before the end of the TXOP</a:t>
              </a:r>
              <a:endParaRPr lang="en-US" altLang="zh-CN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6" name="圆角矩形 65"/>
            <p:cNvSpPr/>
            <p:nvPr/>
          </p:nvSpPr>
          <p:spPr bwMode="auto">
            <a:xfrm>
              <a:off x="5056159" y="4291803"/>
              <a:ext cx="3809932" cy="1956217"/>
            </a:xfrm>
            <a:prstGeom prst="roundRect">
              <a:avLst>
                <a:gd name="adj" fmla="val 14055"/>
              </a:avLst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solidFill>
                  <a:schemeClr val="tx1"/>
                </a:solidFill>
                <a:cs typeface="+mn-ea"/>
                <a:sym typeface="+mn-ea"/>
              </a:rPr>
              <a:t>Problem 1: Timely transmission of LL traffic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1295" cy="442087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smtClean="0">
                <a:solidFill>
                  <a:schemeClr val="tx1"/>
                </a:solidFill>
                <a:cs typeface="+mn-ea"/>
                <a:sym typeface="+mn-ea"/>
              </a:rPr>
              <a:t>Sometime, t</a:t>
            </a:r>
            <a:r>
              <a:rPr lang="en-US" altLang="zh-CN" sz="2000" dirty="0">
                <a:solidFill>
                  <a:schemeClr val="tx1"/>
                </a:solidFill>
              </a:rPr>
              <a:t>he preempting STA(STA2) is in a lower capability mode, or low operating mode, which does not well support the in-time delivery of LL traffic.</a:t>
            </a: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</a:rPr>
              <a:t>In this case,  it is desirable </a:t>
            </a:r>
            <a:r>
              <a:rPr lang="en-US" altLang="zh-CN" sz="2000" dirty="0" smtClean="0">
                <a:solidFill>
                  <a:schemeClr val="tx1"/>
                </a:solidFill>
              </a:rPr>
              <a:t>that the preempting STA(STA2) is able to change the capability mode or operating mode, </a:t>
            </a:r>
            <a:r>
              <a:rPr lang="en-US" altLang="zh-CN" sz="2000" dirty="0">
                <a:solidFill>
                  <a:schemeClr val="tx1"/>
                </a:solidFill>
                <a:sym typeface="+mn-ea"/>
              </a:rPr>
              <a:t>adapt </a:t>
            </a:r>
            <a:r>
              <a:rPr lang="en-US" altLang="zh-CN" sz="2000" dirty="0">
                <a:solidFill>
                  <a:schemeClr val="tx1"/>
                </a:solidFill>
              </a:rPr>
              <a:t>them to the LL traffic, so as to make sure the timely transmission of LL traffic</a:t>
            </a:r>
            <a:r>
              <a:rPr lang="en-US" altLang="zh-CN" sz="2000" dirty="0" smtClean="0">
                <a:solidFill>
                  <a:schemeClr val="tx1"/>
                </a:solidFill>
              </a:rPr>
              <a:t>. </a:t>
            </a: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endParaRPr lang="zh-CN" altLang="en-US" sz="2000" dirty="0">
              <a:solidFill>
                <a:schemeClr val="tx1"/>
              </a:solidFill>
              <a:sym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CN" altLang="en-US" sz="2000" dirty="0">
              <a:solidFill>
                <a:schemeClr val="tx1"/>
              </a:solidFill>
              <a:sym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CN" altLang="en-US" sz="2000" dirty="0">
              <a:solidFill>
                <a:schemeClr val="tx1"/>
              </a:solidFill>
              <a:sym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CN" altLang="en-US" sz="2000" dirty="0">
              <a:solidFill>
                <a:schemeClr val="tx1"/>
              </a:solidFill>
              <a:sym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200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marL="0" indent="0"/>
            <a:endParaRPr lang="en-US" altLang="zh-CN" sz="2000" dirty="0" smtClean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Shirley Yin, </a:t>
            </a:r>
            <a:r>
              <a:rPr lang="en-GB" altLang="zh-CN" dirty="0" err="1" smtClean="0"/>
              <a:t>Clourney</a:t>
            </a:r>
            <a:r>
              <a:rPr lang="en-GB" altLang="zh-CN" dirty="0" smtClean="0"/>
              <a:t> Semi</a:t>
            </a:r>
            <a:r>
              <a:rPr lang="en-US" altLang="zh-CN" dirty="0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  <p:grpSp>
        <p:nvGrpSpPr>
          <p:cNvPr id="7" name="组合 6"/>
          <p:cNvGrpSpPr/>
          <p:nvPr/>
        </p:nvGrpSpPr>
        <p:grpSpPr>
          <a:xfrm>
            <a:off x="938529" y="3644265"/>
            <a:ext cx="10380980" cy="2375534"/>
            <a:chOff x="1328" y="4813"/>
            <a:chExt cx="16570" cy="3741"/>
          </a:xfrm>
        </p:grpSpPr>
        <p:grpSp>
          <p:nvGrpSpPr>
            <p:cNvPr id="8" name="组合 7"/>
            <p:cNvGrpSpPr/>
            <p:nvPr/>
          </p:nvGrpSpPr>
          <p:grpSpPr>
            <a:xfrm>
              <a:off x="1328" y="4813"/>
              <a:ext cx="16570" cy="3741"/>
              <a:chOff x="1210102" y="3140968"/>
              <a:chExt cx="10518583" cy="2375690"/>
            </a:xfrm>
          </p:grpSpPr>
          <p:grpSp>
            <p:nvGrpSpPr>
              <p:cNvPr id="4108" name="组合 4107"/>
              <p:cNvGrpSpPr/>
              <p:nvPr/>
            </p:nvGrpSpPr>
            <p:grpSpPr>
              <a:xfrm>
                <a:off x="1210102" y="3140968"/>
                <a:ext cx="7340321" cy="2189376"/>
                <a:chOff x="1852024" y="3933056"/>
                <a:chExt cx="7340321" cy="2189376"/>
              </a:xfrm>
            </p:grpSpPr>
            <p:cxnSp>
              <p:nvCxnSpPr>
                <p:cNvPr id="9" name="直接连接符 8"/>
                <p:cNvCxnSpPr/>
                <p:nvPr/>
              </p:nvCxnSpPr>
              <p:spPr bwMode="auto">
                <a:xfrm>
                  <a:off x="3287689" y="4577813"/>
                  <a:ext cx="590465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4" name="直接连接符 23"/>
                <p:cNvCxnSpPr/>
                <p:nvPr/>
              </p:nvCxnSpPr>
              <p:spPr bwMode="auto">
                <a:xfrm>
                  <a:off x="3287689" y="5153877"/>
                  <a:ext cx="590465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5" name="直接连接符 24"/>
                <p:cNvCxnSpPr/>
                <p:nvPr/>
              </p:nvCxnSpPr>
              <p:spPr bwMode="auto">
                <a:xfrm>
                  <a:off x="3287689" y="5729941"/>
                  <a:ext cx="5904656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22" name="文本框 21"/>
                <p:cNvSpPr txBox="1"/>
                <p:nvPr/>
              </p:nvSpPr>
              <p:spPr>
                <a:xfrm>
                  <a:off x="2480350" y="4352245"/>
                  <a:ext cx="432048" cy="3067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400" dirty="0" smtClean="0">
                      <a:solidFill>
                        <a:schemeClr val="tx1"/>
                      </a:solidFill>
                    </a:rPr>
                    <a:t>AP</a:t>
                  </a:r>
                  <a:endParaRPr lang="zh-CN" alt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文本框 26"/>
                <p:cNvSpPr txBox="1"/>
                <p:nvPr/>
              </p:nvSpPr>
              <p:spPr>
                <a:xfrm>
                  <a:off x="1852024" y="4923086"/>
                  <a:ext cx="1548062" cy="5220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400" dirty="0" smtClean="0">
                      <a:solidFill>
                        <a:schemeClr val="tx1"/>
                      </a:solidFill>
                    </a:rPr>
                    <a:t>Transmitting STA</a:t>
                  </a:r>
                  <a:endParaRPr lang="en-US" altLang="zh-CN" sz="14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altLang="zh-CN" sz="1400" dirty="0" smtClean="0">
                      <a:solidFill>
                        <a:schemeClr val="tx1"/>
                      </a:solidFill>
                    </a:rPr>
                    <a:t> (STA1)</a:t>
                  </a:r>
                  <a:endParaRPr lang="zh-CN" altLang="en-US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文本框 27"/>
                <p:cNvSpPr txBox="1"/>
                <p:nvPr/>
              </p:nvSpPr>
              <p:spPr>
                <a:xfrm>
                  <a:off x="1915079" y="5445090"/>
                  <a:ext cx="1400719" cy="5220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400" dirty="0" smtClean="0">
                      <a:solidFill>
                        <a:schemeClr val="tx1"/>
                      </a:solidFill>
                    </a:rPr>
                    <a:t>Preempting STA</a:t>
                  </a:r>
                  <a:endParaRPr lang="en-US" altLang="zh-CN" sz="14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altLang="zh-CN" sz="1400" dirty="0" smtClean="0">
                      <a:solidFill>
                        <a:schemeClr val="tx1"/>
                      </a:solidFill>
                    </a:rPr>
                    <a:t>(STA2)</a:t>
                  </a:r>
                  <a:endParaRPr lang="zh-CN" altLang="en-US" sz="14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6" name="直接连接符 25"/>
                <p:cNvCxnSpPr/>
                <p:nvPr/>
              </p:nvCxnSpPr>
              <p:spPr bwMode="auto">
                <a:xfrm>
                  <a:off x="3503713" y="4001749"/>
                  <a:ext cx="0" cy="1882634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1" name="直接连接符 30"/>
                <p:cNvCxnSpPr/>
                <p:nvPr/>
              </p:nvCxnSpPr>
              <p:spPr bwMode="auto">
                <a:xfrm flipH="1">
                  <a:off x="8976320" y="4001749"/>
                  <a:ext cx="1" cy="2120683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0" name="直接箭头连接符 29"/>
                <p:cNvCxnSpPr/>
                <p:nvPr/>
              </p:nvCxnSpPr>
              <p:spPr bwMode="auto">
                <a:xfrm>
                  <a:off x="3503712" y="4141945"/>
                  <a:ext cx="5472608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stealth" w="med" len="med"/>
                  <a:tailEnd type="stealth"/>
                </a:ln>
                <a:effectLst/>
              </p:spPr>
            </p:cxnSp>
            <p:sp>
              <p:nvSpPr>
                <p:cNvPr id="32" name="文本框 31"/>
                <p:cNvSpPr txBox="1"/>
                <p:nvPr/>
              </p:nvSpPr>
              <p:spPr>
                <a:xfrm>
                  <a:off x="5735961" y="3933056"/>
                  <a:ext cx="1368152" cy="2451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000" dirty="0" smtClean="0">
                      <a:solidFill>
                        <a:schemeClr val="tx1"/>
                      </a:solidFill>
                    </a:rPr>
                    <a:t>AP’s TXOP</a:t>
                  </a:r>
                  <a:endParaRPr lang="zh-CN" alt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 bwMode="auto">
                <a:xfrm>
                  <a:off x="3503712" y="4327112"/>
                  <a:ext cx="898105" cy="250701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44958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6" charset="0"/>
                    <a:buNone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6" charset="0"/>
                      <a:ea typeface="MS Gothic" panose="020B0609070205080204" charset="-128"/>
                    </a:rPr>
                    <a:t> DL PPDU1</a:t>
                  </a:r>
                  <a:endParaRPr kumimoji="0" lang="zh-CN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6" charset="0"/>
                    <a:ea typeface="MS Gothic" panose="020B0609070205080204" charset="-128"/>
                  </a:endParaRPr>
                </a:p>
              </p:txBody>
            </p:sp>
            <p:sp>
              <p:nvSpPr>
                <p:cNvPr id="37" name="矩形 36"/>
                <p:cNvSpPr/>
                <p:nvPr/>
              </p:nvSpPr>
              <p:spPr bwMode="auto">
                <a:xfrm>
                  <a:off x="4528476" y="4326557"/>
                  <a:ext cx="863113" cy="250701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44958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6" charset="0"/>
                    <a:buNone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6" charset="0"/>
                      <a:ea typeface="MS Gothic" panose="020B0609070205080204" charset="-128"/>
                    </a:rPr>
                    <a:t> DL PPDU2</a:t>
                  </a:r>
                  <a:endParaRPr kumimoji="0" lang="zh-CN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6" charset="0"/>
                    <a:ea typeface="MS Gothic" panose="020B0609070205080204" charset="-128"/>
                  </a:endParaRPr>
                </a:p>
              </p:txBody>
            </p:sp>
            <p:sp>
              <p:nvSpPr>
                <p:cNvPr id="38" name="矩形 37"/>
                <p:cNvSpPr/>
                <p:nvPr/>
              </p:nvSpPr>
              <p:spPr bwMode="auto">
                <a:xfrm>
                  <a:off x="5663954" y="5479240"/>
                  <a:ext cx="396044" cy="250701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44958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6" charset="0"/>
                    <a:buNone/>
                  </a:pPr>
                  <a:r>
                    <a:rPr lang="en-US" altLang="zh-CN" sz="1000" dirty="0" smtClean="0">
                      <a:solidFill>
                        <a:schemeClr val="tx1"/>
                      </a:solidFill>
                    </a:rPr>
                    <a:t>PRI</a:t>
                  </a:r>
                  <a:endParaRPr kumimoji="0" lang="zh-CN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6" charset="0"/>
                    <a:ea typeface="MS Gothic" panose="020B0609070205080204" charset="-128"/>
                  </a:endParaRPr>
                </a:p>
              </p:txBody>
            </p:sp>
            <p:sp>
              <p:nvSpPr>
                <p:cNvPr id="39" name="矩形 38"/>
                <p:cNvSpPr/>
                <p:nvPr/>
              </p:nvSpPr>
              <p:spPr bwMode="auto">
                <a:xfrm>
                  <a:off x="6248081" y="4327112"/>
                  <a:ext cx="389833" cy="250701"/>
                </a:xfrm>
                <a:prstGeom prst="rect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44958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6" charset="0"/>
                    <a:buNone/>
                  </a:pPr>
                  <a:r>
                    <a:rPr lang="en-US" altLang="zh-CN" sz="1000" dirty="0" smtClean="0">
                      <a:solidFill>
                        <a:schemeClr val="tx1"/>
                      </a:solidFill>
                    </a:rPr>
                    <a:t> TF</a:t>
                  </a:r>
                  <a:endParaRPr kumimoji="0" lang="zh-CN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6" charset="0"/>
                    <a:ea typeface="MS Gothic" panose="020B0609070205080204" charset="-128"/>
                  </a:endParaRPr>
                </a:p>
              </p:txBody>
            </p:sp>
            <p:sp>
              <p:nvSpPr>
                <p:cNvPr id="40" name="矩形 39"/>
                <p:cNvSpPr/>
                <p:nvPr/>
              </p:nvSpPr>
              <p:spPr bwMode="auto">
                <a:xfrm>
                  <a:off x="6853938" y="5479240"/>
                  <a:ext cx="962304" cy="250701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44958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6" charset="0"/>
                    <a:buNone/>
                  </a:pPr>
                  <a:r>
                    <a:rPr lang="en-US" altLang="zh-CN" sz="1000" smtClean="0">
                      <a:solidFill>
                        <a:schemeClr val="tx1"/>
                      </a:solidFill>
                    </a:rPr>
                    <a:t>      LL </a:t>
                  </a:r>
                  <a:r>
                    <a:rPr lang="en-US" altLang="zh-CN" sz="1000" dirty="0" smtClean="0">
                      <a:solidFill>
                        <a:schemeClr val="tx1"/>
                      </a:solidFill>
                    </a:rPr>
                    <a:t>data</a:t>
                  </a:r>
                  <a:endParaRPr kumimoji="0" lang="zh-CN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6" charset="0"/>
                    <a:ea typeface="MS Gothic" panose="020B0609070205080204" charset="-128"/>
                  </a:endParaRPr>
                </a:p>
              </p:txBody>
            </p:sp>
            <p:cxnSp>
              <p:nvCxnSpPr>
                <p:cNvPr id="42" name="直接连接符 41"/>
                <p:cNvCxnSpPr/>
                <p:nvPr/>
              </p:nvCxnSpPr>
              <p:spPr bwMode="auto">
                <a:xfrm>
                  <a:off x="5663952" y="5307765"/>
                  <a:ext cx="1" cy="81466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4" name="直接箭头连接符 43"/>
                <p:cNvCxnSpPr/>
                <p:nvPr/>
              </p:nvCxnSpPr>
              <p:spPr bwMode="auto">
                <a:xfrm>
                  <a:off x="5663952" y="5897267"/>
                  <a:ext cx="3312368" cy="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stealth" w="med" len="med"/>
                  <a:tailEnd type="stealth"/>
                </a:ln>
                <a:effectLst/>
              </p:spPr>
            </p:cxnSp>
            <p:sp>
              <p:nvSpPr>
                <p:cNvPr id="46" name="文本框 45"/>
                <p:cNvSpPr txBox="1"/>
                <p:nvPr/>
              </p:nvSpPr>
              <p:spPr>
                <a:xfrm>
                  <a:off x="6710065" y="5867179"/>
                  <a:ext cx="1368152" cy="24512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1000" dirty="0" smtClean="0">
                      <a:solidFill>
                        <a:schemeClr val="tx1"/>
                      </a:solidFill>
                    </a:rPr>
                    <a:t>Remaining TXOP</a:t>
                  </a:r>
                  <a:endParaRPr lang="zh-CN" altLang="en-US" sz="10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51" name="直接箭头连接符 50"/>
                <p:cNvCxnSpPr>
                  <a:stCxn id="34" idx="2"/>
                </p:cNvCxnSpPr>
                <p:nvPr/>
              </p:nvCxnSpPr>
              <p:spPr bwMode="auto">
                <a:xfrm flipH="1">
                  <a:off x="3951058" y="4577813"/>
                  <a:ext cx="1707" cy="583083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4" name="直接箭头连接符 53"/>
                <p:cNvCxnSpPr/>
                <p:nvPr/>
              </p:nvCxnSpPr>
              <p:spPr bwMode="auto">
                <a:xfrm>
                  <a:off x="4939966" y="4591851"/>
                  <a:ext cx="3415" cy="569045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6" name="直接箭头连接符 55"/>
                <p:cNvCxnSpPr>
                  <a:stCxn id="38" idx="0"/>
                </p:cNvCxnSpPr>
                <p:nvPr/>
              </p:nvCxnSpPr>
              <p:spPr bwMode="auto">
                <a:xfrm flipV="1">
                  <a:off x="5861976" y="4591851"/>
                  <a:ext cx="0" cy="887389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58" name="直接箭头连接符 57"/>
                <p:cNvCxnSpPr>
                  <a:stCxn id="39" idx="2"/>
                </p:cNvCxnSpPr>
                <p:nvPr/>
              </p:nvCxnSpPr>
              <p:spPr bwMode="auto">
                <a:xfrm flipH="1">
                  <a:off x="6442997" y="4577813"/>
                  <a:ext cx="1" cy="1152128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sp>
              <p:nvSpPr>
                <p:cNvPr id="63" name="矩形 62"/>
                <p:cNvSpPr/>
                <p:nvPr/>
              </p:nvSpPr>
              <p:spPr bwMode="auto">
                <a:xfrm>
                  <a:off x="7790042" y="4326557"/>
                  <a:ext cx="448476" cy="250701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marL="0" marR="0" indent="0" algn="l" defTabSz="44958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6" charset="0"/>
                    <a:buNone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6" charset="0"/>
                      <a:ea typeface="MS Gothic" panose="020B0609070205080204" charset="-128"/>
                    </a:rPr>
                    <a:t> BA</a:t>
                  </a:r>
                  <a:endParaRPr kumimoji="0" lang="zh-CN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6" charset="0"/>
                    <a:ea typeface="MS Gothic" panose="020B0609070205080204" charset="-128"/>
                  </a:endParaRPr>
                </a:p>
              </p:txBody>
            </p:sp>
            <p:cxnSp>
              <p:nvCxnSpPr>
                <p:cNvPr id="4102" name="直接箭头连接符 4101"/>
                <p:cNvCxnSpPr>
                  <a:stCxn id="40" idx="0"/>
                </p:cNvCxnSpPr>
                <p:nvPr/>
              </p:nvCxnSpPr>
              <p:spPr bwMode="auto">
                <a:xfrm flipH="1" flipV="1">
                  <a:off x="7329646" y="4591851"/>
                  <a:ext cx="5444" cy="887389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4107" name="直接箭头连接符 4106"/>
                <p:cNvCxnSpPr>
                  <a:stCxn id="63" idx="2"/>
                </p:cNvCxnSpPr>
                <p:nvPr/>
              </p:nvCxnSpPr>
              <p:spPr bwMode="auto">
                <a:xfrm>
                  <a:off x="8014280" y="4577258"/>
                  <a:ext cx="0" cy="1152683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cxnSp>
            <p:nvCxnSpPr>
              <p:cNvPr id="4110" name="曲线连接符 4109"/>
              <p:cNvCxnSpPr/>
              <p:nvPr/>
            </p:nvCxnSpPr>
            <p:spPr bwMode="auto">
              <a:xfrm rot="10800000" flipV="1">
                <a:off x="8551492" y="3645191"/>
                <a:ext cx="436880" cy="72395"/>
              </a:xfrm>
              <a:prstGeom prst="curvedConnector3">
                <a:avLst>
                  <a:gd name="adj1" fmla="val 49926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4111" name="文本框 4110"/>
              <p:cNvSpPr txBox="1"/>
              <p:nvPr/>
            </p:nvSpPr>
            <p:spPr>
              <a:xfrm>
                <a:off x="8943332" y="3209552"/>
                <a:ext cx="2785353" cy="2307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dirty="0" smtClean="0">
                    <a:solidFill>
                      <a:schemeClr val="tx1"/>
                    </a:solidFill>
                  </a:rPr>
                  <a:t>By adjusting the capability mode or operating mode of STA2, </a:t>
                </a:r>
                <a:endParaRPr lang="en-US" altLang="zh-CN" sz="1600" dirty="0" smtClean="0">
                  <a:solidFill>
                    <a:schemeClr val="tx1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600" dirty="0" smtClean="0">
                    <a:solidFill>
                      <a:schemeClr val="tx1"/>
                    </a:solidFill>
                  </a:rPr>
                  <a:t>the LL transmission can be delivered before the end of </a:t>
                </a:r>
                <a:r>
                  <a:rPr lang="en-US" altLang="zh-CN" sz="1600" smtClean="0">
                    <a:solidFill>
                      <a:schemeClr val="tx1"/>
                    </a:solidFill>
                  </a:rPr>
                  <a:t>TXOP. </a:t>
                </a:r>
                <a:endParaRPr lang="en-US" altLang="zh-CN" sz="1600" smtClean="0">
                  <a:solidFill>
                    <a:schemeClr val="tx1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1600" smtClean="0">
                    <a:solidFill>
                      <a:schemeClr val="tx1"/>
                    </a:solidFill>
                  </a:rPr>
                  <a:t>the interrupted transmission could be completed within the TXOP, too.</a:t>
                </a:r>
                <a:endParaRPr lang="en-US" altLang="zh-CN" sz="1600" dirty="0" smtClean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圆角矩形 10"/>
            <p:cNvSpPr/>
            <p:nvPr/>
          </p:nvSpPr>
          <p:spPr bwMode="auto">
            <a:xfrm>
              <a:off x="7327" y="5201"/>
              <a:ext cx="4447" cy="3168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sp>
          <p:nvSpPr>
            <p:cNvPr id="41" name="矩形 40"/>
            <p:cNvSpPr/>
            <p:nvPr/>
          </p:nvSpPr>
          <p:spPr bwMode="auto">
            <a:xfrm>
              <a:off x="11836" y="6360"/>
              <a:ext cx="624" cy="39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44958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6" charset="0"/>
                <a:buNone/>
              </a:pPr>
              <a:r>
                <a:rPr lang="en-US" altLang="zh-CN" sz="1000" smtClean="0">
                  <a:solidFill>
                    <a:schemeClr val="tx1"/>
                  </a:solidFill>
                </a:rPr>
                <a:t> BA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6" charset="0"/>
                <a:ea typeface="MS Gothic" panose="020B0609070205080204" charset="-128"/>
              </a:endParaRPr>
            </a:p>
          </p:txBody>
        </p:sp>
        <p:cxnSp>
          <p:nvCxnSpPr>
            <p:cNvPr id="14" name="直接箭头连接符 13"/>
            <p:cNvCxnSpPr/>
            <p:nvPr/>
          </p:nvCxnSpPr>
          <p:spPr bwMode="auto">
            <a:xfrm flipV="1">
              <a:off x="12164" y="5818"/>
              <a:ext cx="0" cy="51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Problem 2: Reduce impacts from preemption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1295" cy="44938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>
                <a:solidFill>
                  <a:schemeClr val="tx1"/>
                </a:solidFill>
              </a:rPr>
              <a:t>The transmitting STA(STA1) contributes part of its resources to the LL traffic, instead of preemption. 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mtClean="0">
                <a:solidFill>
                  <a:schemeClr val="tx1"/>
                </a:solidFill>
                <a:cs typeface="+mn-ea"/>
                <a:sym typeface="+mn-ea"/>
              </a:rPr>
              <a:t>The transmitting STA(STA1) </a:t>
            </a:r>
            <a:r>
              <a:rPr lang="en-US" altLang="zh-CN" dirty="0" smtClean="0">
                <a:solidFill>
                  <a:schemeClr val="tx1"/>
                </a:solidFill>
                <a:cs typeface="+mn-ea"/>
                <a:sym typeface="+mn-ea"/>
              </a:rPr>
              <a:t>may be working on a certain capacity mode or a certain operating mode that occupies a lot of resources. </a:t>
            </a:r>
            <a:endParaRPr lang="en-US" altLang="zh-CN" dirty="0" smtClean="0">
              <a:solidFill>
                <a:schemeClr val="tx1"/>
              </a:solidFill>
              <a:cs typeface="+mn-ea"/>
            </a:endParaRPr>
          </a:p>
          <a:p>
            <a:pPr lvl="1">
              <a:buSzTx/>
              <a:buFont typeface="Wingdings" panose="05000000000000000000" pitchFamily="2" charset="2"/>
              <a:buChar char="l"/>
            </a:pPr>
            <a:r>
              <a:rPr lang="en-US" altLang="zh-CN" smtClean="0">
                <a:solidFill>
                  <a:schemeClr val="tx1"/>
                </a:solidFill>
                <a:cs typeface="+mn-ea"/>
              </a:rPr>
              <a:t>In this case, the </a:t>
            </a:r>
            <a:r>
              <a:rPr lang="en-US" altLang="zh-CN">
                <a:solidFill>
                  <a:schemeClr val="tx1"/>
                </a:solidFill>
                <a:cs typeface="+mn-ea"/>
                <a:sym typeface="+mn-ea"/>
              </a:rPr>
              <a:t>transmitting </a:t>
            </a:r>
            <a:r>
              <a:rPr lang="en-US" altLang="zh-CN" smtClean="0">
                <a:solidFill>
                  <a:schemeClr val="tx1"/>
                </a:solidFill>
                <a:cs typeface="+mn-ea"/>
              </a:rPr>
              <a:t>STA(STA1) </a:t>
            </a:r>
            <a:r>
              <a:rPr lang="en-US" altLang="zh-CN" dirty="0" smtClean="0">
                <a:solidFill>
                  <a:schemeClr val="tx1"/>
                </a:solidFill>
                <a:cs typeface="+mn-ea"/>
              </a:rPr>
              <a:t>can contribute a portion of </a:t>
            </a:r>
            <a:r>
              <a:rPr lang="en-US" altLang="zh-CN" smtClean="0">
                <a:solidFill>
                  <a:schemeClr val="tx1"/>
                </a:solidFill>
                <a:cs typeface="+mn-ea"/>
              </a:rPr>
              <a:t>its resources to LL traffic(of STA2), and retain the remaining resources to avoid transmission termination.</a:t>
            </a:r>
            <a:endParaRPr lang="en-US" altLang="zh-CN" smtClean="0">
              <a:solidFill>
                <a:schemeClr val="tx1"/>
              </a:solidFill>
              <a:cs typeface="+mn-ea"/>
            </a:endParaRPr>
          </a:p>
          <a:p>
            <a:pPr lvl="2" algn="l">
              <a:buSzTx/>
              <a:buFont typeface="Wingdings" panose="05000000000000000000" pitchFamily="2" charset="2"/>
              <a:buChar char="l"/>
            </a:pPr>
            <a:r>
              <a:rPr lang="en-US" altLang="zh-CN" smtClean="0">
                <a:solidFill>
                  <a:schemeClr val="tx1"/>
                </a:solidFill>
                <a:cs typeface="+mn-ea"/>
                <a:sym typeface="+mn-ea"/>
              </a:rPr>
              <a:t>For STA1, </a:t>
            </a:r>
            <a:r>
              <a:rPr lang="en-US" altLang="zh-CN" dirty="0" smtClean="0">
                <a:solidFill>
                  <a:schemeClr val="tx1"/>
                </a:solidFill>
                <a:cs typeface="+mn-ea"/>
                <a:sym typeface="+mn-ea"/>
              </a:rPr>
              <a:t>t</a:t>
            </a:r>
            <a:r>
              <a:rPr lang="en-US" altLang="zh-CN" dirty="0" smtClean="0">
                <a:solidFill>
                  <a:schemeClr val="tx1"/>
                </a:solidFill>
                <a:cs typeface="+mn-ea"/>
              </a:rPr>
              <a:t>his process means turning into another </a:t>
            </a:r>
            <a:r>
              <a:rPr lang="en-US" altLang="zh-CN" dirty="0" smtClean="0">
                <a:solidFill>
                  <a:schemeClr val="tx1"/>
                </a:solidFill>
                <a:cs typeface="+mn-ea"/>
                <a:sym typeface="+mn-ea"/>
              </a:rPr>
              <a:t>capability </a:t>
            </a:r>
            <a:r>
              <a:rPr lang="en-US" altLang="zh-CN" dirty="0" smtClean="0">
                <a:solidFill>
                  <a:schemeClr val="tx1"/>
                </a:solidFill>
                <a:cs typeface="+mn-ea"/>
                <a:sym typeface="+mn-ea"/>
              </a:rPr>
              <a:t>mode or certain operating mode, to spare a portion of </a:t>
            </a:r>
            <a:r>
              <a:rPr lang="en-US" altLang="zh-CN" smtClean="0">
                <a:solidFill>
                  <a:schemeClr val="tx1"/>
                </a:solidFill>
                <a:cs typeface="+mn-ea"/>
                <a:sym typeface="+mn-ea"/>
              </a:rPr>
              <a:t>its resources </a:t>
            </a:r>
            <a:r>
              <a:rPr lang="en-US" altLang="zh-CN" dirty="0" smtClean="0">
                <a:solidFill>
                  <a:schemeClr val="tx1"/>
                </a:solidFill>
                <a:cs typeface="+mn-ea"/>
                <a:sym typeface="+mn-ea"/>
              </a:rPr>
              <a:t>for the </a:t>
            </a:r>
            <a:r>
              <a:rPr lang="en-US" altLang="zh-CN" smtClean="0">
                <a:solidFill>
                  <a:schemeClr val="tx1"/>
                </a:solidFill>
                <a:cs typeface="+mn-ea"/>
                <a:sym typeface="+mn-ea"/>
              </a:rPr>
              <a:t>LL traffic(of STA2).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43788" y="6474779"/>
            <a:ext cx="704849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Shirley Yin, Clourney Semi</a:t>
            </a:r>
            <a:r>
              <a:rPr lang="en-US" altLang="zh-CN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  <p:sp>
        <p:nvSpPr>
          <p:cNvPr id="7" name="文本框 6"/>
          <p:cNvSpPr txBox="1"/>
          <p:nvPr/>
        </p:nvSpPr>
        <p:spPr>
          <a:xfrm>
            <a:off x="839470" y="5078095"/>
            <a:ext cx="3633470" cy="119888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zh-CN" altLang="en-US" sz="1800">
                <a:solidFill>
                  <a:schemeClr val="tx1"/>
                </a:solidFill>
              </a:rPr>
              <a:t>The transmitting STA(STA1)</a:t>
            </a:r>
            <a:endParaRPr lang="zh-CN" altLang="en-US" sz="180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chemeClr val="tx1"/>
                </a:solidFill>
                <a:cs typeface="+mn-ea"/>
                <a:sym typeface="+mn-ea"/>
              </a:rPr>
              <a:t>TXOP is </a:t>
            </a:r>
            <a:r>
              <a:rPr lang="en-US" altLang="zh-CN" sz="1800" dirty="0" smtClean="0">
                <a:solidFill>
                  <a:schemeClr val="tx1"/>
                </a:solidFill>
                <a:sym typeface="+mn-ea"/>
              </a:rPr>
              <a:t>preempted.</a:t>
            </a:r>
            <a:endParaRPr lang="en-US" altLang="zh-CN" sz="1800" dirty="0" smtClean="0">
              <a:solidFill>
                <a:schemeClr val="tx1"/>
              </a:solidFill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  <a:sym typeface="+mn-ea"/>
              </a:rPr>
              <a:t>Ongoing transmission terminated.</a:t>
            </a:r>
            <a:endParaRPr lang="en-US" altLang="zh-CN" sz="1800" dirty="0" smtClean="0">
              <a:solidFill>
                <a:schemeClr val="tx1"/>
              </a:solidFill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Bad QoE.</a:t>
            </a:r>
            <a:endParaRPr lang="en-US" altLang="zh-CN" sz="1800" dirty="0" smtClean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63460" y="4725035"/>
            <a:ext cx="41287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tx1"/>
                </a:solidFill>
              </a:rPr>
              <a:t>Change capability/operating mode   </a:t>
            </a:r>
            <a:endParaRPr lang="en-US" altLang="zh-CN" sz="2000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29310" y="4718050"/>
            <a:ext cx="25996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solidFill>
                  <a:schemeClr val="tx1"/>
                </a:solidFill>
              </a:rPr>
              <a:t>Previously, preemption </a:t>
            </a:r>
            <a:endParaRPr lang="en-US" altLang="zh-CN" sz="2000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320280" y="5078095"/>
            <a:ext cx="4251325" cy="119888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p>
            <a:r>
              <a:rPr lang="zh-CN" altLang="en-US" sz="1800">
                <a:solidFill>
                  <a:schemeClr val="tx1"/>
                </a:solidFill>
              </a:rPr>
              <a:t>The transmitting STA(STA1)</a:t>
            </a:r>
            <a:endParaRPr lang="zh-CN" altLang="en-US" sz="180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chemeClr val="tx1"/>
                </a:solidFill>
                <a:cs typeface="+mn-ea"/>
                <a:sym typeface="+mn-ea"/>
              </a:rPr>
              <a:t>A portion of resources is </a:t>
            </a:r>
            <a:r>
              <a:rPr lang="en-US" altLang="zh-CN" sz="1800" dirty="0" smtClean="0">
                <a:solidFill>
                  <a:schemeClr val="tx1"/>
                </a:solidFill>
                <a:sym typeface="+mn-ea"/>
              </a:rPr>
              <a:t>contributed.</a:t>
            </a:r>
            <a:endParaRPr lang="en-US" altLang="zh-CN" sz="1800" dirty="0" smtClean="0">
              <a:solidFill>
                <a:schemeClr val="tx1"/>
              </a:solidFill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  <a:sym typeface="+mn-ea"/>
              </a:rPr>
              <a:t>Ongoing transmission NOT terminated.</a:t>
            </a:r>
            <a:endParaRPr lang="en-US" altLang="zh-CN" sz="1800" dirty="0" smtClean="0">
              <a:solidFill>
                <a:schemeClr val="tx1"/>
              </a:solidFill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Good QoE.</a:t>
            </a:r>
            <a:endParaRPr lang="en-US" altLang="zh-CN" sz="1800" dirty="0" smtClean="0">
              <a:solidFill>
                <a:schemeClr val="tx1"/>
              </a:solidFill>
            </a:endParaRPr>
          </a:p>
        </p:txBody>
      </p:sp>
      <p:sp>
        <p:nvSpPr>
          <p:cNvPr id="8" name="左右箭头 7"/>
          <p:cNvSpPr/>
          <p:nvPr/>
        </p:nvSpPr>
        <p:spPr>
          <a:xfrm>
            <a:off x="4368165" y="5221605"/>
            <a:ext cx="3030855" cy="864235"/>
          </a:xfrm>
          <a:prstGeom prst="leftRightArrow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</a:pPr>
            <a:r>
              <a:rPr lang="en-US" altLang="zh-CN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zh-CN" sz="2000">
                <a:solidFill>
                  <a:schemeClr val="tx1"/>
                </a:solidFill>
                <a:sym typeface="+mn-ea"/>
              </a:rPr>
              <a:t>LL traffic transmission</a:t>
            </a:r>
            <a:endParaRPr kumimoji="0" lang="en-US" altLang="zh-CN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6" charset="0"/>
              <a:ea typeface="MS Gothic" panose="020B0609070205080204" charset="-128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Discussions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>
                <a:solidFill>
                  <a:schemeClr val="tx1"/>
                </a:solidFill>
                <a:sym typeface="+mn-ea"/>
              </a:rPr>
              <a:t>Without </a:t>
            </a:r>
            <a:r>
              <a:rPr lang="en-US" altLang="zh-CN" sz="2000" dirty="0"/>
              <a:t>dynamically changing the capability mode or </a:t>
            </a:r>
            <a:r>
              <a:rPr lang="en-US" altLang="zh-CN" sz="2000" dirty="0" smtClean="0">
                <a:solidFill>
                  <a:schemeClr val="tx1"/>
                </a:solidFill>
                <a:sym typeface="+mn-ea"/>
              </a:rPr>
              <a:t>oper</a:t>
            </a:r>
            <a:r>
              <a:rPr lang="en-US" altLang="zh-CN" sz="2000">
                <a:solidFill>
                  <a:schemeClr val="tx1"/>
                </a:solidFill>
                <a:sym typeface="+mn-ea"/>
              </a:rPr>
              <a:t>ating mode, </a:t>
            </a:r>
            <a:r>
              <a:rPr lang="en-US" altLang="zh-CN" sz="2000">
                <a:solidFill>
                  <a:schemeClr val="tx1"/>
                </a:solidFill>
                <a:sym typeface="+mn-ea"/>
              </a:rPr>
              <a:t>it is highly likely that the LL traffic can not be transmitted in time and the ongoing transmission is s</a:t>
            </a:r>
            <a:r>
              <a:rPr lang="en-US" altLang="zh-CN" sz="2000" dirty="0">
                <a:solidFill>
                  <a:schemeClr val="tx1"/>
                </a:solidFill>
                <a:sym typeface="+mn-ea"/>
              </a:rPr>
              <a:t>everely impacted, especially when</a:t>
            </a:r>
            <a:endParaRPr lang="en-US" altLang="zh-CN" sz="2000" dirty="0">
              <a:solidFill>
                <a:schemeClr val="tx1"/>
              </a:solidFill>
              <a:sym typeface="+mn-ea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the data amount of LL traffic is huge, e.g., the VR/XR case. </a:t>
            </a:r>
            <a:endParaRPr lang="en-US" altLang="zh-CN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the due time is tight for the LL traffic.</a:t>
            </a:r>
            <a:endParaRPr lang="en-US" altLang="zh-CN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the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preempting STA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 with a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certain unfriendly capability mode or operating mode for the LL traffic. </a:t>
            </a:r>
            <a:endParaRPr lang="en-US" altLang="zh-CN" dirty="0">
              <a:solidFill>
                <a:schemeClr val="tx1"/>
              </a:solidFill>
              <a:sym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The </a:t>
            </a:r>
            <a:r>
              <a:rPr lang="en-US" altLang="zh-CN" sz="2000" dirty="0"/>
              <a:t>capability mode or operating mode of the preempting STA </a:t>
            </a:r>
            <a:r>
              <a:rPr lang="en-US" altLang="zh-CN" sz="2000" dirty="0" smtClean="0">
                <a:solidFill>
                  <a:schemeClr val="tx1"/>
                </a:solidFill>
              </a:rPr>
              <a:t>should b</a:t>
            </a:r>
            <a:r>
              <a:rPr lang="en-US" altLang="zh-CN" sz="2000" dirty="0" smtClean="0"/>
              <a:t>e adjusted.</a:t>
            </a:r>
            <a:endParaRPr lang="en-US" altLang="zh-CN" sz="2000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65" dirty="0">
                <a:sym typeface="+mn-ea"/>
              </a:rPr>
              <a:t>To well support the LL traffic </a:t>
            </a:r>
            <a:r>
              <a:rPr lang="en-US" altLang="zh-CN" sz="1665" dirty="0" smtClean="0">
                <a:sym typeface="+mn-ea"/>
              </a:rPr>
              <a:t>transmission</a:t>
            </a:r>
            <a:endParaRPr lang="en-US" altLang="zh-CN" sz="1665" dirty="0">
              <a:sym typeface="+mn-ea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>
                <a:solidFill>
                  <a:schemeClr val="tx1"/>
                </a:solidFill>
              </a:rPr>
              <a:t>When LL traffic is indicated, the </a:t>
            </a:r>
            <a:r>
              <a:rPr lang="en-US" altLang="zh-CN" sz="2000" smtClean="0">
                <a:solidFill>
                  <a:schemeClr val="tx1"/>
                </a:solidFill>
              </a:rPr>
              <a:t>transmitting </a:t>
            </a:r>
            <a:r>
              <a:rPr lang="en-US" altLang="zh-CN" sz="2000" dirty="0">
                <a:solidFill>
                  <a:schemeClr val="tx1"/>
                </a:solidFill>
              </a:rPr>
              <a:t>STA can change to a lower capability mode or </a:t>
            </a:r>
            <a:r>
              <a:rPr lang="en-US" altLang="zh-CN" sz="2000" dirty="0">
                <a:solidFill>
                  <a:schemeClr val="tx1"/>
                </a:solidFill>
                <a:sym typeface="+mn-ea"/>
              </a:rPr>
              <a:t>operating mode</a:t>
            </a:r>
            <a:r>
              <a:rPr lang="en-US" altLang="zh-CN" sz="2000" dirty="0">
                <a:solidFill>
                  <a:schemeClr val="tx1"/>
                </a:solidFill>
              </a:rPr>
              <a:t>. </a:t>
            </a:r>
            <a:endParaRPr lang="en-US" altLang="zh-CN" sz="2000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65" dirty="0">
                <a:solidFill>
                  <a:schemeClr val="tx1"/>
                </a:solidFill>
              </a:rPr>
              <a:t>This</a:t>
            </a:r>
            <a:r>
              <a:rPr lang="en-US" altLang="zh-CN" sz="1665">
                <a:solidFill>
                  <a:schemeClr val="tx1"/>
                </a:solidFill>
              </a:rPr>
              <a:t> </a:t>
            </a:r>
            <a:r>
              <a:rPr lang="en-US" altLang="zh-CN" sz="1665" smtClean="0">
                <a:solidFill>
                  <a:schemeClr val="tx1"/>
                </a:solidFill>
              </a:rPr>
              <a:t>spares additional free </a:t>
            </a:r>
            <a:r>
              <a:rPr lang="en-US" altLang="zh-CN" sz="1665" dirty="0">
                <a:solidFill>
                  <a:schemeClr val="tx1"/>
                </a:solidFill>
              </a:rPr>
              <a:t>resources for the timely and smoothly transmission of the LL traffic.</a:t>
            </a:r>
            <a:endParaRPr lang="en-US" altLang="zh-CN" sz="1665" dirty="0">
              <a:solidFill>
                <a:schemeClr val="tx1"/>
              </a:solidFill>
            </a:endParaRPr>
          </a:p>
          <a:p>
            <a:pPr marL="457200" lvl="1" indent="0"/>
            <a:endParaRPr lang="en-US" altLang="zh-CN" sz="1660" dirty="0" smtClean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Shirley Yin, Clourney Semi</a:t>
            </a:r>
            <a:r>
              <a:rPr lang="en-US" altLang="zh-CN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May 2024</a:t>
            </a:r>
            <a:endParaRPr lang="en-GB" altLang="zh-C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anose="02020603050405020304" pitchFamily="16" charset="0"/>
              <a:buChar char="•"/>
            </a:pPr>
            <a:r>
              <a:rPr lang="en-US" altLang="zh-CN" dirty="0"/>
              <a:t>Regarding either a transmitting STA or a preempting STA, </a:t>
            </a:r>
            <a:r>
              <a:rPr lang="en-US" altLang="zh-CN" dirty="0" smtClean="0"/>
              <a:t>changing </a:t>
            </a:r>
            <a:r>
              <a:rPr lang="en-US" altLang="zh-CN" dirty="0"/>
              <a:t>the capability mode or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operating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mode is</a:t>
            </a:r>
            <a:r>
              <a:rPr lang="en-US" altLang="zh-CN" dirty="0" smtClean="0"/>
              <a:t> </a:t>
            </a:r>
            <a:r>
              <a:rPr lang="en-US" altLang="zh-CN" dirty="0"/>
              <a:t>needed.</a:t>
            </a:r>
            <a:endParaRPr lang="en-US" altLang="zh-CN" dirty="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zh-CN" sz="2000" dirty="0"/>
              <a:t>It benefits</a:t>
            </a:r>
            <a:r>
              <a:rPr lang="en-US" altLang="zh-CN" dirty="0"/>
              <a:t> the timely delivery of LL traffic. </a:t>
            </a:r>
            <a:endParaRPr lang="en-US" altLang="zh-CN" dirty="0" smtClean="0"/>
          </a:p>
          <a:p>
            <a:pPr lvl="1">
              <a:buFont typeface="Times New Roman" panose="02020603050405020304" pitchFamily="16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It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mitigates the impact from preemption and </a:t>
            </a:r>
            <a:r>
              <a:rPr lang="en-US" altLang="zh-CN" dirty="0">
                <a:solidFill>
                  <a:schemeClr val="tx1"/>
                </a:solidFill>
              </a:rPr>
              <a:t>brings good </a:t>
            </a:r>
            <a:r>
              <a:rPr lang="en-US" altLang="zh-CN" dirty="0" err="1">
                <a:solidFill>
                  <a:schemeClr val="tx1"/>
                </a:solidFill>
              </a:rPr>
              <a:t>QoE</a:t>
            </a:r>
            <a:r>
              <a:rPr lang="en-US" altLang="zh-CN" dirty="0">
                <a:solidFill>
                  <a:schemeClr val="tx1"/>
                </a:solidFill>
              </a:rPr>
              <a:t> for </a:t>
            </a:r>
            <a:r>
              <a:rPr lang="en-US" altLang="zh-CN">
                <a:solidFill>
                  <a:schemeClr val="tx1"/>
                </a:solidFill>
              </a:rPr>
              <a:t>the </a:t>
            </a:r>
            <a:r>
              <a:rPr lang="en-US" altLang="zh-CN" smtClean="0">
                <a:solidFill>
                  <a:schemeClr val="tx1"/>
                </a:solidFill>
              </a:rPr>
              <a:t>transmitting STA</a:t>
            </a:r>
            <a:r>
              <a:rPr lang="en-US" altLang="zh-CN" dirty="0">
                <a:solidFill>
                  <a:schemeClr val="tx1"/>
                </a:solidFill>
              </a:rPr>
              <a:t>.</a:t>
            </a:r>
            <a:endParaRPr lang="en-US" altLang="zh-CN" dirty="0">
              <a:solidFill>
                <a:schemeClr val="tx1"/>
              </a:solidFill>
            </a:endParaRPr>
          </a:p>
          <a:p>
            <a:pPr marL="0" indent="0"/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endParaRPr lang="en-US" altLang="zh-CN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Shirley Yin, Clourney Semi</a:t>
            </a:r>
            <a:r>
              <a:rPr lang="en-US" altLang="zh-CN" smtClean="0"/>
              <a:t>conductor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altLang="zh-CN" dirty="0" smtClean="0"/>
              <a:t>eferences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defTabSz="91440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[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1] 23/0480r3, UHR Proposed PAR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</a:rPr>
              <a:t>[2] </a:t>
            </a: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24/0390r0</a:t>
            </a: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</a:rPr>
              <a:t>, A Uniform Procedure for Preemption</a:t>
            </a:r>
            <a:endParaRPr lang="en-US" altLang="zh-CN" dirty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</a:rPr>
              <a:t>[3] 24/0389r0, Preemption for Low Latency</a:t>
            </a:r>
            <a:endParaRPr lang="en-US" altLang="zh-CN" dirty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</a:rPr>
              <a:t>[4] 24/0168r0, TXOP preemption in </a:t>
            </a: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11bn</a:t>
            </a:r>
            <a:endParaRPr lang="en-US" altLang="zh-CN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[5] 24/0391r0, Legacy STA and OBSS Issues for Preemption</a:t>
            </a:r>
            <a:endParaRPr lang="en-US" altLang="zh-CN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[6] 24/0103r1, TXOP Level Pre-emption for Low Latency Application</a:t>
            </a:r>
            <a:endParaRPr lang="en-US" altLang="zh-CN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[7] 23/1593r0, Low Latency Transmission in EMLMR</a:t>
            </a:r>
            <a:endParaRPr lang="en-US" altLang="zh-CN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</a:rPr>
              <a:t>[8] 24/0797r0, Operating Mode Request</a:t>
            </a:r>
            <a:endParaRPr lang="en-US" altLang="zh-CN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  <a:sym typeface="+mn-ea"/>
              </a:rPr>
              <a:t>[9] </a:t>
            </a: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  <a:sym typeface="+mn-ea"/>
              </a:rPr>
              <a:t>24/0176r6, </a:t>
            </a:r>
            <a:r>
              <a:rPr lang="en-US" altLang="zh-CN" dirty="0" err="1">
                <a:solidFill>
                  <a:schemeClr val="tx1"/>
                </a:solidFill>
                <a:ea typeface="굴림" panose="020B0600000101010101" pitchFamily="50" charset="-127"/>
                <a:sym typeface="+mn-ea"/>
              </a:rPr>
              <a:t>TGbn</a:t>
            </a:r>
            <a:r>
              <a:rPr lang="en-US" altLang="zh-CN" dirty="0">
                <a:solidFill>
                  <a:schemeClr val="tx1"/>
                </a:solidFill>
                <a:ea typeface="굴림" panose="020B0600000101010101" pitchFamily="50" charset="-127"/>
                <a:sym typeface="+mn-ea"/>
              </a:rPr>
              <a:t> Motions </a:t>
            </a:r>
            <a:r>
              <a:rPr lang="en-US" altLang="zh-CN" dirty="0" smtClean="0">
                <a:solidFill>
                  <a:schemeClr val="tx1"/>
                </a:solidFill>
                <a:ea typeface="굴림" panose="020B0600000101010101" pitchFamily="50" charset="-127"/>
                <a:sym typeface="+mn-ea"/>
              </a:rPr>
              <a:t>List</a:t>
            </a:r>
            <a:endParaRPr lang="en-US" altLang="zh-CN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lvl="0" indent="0" defTabSz="914400" eaLnBrk="0" hangingPunct="0">
              <a:lnSpc>
                <a:spcPct val="90000"/>
              </a:lnSpc>
              <a:spcBef>
                <a:spcPct val="20000"/>
              </a:spcBef>
              <a:buClrTx/>
              <a:buSzTx/>
              <a:defRPr/>
            </a:pPr>
            <a:endParaRPr lang="en-US" altLang="zh-CN" dirty="0" smtClean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/>
              <a:t>Shirley Yin, </a:t>
            </a:r>
            <a:r>
              <a:rPr lang="en-GB" altLang="zh-CN" dirty="0" err="1"/>
              <a:t>Clourney</a:t>
            </a:r>
            <a:r>
              <a:rPr lang="en-GB" altLang="zh-CN" dirty="0"/>
              <a:t> Semi</a:t>
            </a:r>
            <a:r>
              <a:rPr lang="en-US" altLang="zh-CN" dirty="0"/>
              <a:t>conductor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c44a2049-6517-4a4e-bbb0-8d34b19d528f}"/>
</p:tagLst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6338</Words>
  <Application>WPS 演示</Application>
  <PresentationFormat>宽屏</PresentationFormat>
  <Paragraphs>244</Paragraphs>
  <Slides>9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MS Gothic</vt:lpstr>
      <vt:lpstr>Arial Unicode MS</vt:lpstr>
      <vt:lpstr>굴림</vt:lpstr>
      <vt:lpstr>Malgun Gothic</vt:lpstr>
      <vt:lpstr>微软雅黑</vt:lpstr>
      <vt:lpstr>Arial Unicode MS</vt:lpstr>
      <vt:lpstr>Calibri</vt:lpstr>
      <vt:lpstr>Office 主题</vt:lpstr>
      <vt:lpstr>Timely Transmission of Low Latency Traffic with Reduced Preemption Occurance</vt:lpstr>
      <vt:lpstr>Introduction</vt:lpstr>
      <vt:lpstr>Recap</vt:lpstr>
      <vt:lpstr>Problem statement </vt:lpstr>
      <vt:lpstr>Problem 1</vt:lpstr>
      <vt:lpstr>Problem 2: Reduce impacts from preemption</vt:lpstr>
      <vt:lpstr>Discussions</vt:lpstr>
      <vt:lpstr>Summary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Microsoft 帐户</dc:creator>
  <cp:category>Shirley Yin, ClourneySemi</cp:category>
  <cp:lastModifiedBy>user</cp:lastModifiedBy>
  <cp:revision>256</cp:revision>
  <cp:lastPrinted>2024-05-10T14:16:00Z</cp:lastPrinted>
  <dcterms:created xsi:type="dcterms:W3CDTF">2024-05-10T14:16:00Z</dcterms:created>
  <dcterms:modified xsi:type="dcterms:W3CDTF">2024-07-18T08:55:37Z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521E4E85130F4A4D9020A5317BB67028</vt:lpwstr>
  </property>
  <property fmtid="{D5CDD505-2E9C-101B-9397-08002B2CF9AE}" pid="3" name="KSOProductBuildVer">
    <vt:lpwstr>2052-11.1.0.11294</vt:lpwstr>
  </property>
</Properties>
</file>