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4"/>
  </p:notesMasterIdLst>
  <p:handoutMasterIdLst>
    <p:handoutMasterId r:id="rId12"/>
  </p:handoutMasterIdLst>
  <p:sldIdLst>
    <p:sldId id="277" r:id="rId3"/>
    <p:sldId id="257" r:id="rId5"/>
    <p:sldId id="291" r:id="rId6"/>
    <p:sldId id="294" r:id="rId7"/>
    <p:sldId id="300" r:id="rId8"/>
    <p:sldId id="292" r:id="rId9"/>
    <p:sldId id="293" r:id="rId10"/>
    <p:sldId id="276" r:id="rId11"/>
  </p:sldIdLst>
  <p:sldSz cx="12192000" cy="6858000"/>
  <p:notesSz cx="6934200" cy="9280525"/>
  <p:defaultTextStyle>
    <a:defPPr>
      <a:defRPr lang="en-GB"/>
    </a:defPPr>
    <a:lvl1pPr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1pPr>
    <a:lvl2pPr marL="742950" indent="-28575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2pPr>
    <a:lvl3pPr marL="11430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3pPr>
    <a:lvl4pPr marL="16002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4pPr>
    <a:lvl5pPr marL="20574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5pPr>
    <a:lvl6pPr marL="22860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6pPr>
    <a:lvl7pPr marL="27432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7pPr>
    <a:lvl8pPr marL="32004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8pPr>
    <a:lvl9pPr marL="36576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帐户" initials="M帐"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73" autoAdjust="0"/>
    <p:restoredTop sz="88812" autoAdjust="0"/>
  </p:normalViewPr>
  <p:slideViewPr>
    <p:cSldViewPr showGuides="1">
      <p:cViewPr varScale="1">
        <p:scale>
          <a:sx n="103" d="100"/>
          <a:sy n="103" d="100"/>
        </p:scale>
        <p:origin x="618" y="108"/>
      </p:cViewPr>
      <p:guideLst>
        <p:guide orient="horz" pos="2172"/>
        <p:guide pos="3871"/>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7" d="100"/>
          <a:sy n="87" d="100"/>
        </p:scale>
        <p:origin x="3822" y="96"/>
      </p:cViewPr>
      <p:guideLst>
        <p:guide orient="horz" pos="2939"/>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commentAuthors" Target="commentAuthors.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802.11-24/xxxxr0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Shirley Yin, ClourneySemi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fld>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ln>
          <a:effectLst/>
        </p:spPr>
        <p:txBody>
          <a:bodyPr vert="horz" wrap="square" lIns="0" tIns="0" rIns="0" bIns="0" numCol="1" anchor="b"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panose="020B0604020202020204" charset="-122"/>
              </a:defRPr>
            </a:lvl1pPr>
          </a:lstStyle>
          <a:p>
            <a:r>
              <a:rPr lang="en-US" smtClean="0"/>
              <a:t>doc.: IEEE 802.11-24/xxxxr0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panose="020B0604020202020204" charset="-122"/>
              </a:defRPr>
            </a:lvl1pPr>
          </a:lstStyle>
          <a:p>
            <a:r>
              <a:rPr lang="en-US"/>
              <a:t>Month Year</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ln>
          <a:effectLst/>
        </p:spPr>
        <p:txBody>
          <a:bodyPr vert="horz" wrap="square" lIns="93600" tIns="46080" rIns="93600" bIns="46080" numCol="1" anchor="t" anchorCtr="0" compatLnSpc="1"/>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ln>
          <a:effectLst/>
        </p:spPr>
        <p:txBody>
          <a:bodyPr vert="horz" wrap="square" lIns="0" tIns="0" rIns="0" bIns="0" numCol="1" anchor="t" anchorCtr="0" compatLnSpc="1"/>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panose="020B0604020202020204" charset="-122"/>
              </a:defRPr>
            </a:lvl1pPr>
          </a:lstStyle>
          <a:p>
            <a:r>
              <a:rPr lang="en-US" smtClean="0"/>
              <a:t>Shirley Yin, ClourneySemi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panose="020B0604020202020204" charset="-122"/>
              </a:defRPr>
            </a:lvl1pPr>
          </a:lstStyle>
          <a:p>
            <a:r>
              <a:rPr lang="en-US"/>
              <a:t>Page </a:t>
            </a:r>
            <a:fld id="{47A7FEEB-9CD2-43FE-843C-C5350BEACB45}" type="slidenum">
              <a:rPr lang="en-US"/>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endParaRPr lang="en-US" sz="1200">
              <a:solidFill>
                <a:srgbClr val="000000"/>
              </a:solidFill>
            </a:endParaRP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1pPr>
    <a:lvl2pPr marL="742950" indent="-28575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2pPr>
    <a:lvl3pPr marL="11430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3pPr>
    <a:lvl4pPr marL="16002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4pPr>
    <a:lvl5pPr marL="20574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en-US" smtClean="0"/>
              <a:t>doc.: IEEE 802.11-24/xxxxr0</a:t>
            </a:r>
            <a:endParaRPr lang="en-US"/>
          </a:p>
        </p:txBody>
      </p:sp>
      <p:sp>
        <p:nvSpPr>
          <p:cNvPr id="5" name="Rectangle 3"/>
          <p:cNvSpPr>
            <a:spLocks noGrp="1" noChangeArrowheads="1"/>
          </p:cNvSpPr>
          <p:nvPr>
            <p:ph type="dt"/>
          </p:nvPr>
        </p:nvSpPr>
        <p:spPr/>
        <p:txBody>
          <a:bodyPr/>
          <a:lstStyle/>
          <a:p>
            <a:r>
              <a:rPr lang="en-US"/>
              <a:t>Month Year</a:t>
            </a:r>
            <a:endParaRPr lang="en-US"/>
          </a:p>
        </p:txBody>
      </p:sp>
      <p:sp>
        <p:nvSpPr>
          <p:cNvPr id="6" name="Rectangle 6"/>
          <p:cNvSpPr>
            <a:spLocks noGrp="1" noChangeArrowheads="1"/>
          </p:cNvSpPr>
          <p:nvPr>
            <p:ph type="ftr"/>
          </p:nvPr>
        </p:nvSpPr>
        <p:spPr/>
        <p:txBody>
          <a:bodyPr/>
          <a:lstStyle/>
          <a:p>
            <a:r>
              <a:rPr lang="en-US" smtClean="0"/>
              <a:t>Shirley Yin, ClourneySemi</a:t>
            </a:r>
            <a:endParaRPr lang="en-US"/>
          </a:p>
        </p:txBody>
      </p:sp>
      <p:sp>
        <p:nvSpPr>
          <p:cNvPr id="7" name="Rectangle 7"/>
          <p:cNvSpPr>
            <a:spLocks noGrp="1" noChangeArrowheads="1"/>
          </p:cNvSpPr>
          <p:nvPr>
            <p:ph type="sldNum"/>
          </p:nvPr>
        </p:nvSpPr>
        <p:spPr/>
        <p:txBody>
          <a:bodyPr/>
          <a:lstStyle/>
          <a:p>
            <a:r>
              <a:rPr lang="en-US"/>
              <a:t>Page </a:t>
            </a:r>
            <a:fld id="{465D53FD-DB5F-4815-BF01-6488A8FBD189}" type="slidenum">
              <a:rPr lang="en-US"/>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en-US" smtClean="0"/>
              <a:t>doc.: IEEE 802.11-24/xxxxr0</a:t>
            </a:r>
            <a:endParaRPr lang="en-US"/>
          </a:p>
        </p:txBody>
      </p:sp>
      <p:sp>
        <p:nvSpPr>
          <p:cNvPr id="5" name="Rectangle 3"/>
          <p:cNvSpPr>
            <a:spLocks noGrp="1" noChangeArrowheads="1"/>
          </p:cNvSpPr>
          <p:nvPr>
            <p:ph type="dt"/>
          </p:nvPr>
        </p:nvSpPr>
        <p:spPr/>
        <p:txBody>
          <a:bodyPr/>
          <a:lstStyle/>
          <a:p>
            <a:r>
              <a:rPr lang="en-US"/>
              <a:t>Month Year</a:t>
            </a:r>
            <a:endParaRPr lang="en-US"/>
          </a:p>
        </p:txBody>
      </p:sp>
      <p:sp>
        <p:nvSpPr>
          <p:cNvPr id="6" name="Rectangle 6"/>
          <p:cNvSpPr>
            <a:spLocks noGrp="1" noChangeArrowheads="1"/>
          </p:cNvSpPr>
          <p:nvPr>
            <p:ph type="ftr"/>
          </p:nvPr>
        </p:nvSpPr>
        <p:spPr/>
        <p:txBody>
          <a:bodyPr/>
          <a:lstStyle/>
          <a:p>
            <a:r>
              <a:rPr lang="en-US" smtClean="0"/>
              <a:t>Shirley Yin, ClourneySemi</a:t>
            </a:r>
            <a:endParaRPr lang="en-US"/>
          </a:p>
        </p:txBody>
      </p:sp>
      <p:sp>
        <p:nvSpPr>
          <p:cNvPr id="7" name="Rectangle 7"/>
          <p:cNvSpPr>
            <a:spLocks noGrp="1" noChangeArrowheads="1"/>
          </p:cNvSpPr>
          <p:nvPr>
            <p:ph type="sldNum"/>
          </p:nvPr>
        </p:nvSpPr>
        <p:spPr/>
        <p:txBody>
          <a:bodyPr/>
          <a:lstStyle/>
          <a:p>
            <a:r>
              <a:rPr lang="en-US"/>
              <a:t>Page </a:t>
            </a:r>
            <a:fld id="{CA5AFF69-4AEE-4693-9CD6-98E2EBC076EC}" type="slidenum">
              <a:rPr lang="en-US"/>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pPr algn="l"/>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a:pPr>
            <a:endParaRPr lang="zh-CN" altLang="en-US" dirty="0"/>
          </a:p>
        </p:txBody>
      </p:sp>
      <p:sp>
        <p:nvSpPr>
          <p:cNvPr id="4" name="页眉占位符 3"/>
          <p:cNvSpPr>
            <a:spLocks noGrp="1"/>
          </p:cNvSpPr>
          <p:nvPr>
            <p:ph type="hdr" idx="10"/>
          </p:nvPr>
        </p:nvSpPr>
        <p:spPr/>
        <p:txBody>
          <a:bodyPr/>
          <a:lstStyle/>
          <a:p>
            <a:r>
              <a:rPr lang="en-US" smtClean="0"/>
              <a:t>doc.: IEEE 802.11-24/xxxxr0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Shirley Yin, ClourneySemi</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802.11-24/xxxxr0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Shirley Yin, ClourneySemi</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文本占位符 2"/>
          <p:cNvSpPr>
            <a:spLocks noGrp="1"/>
          </p:cNvSpPr>
          <p:nvPr>
            <p:ph type="body"/>
          </p:nvPr>
        </p:nvSpPr>
        <p:spPr/>
        <p:txBody>
          <a:bodyPr/>
          <a:lstStyle/>
          <a:p>
            <a:endParaRPr lang="en-US" altLang="zh-CN" dirty="0"/>
          </a:p>
        </p:txBody>
      </p:sp>
      <p:sp>
        <p:nvSpPr>
          <p:cNvPr id="4" name="页眉占位符 3"/>
          <p:cNvSpPr>
            <a:spLocks noGrp="1"/>
          </p:cNvSpPr>
          <p:nvPr>
            <p:ph type="hdr"/>
          </p:nvPr>
        </p:nvSpPr>
        <p:spPr/>
        <p:txBody>
          <a:bodyPr/>
          <a:lstStyle/>
          <a:p>
            <a:r>
              <a:rPr lang="en-US" smtClean="0"/>
              <a:t>doc.: IEEE 802.11-24/xxxxr0</a:t>
            </a:r>
            <a:endParaRPr lang="en-US"/>
          </a:p>
        </p:txBody>
      </p:sp>
      <p:sp>
        <p:nvSpPr>
          <p:cNvPr id="5" name="日期占位符 4"/>
          <p:cNvSpPr>
            <a:spLocks noGrp="1"/>
          </p:cNvSpPr>
          <p:nvPr>
            <p:ph type="dt"/>
          </p:nvPr>
        </p:nvSpPr>
        <p:spPr/>
        <p:txBody>
          <a:bodyPr/>
          <a:lstStyle/>
          <a:p>
            <a:r>
              <a:rPr lang="en-US"/>
              <a:t>Month Year</a:t>
            </a:r>
            <a:endParaRPr lang="en-US"/>
          </a:p>
        </p:txBody>
      </p:sp>
      <p:sp>
        <p:nvSpPr>
          <p:cNvPr id="6" name="页脚占位符 5"/>
          <p:cNvSpPr>
            <a:spLocks noGrp="1"/>
          </p:cNvSpPr>
          <p:nvPr>
            <p:ph type="ftr"/>
          </p:nvPr>
        </p:nvSpPr>
        <p:spPr/>
        <p:txBody>
          <a:bodyPr/>
          <a:lstStyle/>
          <a:p>
            <a:r>
              <a:rPr lang="en-US" smtClean="0"/>
              <a:t>Shirley Yin, ClourneySemi</a:t>
            </a:r>
            <a:endParaRPr lang="en-US"/>
          </a:p>
        </p:txBody>
      </p:sp>
      <p:sp>
        <p:nvSpPr>
          <p:cNvPr id="7" name="灯片编号占位符 6"/>
          <p:cNvSpPr>
            <a:spLocks noGrp="1"/>
          </p:cNvSpPr>
          <p:nvPr>
            <p:ph type="sldNum"/>
          </p:nvPr>
        </p:nvSpPr>
        <p:spPr/>
        <p:txBody>
          <a:bodyPr/>
          <a:lstStyle/>
          <a:p>
            <a:r>
              <a:rPr lang="en-US"/>
              <a:t>Page </a:t>
            </a:r>
            <a:fld id="{47A7FEEB-9CD2-43FE-843C-C5350BEACB45}" type="slidenum">
              <a:rPr lang="en-US"/>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文本占位符 2"/>
          <p:cNvSpPr>
            <a:spLocks noGrp="1"/>
          </p:cNvSpPr>
          <p:nvPr>
            <p:ph type="body"/>
          </p:nvPr>
        </p:nvSpPr>
        <p:spPr/>
        <p:txBody>
          <a:bodyPr/>
          <a:lstStyle/>
          <a:p>
            <a:endParaRPr lang="zh-CN" altLang="en-US"/>
          </a:p>
        </p:txBody>
      </p:sp>
      <p:sp>
        <p:nvSpPr>
          <p:cNvPr id="4" name="页眉占位符 3"/>
          <p:cNvSpPr>
            <a:spLocks noGrp="1"/>
          </p:cNvSpPr>
          <p:nvPr>
            <p:ph type="hdr"/>
          </p:nvPr>
        </p:nvSpPr>
        <p:spPr/>
        <p:txBody>
          <a:bodyPr/>
          <a:lstStyle/>
          <a:p>
            <a:r>
              <a:rPr lang="en-US" smtClean="0"/>
              <a:t>doc.: IEEE 802.11-24/xxxxr0</a:t>
            </a:r>
            <a:endParaRPr lang="en-US"/>
          </a:p>
        </p:txBody>
      </p:sp>
      <p:sp>
        <p:nvSpPr>
          <p:cNvPr id="5" name="日期占位符 4"/>
          <p:cNvSpPr>
            <a:spLocks noGrp="1"/>
          </p:cNvSpPr>
          <p:nvPr>
            <p:ph type="dt"/>
          </p:nvPr>
        </p:nvSpPr>
        <p:spPr/>
        <p:txBody>
          <a:bodyPr/>
          <a:lstStyle/>
          <a:p>
            <a:r>
              <a:rPr lang="en-US"/>
              <a:t>Month Year</a:t>
            </a:r>
            <a:endParaRPr lang="en-US"/>
          </a:p>
        </p:txBody>
      </p:sp>
      <p:sp>
        <p:nvSpPr>
          <p:cNvPr id="6" name="页脚占位符 5"/>
          <p:cNvSpPr>
            <a:spLocks noGrp="1"/>
          </p:cNvSpPr>
          <p:nvPr>
            <p:ph type="ftr"/>
          </p:nvPr>
        </p:nvSpPr>
        <p:spPr/>
        <p:txBody>
          <a:bodyPr/>
          <a:lstStyle/>
          <a:p>
            <a:r>
              <a:rPr lang="en-US" smtClean="0"/>
              <a:t>Shirley Yin, ClourneySemi</a:t>
            </a:r>
            <a:endParaRPr lang="en-US"/>
          </a:p>
        </p:txBody>
      </p:sp>
      <p:sp>
        <p:nvSpPr>
          <p:cNvPr id="7" name="灯片编号占位符 6"/>
          <p:cNvSpPr>
            <a:spLocks noGrp="1"/>
          </p:cNvSpPr>
          <p:nvPr>
            <p:ph type="sldNum"/>
          </p:nvPr>
        </p:nvSpPr>
        <p:spPr/>
        <p:txBody>
          <a:bodyPr/>
          <a:lstStyle/>
          <a:p>
            <a:r>
              <a:rPr lang="en-US"/>
              <a:t>Page </a:t>
            </a:r>
            <a:fld id="{47A7FEEB-9CD2-43FE-843C-C5350BEACB45}" type="slidenum">
              <a:rPr lang="en-US"/>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802.11-24/xxxxr0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Shirley Yin, ClourneySemi</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en-US" smtClean="0"/>
              <a:t>doc.: IEEE 802.11-24/xxxxr0</a:t>
            </a:r>
            <a:endParaRPr lang="en-US"/>
          </a:p>
        </p:txBody>
      </p:sp>
      <p:sp>
        <p:nvSpPr>
          <p:cNvPr id="5" name="Rectangle 3"/>
          <p:cNvSpPr>
            <a:spLocks noGrp="1" noChangeArrowheads="1"/>
          </p:cNvSpPr>
          <p:nvPr>
            <p:ph type="dt"/>
          </p:nvPr>
        </p:nvSpPr>
        <p:spPr/>
        <p:txBody>
          <a:bodyPr/>
          <a:lstStyle/>
          <a:p>
            <a:r>
              <a:rPr lang="en-US"/>
              <a:t>Month Year</a:t>
            </a:r>
            <a:endParaRPr lang="en-US"/>
          </a:p>
        </p:txBody>
      </p:sp>
      <p:sp>
        <p:nvSpPr>
          <p:cNvPr id="6" name="Rectangle 6"/>
          <p:cNvSpPr>
            <a:spLocks noGrp="1" noChangeArrowheads="1"/>
          </p:cNvSpPr>
          <p:nvPr>
            <p:ph type="ftr"/>
          </p:nvPr>
        </p:nvSpPr>
        <p:spPr/>
        <p:txBody>
          <a:bodyPr/>
          <a:lstStyle/>
          <a:p>
            <a:r>
              <a:rPr lang="en-US" smtClean="0"/>
              <a:t>Shirley Yin, ClourneySemi</a:t>
            </a:r>
            <a:endParaRPr lang="en-US"/>
          </a:p>
        </p:txBody>
      </p:sp>
      <p:sp>
        <p:nvSpPr>
          <p:cNvPr id="7" name="Rectangle 7"/>
          <p:cNvSpPr>
            <a:spLocks noGrp="1" noChangeArrowheads="1"/>
          </p:cNvSpPr>
          <p:nvPr>
            <p:ph type="sldNum"/>
          </p:nvPr>
        </p:nvSpPr>
        <p:spPr/>
        <p:txBody>
          <a:bodyPr/>
          <a:lstStyle/>
          <a:p>
            <a:r>
              <a:rPr lang="en-US"/>
              <a:t>Page </a:t>
            </a:r>
            <a:fld id="{35E0D7E8-EBB2-4683-98FD-8E18BC106EDA}" type="slidenum">
              <a:rPr lang="en-US"/>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dirty="0" smtClean="0"/>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smtClean="0"/>
              <a:t>May 2024</a:t>
            </a:r>
            <a:endParaRPr lang="en-GB" altLang="zh-CN" dirty="0"/>
          </a:p>
        </p:txBody>
      </p:sp>
      <p:sp>
        <p:nvSpPr>
          <p:cNvPr id="5" name="Footer Placeholder 4"/>
          <p:cNvSpPr>
            <a:spLocks noGrp="1"/>
          </p:cNvSpPr>
          <p:nvPr>
            <p:ph type="ftr" idx="11"/>
          </p:nvPr>
        </p:nvSpPr>
        <p:spPr/>
        <p:txBody>
          <a:bodyPr/>
          <a:lstStyle>
            <a:lvl1pPr>
              <a:defRPr/>
            </a:lvl1pPr>
          </a:lstStyle>
          <a:p>
            <a:r>
              <a:rPr lang="en-GB" dirty="0" smtClean="0"/>
              <a:t>Shirley Yin, </a:t>
            </a:r>
            <a:r>
              <a:rPr lang="en-GB" dirty="0" err="1" smtClean="0"/>
              <a:t>Clourney</a:t>
            </a:r>
            <a:r>
              <a:rPr lang="en-GB" dirty="0" smtClean="0"/>
              <a:t> Semi</a:t>
            </a:r>
            <a:r>
              <a:rPr lang="en-US" altLang="zh-CN" dirty="0" smtClean="0"/>
              <a:t>conductor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panose="020B0604020202020204" charset="-122"/>
              </a:defRPr>
            </a:lvl1pPr>
          </a:lstStyle>
          <a:p>
            <a:r>
              <a:rPr lang="en-GB" altLang="zh-CN" dirty="0" smtClean="0"/>
              <a:t>Shirley Yin, </a:t>
            </a:r>
            <a:r>
              <a:rPr lang="en-GB" altLang="zh-CN" dirty="0" err="1" smtClean="0"/>
              <a:t>Clourney</a:t>
            </a:r>
            <a:r>
              <a:rPr lang="en-GB" altLang="zh-CN" dirty="0" smtClean="0"/>
              <a:t> Semi</a:t>
            </a:r>
            <a:r>
              <a:rPr lang="en-US" altLang="zh-CN" dirty="0" smtClean="0"/>
              <a:t>conductor</a:t>
            </a:r>
            <a:endParaRPr lang="en-GB" altLang="zh-CN"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panose="020B0604020202020204" charset="-122"/>
              </a:defRPr>
            </a:lvl1pPr>
          </a:lstStyle>
          <a:p>
            <a:r>
              <a:rPr lang="en-US" altLang="zh-CN" smtClean="0"/>
              <a:t>May 2024</a:t>
            </a:r>
            <a:endParaRPr lang="en-GB"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Date Placeholder 3"/>
          <p:cNvSpPr>
            <a:spLocks noGrp="1"/>
          </p:cNvSpPr>
          <p:nvPr>
            <p:ph type="dt" idx="10"/>
          </p:nvPr>
        </p:nvSpPr>
        <p:spPr/>
        <p:txBody>
          <a:bodyPr/>
          <a:lstStyle>
            <a:lvl1pPr>
              <a:defRPr/>
            </a:lvl1pPr>
          </a:lstStyle>
          <a:p>
            <a:r>
              <a:rPr lang="en-US" altLang="zh-CN" smtClean="0"/>
              <a:t>May 2024</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smtClean="0"/>
              <a:t>Shirley Yin, </a:t>
            </a:r>
            <a:r>
              <a:rPr lang="en-GB" altLang="zh-CN" dirty="0" err="1" smtClean="0"/>
              <a:t>Clourney</a:t>
            </a:r>
            <a:r>
              <a:rPr lang="en-GB" altLang="zh-CN" dirty="0" smtClean="0"/>
              <a:t> Semi</a:t>
            </a:r>
            <a:r>
              <a:rPr lang="en-US" altLang="zh-CN" dirty="0" smtClean="0"/>
              <a:t>conductor</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GB"/>
          </a:p>
        </p:txBody>
      </p:sp>
      <p:sp>
        <p:nvSpPr>
          <p:cNvPr id="5" name="Date Placeholder 4"/>
          <p:cNvSpPr>
            <a:spLocks noGrp="1"/>
          </p:cNvSpPr>
          <p:nvPr>
            <p:ph type="dt" idx="10"/>
          </p:nvPr>
        </p:nvSpPr>
        <p:spPr/>
        <p:txBody>
          <a:bodyPr/>
          <a:lstStyle>
            <a:lvl1pPr>
              <a:defRPr/>
            </a:lvl1pPr>
          </a:lstStyle>
          <a:p>
            <a:r>
              <a:rPr lang="en-US" altLang="zh-CN" smtClean="0"/>
              <a:t>May 2024</a:t>
            </a:r>
            <a:endParaRPr lang="en-GB" altLang="zh-CN" dirty="0"/>
          </a:p>
        </p:txBody>
      </p:sp>
      <p:sp>
        <p:nvSpPr>
          <p:cNvPr id="6" name="Footer Placeholder 5"/>
          <p:cNvSpPr>
            <a:spLocks noGrp="1"/>
          </p:cNvSpPr>
          <p:nvPr>
            <p:ph type="ftr" idx="11"/>
          </p:nvPr>
        </p:nvSpPr>
        <p:spPr/>
        <p:txBody>
          <a:bodyPr/>
          <a:lstStyle>
            <a:lvl1pPr>
              <a:defRPr/>
            </a:lvl1pPr>
          </a:lstStyle>
          <a:p>
            <a:r>
              <a:rPr lang="en-GB" altLang="zh-CN" dirty="0" smtClean="0"/>
              <a:t>Shirley Yin, </a:t>
            </a:r>
            <a:r>
              <a:rPr lang="en-GB" altLang="zh-CN" dirty="0" err="1" smtClean="0"/>
              <a:t>Clourney</a:t>
            </a:r>
            <a:r>
              <a:rPr lang="en-GB" altLang="zh-CN" dirty="0" smtClean="0"/>
              <a:t> Semi</a:t>
            </a:r>
            <a:r>
              <a:rPr lang="en-US" altLang="zh-CN" dirty="0" smtClean="0"/>
              <a:t>conductor</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GB"/>
          </a:p>
        </p:txBody>
      </p:sp>
      <p:sp>
        <p:nvSpPr>
          <p:cNvPr id="7" name="Date Placeholder 6"/>
          <p:cNvSpPr>
            <a:spLocks noGrp="1"/>
          </p:cNvSpPr>
          <p:nvPr>
            <p:ph type="dt" idx="10"/>
          </p:nvPr>
        </p:nvSpPr>
        <p:spPr/>
        <p:txBody>
          <a:bodyPr/>
          <a:lstStyle>
            <a:lvl1pPr>
              <a:defRPr/>
            </a:lvl1pPr>
          </a:lstStyle>
          <a:p>
            <a:r>
              <a:rPr lang="en-US" altLang="zh-CN" smtClean="0"/>
              <a:t>May 2024</a:t>
            </a:r>
            <a:endParaRPr lang="en-GB"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smtClean="0"/>
              <a:t>Shirley Yin, </a:t>
            </a:r>
            <a:r>
              <a:rPr lang="en-GB" altLang="zh-CN" dirty="0" err="1" smtClean="0"/>
              <a:t>Clourney</a:t>
            </a:r>
            <a:r>
              <a:rPr lang="en-GB" altLang="zh-CN" dirty="0" smtClean="0"/>
              <a:t> Semi</a:t>
            </a:r>
            <a:r>
              <a:rPr lang="en-US" altLang="zh-CN" dirty="0" smtClean="0"/>
              <a:t>conductor</a:t>
            </a:r>
            <a:endParaRPr lang="en-GB" altLang="zh-CN"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smtClean="0"/>
              <a:t>May 2024</a:t>
            </a:r>
            <a:endParaRPr lang="en-GB" altLang="zh-CN" dirty="0"/>
          </a:p>
        </p:txBody>
      </p:sp>
      <p:sp>
        <p:nvSpPr>
          <p:cNvPr id="4" name="Footer Placeholder 3"/>
          <p:cNvSpPr>
            <a:spLocks noGrp="1"/>
          </p:cNvSpPr>
          <p:nvPr>
            <p:ph type="ftr" idx="11"/>
          </p:nvPr>
        </p:nvSpPr>
        <p:spPr/>
        <p:txBody>
          <a:bodyPr/>
          <a:lstStyle>
            <a:lvl1pPr>
              <a:defRPr/>
            </a:lvl1pPr>
          </a:lstStyle>
          <a:p>
            <a:r>
              <a:rPr lang="en-GB" altLang="zh-CN" dirty="0" smtClean="0"/>
              <a:t>Shirley Yin, </a:t>
            </a:r>
            <a:r>
              <a:rPr lang="en-GB" altLang="zh-CN" dirty="0" err="1" smtClean="0"/>
              <a:t>Clourney</a:t>
            </a:r>
            <a:r>
              <a:rPr lang="en-GB" altLang="zh-CN" dirty="0" smtClean="0"/>
              <a:t> Semi</a:t>
            </a:r>
            <a:r>
              <a:rPr lang="en-US" altLang="zh-CN" dirty="0" smtClean="0"/>
              <a:t>conductor</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smtClean="0"/>
              <a:t>May 2024</a:t>
            </a:r>
            <a:endParaRPr lang="en-GB" altLang="zh-CN" dirty="0"/>
          </a:p>
        </p:txBody>
      </p:sp>
      <p:sp>
        <p:nvSpPr>
          <p:cNvPr id="3" name="Footer Placeholder 2"/>
          <p:cNvSpPr>
            <a:spLocks noGrp="1"/>
          </p:cNvSpPr>
          <p:nvPr>
            <p:ph type="ftr" idx="11"/>
          </p:nvPr>
        </p:nvSpPr>
        <p:spPr/>
        <p:txBody>
          <a:bodyPr/>
          <a:lstStyle>
            <a:lvl1pPr>
              <a:defRPr/>
            </a:lvl1pPr>
          </a:lstStyle>
          <a:p>
            <a:r>
              <a:rPr lang="en-GB" altLang="zh-CN" dirty="0" smtClean="0"/>
              <a:t>Shirley Yin, </a:t>
            </a:r>
            <a:r>
              <a:rPr lang="en-GB" altLang="zh-CN" dirty="0" err="1" smtClean="0"/>
              <a:t>Clourney</a:t>
            </a:r>
            <a:r>
              <a:rPr lang="en-GB" altLang="zh-CN" dirty="0" smtClean="0"/>
              <a:t> Semi</a:t>
            </a:r>
            <a:r>
              <a:rPr lang="en-US" altLang="zh-CN" dirty="0" smtClean="0"/>
              <a:t>conductor</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GB"/>
          </a:p>
        </p:txBody>
      </p:sp>
      <p:sp>
        <p:nvSpPr>
          <p:cNvPr id="4" name="Date Placeholder 3"/>
          <p:cNvSpPr>
            <a:spLocks noGrp="1"/>
          </p:cNvSpPr>
          <p:nvPr>
            <p:ph type="dt" idx="10"/>
          </p:nvPr>
        </p:nvSpPr>
        <p:spPr/>
        <p:txBody>
          <a:bodyPr/>
          <a:lstStyle>
            <a:lvl1pPr>
              <a:defRPr/>
            </a:lvl1pPr>
          </a:lstStyle>
          <a:p>
            <a:r>
              <a:rPr lang="en-US" altLang="zh-CN" smtClean="0"/>
              <a:t>May 2024</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smtClean="0"/>
              <a:t>Shirley Yin, </a:t>
            </a:r>
            <a:r>
              <a:rPr lang="en-GB" altLang="zh-CN" dirty="0" err="1" smtClean="0"/>
              <a:t>Clourney</a:t>
            </a:r>
            <a:r>
              <a:rPr lang="en-GB" altLang="zh-CN" dirty="0" smtClean="0"/>
              <a:t> Semi</a:t>
            </a:r>
            <a:r>
              <a:rPr lang="en-US" altLang="zh-CN" dirty="0" smtClean="0"/>
              <a:t>conductor</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GB"/>
          </a:p>
        </p:txBody>
      </p:sp>
      <p:sp>
        <p:nvSpPr>
          <p:cNvPr id="4" name="Date Placeholder 3"/>
          <p:cNvSpPr>
            <a:spLocks noGrp="1"/>
          </p:cNvSpPr>
          <p:nvPr>
            <p:ph type="dt" idx="10"/>
          </p:nvPr>
        </p:nvSpPr>
        <p:spPr/>
        <p:txBody>
          <a:bodyPr/>
          <a:lstStyle>
            <a:lvl1pPr>
              <a:defRPr/>
            </a:lvl1pPr>
          </a:lstStyle>
          <a:p>
            <a:r>
              <a:rPr lang="en-US" altLang="zh-CN" smtClean="0"/>
              <a:t>May 2024</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smtClean="0"/>
              <a:t>Shirley Yin, </a:t>
            </a:r>
            <a:r>
              <a:rPr lang="en-GB" altLang="zh-CN" dirty="0" err="1" smtClean="0"/>
              <a:t>Clourney</a:t>
            </a:r>
            <a:r>
              <a:rPr lang="en-GB" altLang="zh-CN" dirty="0" smtClean="0"/>
              <a:t> Semi</a:t>
            </a:r>
            <a:r>
              <a:rPr lang="en-US" altLang="zh-CN" dirty="0" smtClean="0"/>
              <a:t>conductor</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0"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ln>
          <a:effectLst/>
        </p:spPr>
        <p:txBody>
          <a:bodyPr vert="horz" wrap="square" lIns="92160" tIns="46080" rIns="92160" bIns="46080" numCol="1" anchor="ctr" anchorCtr="0" compatLnSpc="1"/>
          <a:lstStyle/>
          <a:p>
            <a:pPr lvl="0"/>
            <a:r>
              <a:rPr lang="en-GB"/>
              <a:t>Click to edit the title text format</a:t>
            </a:r>
            <a:endParaRPr lang="en-GB"/>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ln>
          <a:effectLst/>
        </p:spPr>
        <p:txBody>
          <a:bodyPr vert="horz" wrap="square" lIns="92160" tIns="46080" rIns="92160" bIns="46080" numCol="1" anchor="t" anchorCtr="0" compatLnSpc="1"/>
          <a:lstStyle/>
          <a:p>
            <a:pPr lvl="0"/>
            <a:r>
              <a:rPr lang="en-GB"/>
              <a:t>Click to edit the outline text format</a:t>
            </a:r>
            <a:endParaRPr lang="en-GB"/>
          </a:p>
          <a:p>
            <a:pPr lvl="1"/>
            <a:r>
              <a:rPr lang="en-GB"/>
              <a:t>Second Outline Level</a:t>
            </a:r>
            <a:endParaRPr lang="en-GB"/>
          </a:p>
          <a:p>
            <a:pPr lvl="2"/>
            <a:r>
              <a:rPr lang="en-GB"/>
              <a:t>Third Outline Level</a:t>
            </a:r>
            <a:endParaRPr lang="en-GB"/>
          </a:p>
          <a:p>
            <a:pPr lvl="3"/>
            <a:r>
              <a:rPr lang="en-GB"/>
              <a:t>Fourth Outline Level</a:t>
            </a:r>
            <a:endParaRPr lang="en-GB"/>
          </a:p>
          <a:p>
            <a:pPr lvl="4"/>
            <a:r>
              <a:rPr lang="en-GB"/>
              <a:t>Fifth Outline Level</a:t>
            </a:r>
            <a:endParaRPr lang="en-GB"/>
          </a:p>
          <a:p>
            <a:pPr lvl="4"/>
            <a:r>
              <a:rPr lang="en-GB"/>
              <a:t>Sixth Outline Level</a:t>
            </a:r>
            <a:endParaRPr lang="en-GB"/>
          </a:p>
          <a:p>
            <a:pPr lvl="4"/>
            <a:r>
              <a:rPr lang="en-GB"/>
              <a:t>Seventh Outline Level</a:t>
            </a:r>
            <a:endParaRPr lang="en-GB"/>
          </a:p>
          <a:p>
            <a:pPr lvl="4"/>
            <a:r>
              <a:rPr lang="en-GB"/>
              <a:t>Eighth Outline Level</a:t>
            </a:r>
            <a:endParaRPr lang="en-GB"/>
          </a:p>
          <a:p>
            <a:pPr lvl="4"/>
            <a:r>
              <a:rPr lang="en-GB"/>
              <a:t>Ninth Outline Level</a:t>
            </a:r>
            <a:endParaRPr lang="en-GB"/>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panose="020B0604020202020204" charset="-122"/>
              </a:defRPr>
            </a:lvl1pPr>
          </a:lstStyle>
          <a:p>
            <a:r>
              <a:rPr lang="en-US" altLang="zh-CN" smtClean="0"/>
              <a:t>May 2024</a:t>
            </a:r>
            <a:endParaRPr lang="en-GB" altLang="zh-CN"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panose="020B0604020202020204" charset="-122"/>
              </a:defRPr>
            </a:lvl1pPr>
          </a:lstStyle>
          <a:p>
            <a:r>
              <a:rPr lang="en-GB" dirty="0" smtClean="0"/>
              <a:t>Shirley Yin, </a:t>
            </a:r>
            <a:r>
              <a:rPr lang="en-GB" dirty="0" err="1" smtClean="0"/>
              <a:t>ClourneySemi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ln>
          <a:effectLst/>
        </p:spPr>
        <p:txBody>
          <a:bodyPr vert="horz" wrap="square" lIns="0" tIns="0" rIns="0" bIns="0" numCol="1" anchor="t" anchorCtr="0" compatLnSpc="1"/>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panose="020B0604020202020204" charset="-122"/>
              </a:defRPr>
            </a:lvl1pPr>
          </a:lstStyle>
          <a:p>
            <a:r>
              <a:rPr lang="en-GB"/>
              <a:t>Slide </a:t>
            </a:r>
            <a:fld id="{D09C756B-EB39-4236-ADBB-73052B179AE4}" type="slidenum">
              <a:rPr lang="en-GB"/>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ln>
          <a:effectLst/>
        </p:spPr>
        <p:txBody>
          <a:bodyPr/>
          <a:lstStyle/>
          <a:p>
            <a:endParaRPr lang="en-GB" sz="2400"/>
          </a:p>
        </p:txBody>
      </p:sp>
      <p:sp>
        <p:nvSpPr>
          <p:cNvPr id="10" name="Date Placeholder 3"/>
          <p:cNvSpPr txBox="1"/>
          <p:nvPr userDrawn="1"/>
        </p:nvSpPr>
        <p:spPr bwMode="auto">
          <a:xfrm>
            <a:off x="6667504" y="357166"/>
            <a:ext cx="466728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cs typeface="Arial Unicode MS" panose="020B0604020202020204" charset="-122"/>
              </a:rPr>
              <a:t>doc.: IEEE </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6" charset="0"/>
                <a:ea typeface="MS Gothic" panose="020B0609070205080204" charset="-128"/>
                <a:cs typeface="Arial Unicode MS" panose="020B0604020202020204" charset="-122"/>
              </a:rPr>
              <a:t>802.11-24/0852r0</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cs typeface="Arial Unicode MS" panose="020B060402020202020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p:txStyles>
    <p:titleStyle>
      <a:lvl1pPr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mj-lt"/>
          <a:ea typeface="+mj-ea"/>
          <a:cs typeface="+mj-cs"/>
        </a:defRPr>
      </a:lvl1pPr>
      <a:lvl2pPr marL="742950" indent="-28575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2pPr>
      <a:lvl3pPr marL="1143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3pPr>
      <a:lvl4pPr marL="1600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4pPr>
      <a:lvl5pPr marL="20574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5pPr>
      <a:lvl6pPr marL="25146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6pPr>
      <a:lvl7pPr marL="29718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7pPr>
      <a:lvl8pPr marL="3429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8pPr>
      <a:lvl9pPr marL="3886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9pPr>
    </p:titleStyle>
    <p:bodyStyle>
      <a:lvl1pPr marL="342900" indent="-342900" algn="l" defTabSz="449580" rtl="0" eaLnBrk="1" fontAlgn="base" hangingPunct="1">
        <a:spcBef>
          <a:spcPts val="600"/>
        </a:spcBef>
        <a:spcAft>
          <a:spcPct val="0"/>
        </a:spcAft>
        <a:buClr>
          <a:srgbClr val="000000"/>
        </a:buClr>
        <a:buSzPct val="100000"/>
        <a:buFont typeface="Times New Roman" panose="02020603050405020304" pitchFamily="16" charset="0"/>
        <a:defRPr sz="2400" b="1">
          <a:solidFill>
            <a:srgbClr val="000000"/>
          </a:solidFill>
          <a:latin typeface="+mn-lt"/>
          <a:ea typeface="+mn-ea"/>
          <a:cs typeface="+mn-cs"/>
        </a:defRPr>
      </a:lvl1pPr>
      <a:lvl2pPr marL="742950" indent="-285750" algn="l" defTabSz="449580" rtl="0" eaLnBrk="1" fontAlgn="base" hangingPunct="1">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defRPr>
      </a:lvl2pPr>
      <a:lvl3pPr marL="1143000" indent="-228600" algn="l" defTabSz="449580" rtl="0" eaLnBrk="1" fontAlgn="base" hangingPunct="1">
        <a:spcBef>
          <a:spcPts val="450"/>
        </a:spcBef>
        <a:spcAft>
          <a:spcPct val="0"/>
        </a:spcAft>
        <a:buClr>
          <a:srgbClr val="000000"/>
        </a:buClr>
        <a:buSzPct val="100000"/>
        <a:buFont typeface="Times New Roman" panose="02020603050405020304" pitchFamily="16" charset="0"/>
        <a:defRPr>
          <a:solidFill>
            <a:srgbClr val="000000"/>
          </a:solidFill>
          <a:latin typeface="+mn-lt"/>
          <a:ea typeface="+mn-ea"/>
        </a:defRPr>
      </a:lvl3pPr>
      <a:lvl4pPr marL="1600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4pPr>
      <a:lvl5pPr marL="20574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5pPr>
      <a:lvl6pPr marL="25146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6pPr>
      <a:lvl7pPr marL="29718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7pPr>
      <a:lvl8pPr marL="34290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8pPr>
      <a:lvl9pPr marL="3886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68609"/>
            <a:ext cx="10363200" cy="1271316"/>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solidFill>
                  <a:schemeClr val="tx1"/>
                </a:solidFill>
              </a:rPr>
              <a:t>Timely T</a:t>
            </a:r>
            <a:r>
              <a:rPr lang="en-US" altLang="zh-CN" dirty="0">
                <a:solidFill>
                  <a:schemeClr val="tx1"/>
                </a:solidFill>
              </a:rPr>
              <a:t>ransmission of Low Latency Traffic with Reduced Preemption </a:t>
            </a:r>
            <a:r>
              <a:rPr lang="en-US" altLang="zh-CN" dirty="0" err="1" smtClean="0">
                <a:solidFill>
                  <a:schemeClr val="tx1"/>
                </a:solidFill>
              </a:rPr>
              <a:t>Occurance</a:t>
            </a:r>
            <a:endParaRPr lang="en-GB" dirty="0">
              <a:solidFill>
                <a:schemeClr val="tx1"/>
              </a:solidFill>
            </a:endParaRPr>
          </a:p>
        </p:txBody>
      </p:sp>
      <p:sp>
        <p:nvSpPr>
          <p:cNvPr id="3074" name="Rectangle 2"/>
          <p:cNvSpPr>
            <a:spLocks noGrp="1" noChangeArrowheads="1"/>
          </p:cNvSpPr>
          <p:nvPr>
            <p:ph type="subTitle" idx="1"/>
          </p:nvPr>
        </p:nvSpPr>
        <p:spPr>
          <a:xfrm>
            <a:off x="1828800" y="1933153"/>
            <a:ext cx="8534400" cy="476250"/>
          </a:xfrm>
        </p:spPr>
        <p:txBody>
          <a:bodyPr/>
          <a:lstStyle/>
          <a:p>
            <a:pPr algn="ctr">
              <a:spcBef>
                <a:spcPts val="500"/>
              </a:spcBef>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2000" dirty="0"/>
              <a:t>Date:</a:t>
            </a:r>
            <a:r>
              <a:rPr lang="en-GB" sz="2000" b="0" dirty="0"/>
              <a:t> </a:t>
            </a:r>
            <a:r>
              <a:rPr lang="en-GB" sz="2000" b="0" dirty="0" smtClean="0"/>
              <a:t>2024-05-10</a:t>
            </a:r>
            <a:endParaRPr lang="en-GB" sz="2000" b="0" dirty="0"/>
          </a:p>
        </p:txBody>
      </p:sp>
      <p:sp>
        <p:nvSpPr>
          <p:cNvPr id="6" name="Date Placeholder 3"/>
          <p:cNvSpPr>
            <a:spLocks noGrp="1"/>
          </p:cNvSpPr>
          <p:nvPr>
            <p:ph type="dt" idx="10"/>
          </p:nvPr>
        </p:nvSpPr>
        <p:spPr/>
        <p:txBody>
          <a:bodyPr/>
          <a:lstStyle/>
          <a:p>
            <a:r>
              <a:rPr lang="en-US" altLang="zh-CN" dirty="0" smtClean="0"/>
              <a:t>May 2024</a:t>
            </a:r>
            <a:endParaRPr lang="en-GB" dirty="0"/>
          </a:p>
        </p:txBody>
      </p:sp>
      <p:sp>
        <p:nvSpPr>
          <p:cNvPr id="7" name="Footer Placeholder 4"/>
          <p:cNvSpPr>
            <a:spLocks noGrp="1"/>
          </p:cNvSpPr>
          <p:nvPr>
            <p:ph type="ftr" idx="11"/>
          </p:nvPr>
        </p:nvSpPr>
        <p:spPr/>
        <p:txBody>
          <a:bodyPr/>
          <a:lstStyle/>
          <a:p>
            <a:r>
              <a:rPr lang="en-GB" altLang="zh-CN" dirty="0"/>
              <a:t>Shirley Yin, </a:t>
            </a:r>
            <a:r>
              <a:rPr lang="en-GB" altLang="zh-CN" dirty="0" err="1"/>
              <a:t>Clourney</a:t>
            </a:r>
            <a:r>
              <a:rPr lang="en-GB" altLang="zh-CN" dirty="0"/>
              <a:t> Semi</a:t>
            </a:r>
            <a:r>
              <a:rPr lang="en-US" altLang="zh-CN" dirty="0"/>
              <a:t>conductor</a:t>
            </a:r>
            <a:endParaRPr lang="en-GB" altLang="zh-CN"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fld>
            <a:endParaRPr lang="en-GB" dirty="0"/>
          </a:p>
        </p:txBody>
      </p:sp>
      <p:sp>
        <p:nvSpPr>
          <p:cNvPr id="3076" name="Rectangle 4"/>
          <p:cNvSpPr>
            <a:spLocks noChangeArrowheads="1"/>
          </p:cNvSpPr>
          <p:nvPr/>
        </p:nvSpPr>
        <p:spPr bwMode="auto">
          <a:xfrm>
            <a:off x="993775" y="2442469"/>
            <a:ext cx="1447800" cy="381000"/>
          </a:xfrm>
          <a:prstGeom prst="rect">
            <a:avLst/>
          </a:prstGeom>
          <a:noFill/>
          <a:ln w="9525">
            <a:noFill/>
            <a:rou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endParaRPr lang="en-GB" sz="2000" dirty="0">
              <a:solidFill>
                <a:srgbClr val="000000"/>
              </a:solidFill>
            </a:endParaRPr>
          </a:p>
        </p:txBody>
      </p:sp>
      <p:graphicFrame>
        <p:nvGraphicFramePr>
          <p:cNvPr id="12" name="表格 11"/>
          <p:cNvGraphicFramePr>
            <a:graphicFrameLocks noGrp="1"/>
          </p:cNvGraphicFramePr>
          <p:nvPr/>
        </p:nvGraphicFramePr>
        <p:xfrm>
          <a:off x="983878" y="2891481"/>
          <a:ext cx="9854755" cy="1998548"/>
        </p:xfrm>
        <a:graphic>
          <a:graphicData uri="http://schemas.openxmlformats.org/drawingml/2006/table">
            <a:tbl>
              <a:tblPr>
                <a:tableStyleId>{5C22544A-7EE6-4342-B048-85BDC9FD1C3A}</a:tableStyleId>
              </a:tblPr>
              <a:tblGrid>
                <a:gridCol w="1970951"/>
                <a:gridCol w="1970951"/>
                <a:gridCol w="1963745"/>
                <a:gridCol w="2016224"/>
                <a:gridCol w="1932884"/>
              </a:tblGrid>
              <a:tr h="177479">
                <a:tc>
                  <a:txBody>
                    <a:bodyPr/>
                    <a:lstStyle/>
                    <a:p>
                      <a:r>
                        <a:rPr lang="en-US" altLang="zh-CN" sz="1800" b="1" dirty="0" smtClean="0"/>
                        <a:t>Name</a:t>
                      </a:r>
                      <a:endParaRPr lang="zh-CN" altLang="en-US" sz="1800"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CN" sz="1800" b="1" dirty="0" smtClean="0"/>
                        <a:t>Affiliations</a:t>
                      </a:r>
                      <a:endParaRPr lang="zh-CN" altLang="en-US" sz="1800"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CN" sz="1800" b="1" dirty="0" smtClean="0"/>
                        <a:t>Address</a:t>
                      </a:r>
                      <a:endParaRPr lang="zh-CN" altLang="en-US" sz="1800"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CN" sz="1800" b="1" dirty="0" smtClean="0"/>
                        <a:t>Phone</a:t>
                      </a:r>
                      <a:endParaRPr lang="zh-CN" altLang="en-US" sz="1800"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CN" sz="1800" b="1" dirty="0" smtClean="0"/>
                        <a:t>email</a:t>
                      </a:r>
                      <a:endParaRPr lang="zh-CN" altLang="en-US" sz="1800"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0535">
                <a:tc>
                  <a:txBody>
                    <a:bodyPr/>
                    <a:lstStyle/>
                    <a:p>
                      <a:r>
                        <a:rPr lang="en-US" altLang="zh-CN" sz="1400" dirty="0" smtClean="0"/>
                        <a:t>Shirley Yin</a:t>
                      </a:r>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CN" sz="1400" dirty="0" err="1" smtClean="0"/>
                        <a:t>Clourney</a:t>
                      </a:r>
                      <a:r>
                        <a:rPr lang="en-US" altLang="zh-CN" sz="1400" dirty="0" smtClean="0"/>
                        <a:t> Semiconductor</a:t>
                      </a:r>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40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CN" sz="1200" dirty="0" smtClean="0"/>
                        <a:t>shy166@clourneysemi.com</a:t>
                      </a:r>
                      <a:endParaRPr lang="zh-CN" altLang="en-US" sz="12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9854">
                <a:tc>
                  <a:txBody>
                    <a:bodyPr/>
                    <a:lstStyle/>
                    <a:p>
                      <a:r>
                        <a:rPr lang="en-US" altLang="zh-CN" sz="1400" dirty="0" smtClean="0"/>
                        <a:t>Jerome </a:t>
                      </a:r>
                      <a:r>
                        <a:rPr lang="en-US" altLang="zh-CN" sz="1400" dirty="0" err="1" smtClean="0"/>
                        <a:t>Gu</a:t>
                      </a:r>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err="1" smtClean="0"/>
                        <a:t>Clourney</a:t>
                      </a:r>
                      <a:r>
                        <a:rPr lang="en-US" altLang="zh-CN" sz="1400" dirty="0" smtClean="0"/>
                        <a:t> Semiconductor</a:t>
                      </a:r>
                      <a:endParaRPr lang="zh-CN" altLang="en-US" sz="1400" dirty="0" smtClean="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40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8032">
                <a:tc>
                  <a:txBody>
                    <a:bodyPr/>
                    <a:lstStyle/>
                    <a:p>
                      <a:r>
                        <a:rPr lang="en-US" altLang="zh-CN" sz="1400" dirty="0" smtClean="0"/>
                        <a:t>Jason Sheng</a:t>
                      </a:r>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CN" sz="1400" dirty="0" err="1" smtClean="0"/>
                        <a:t>Clourney</a:t>
                      </a:r>
                      <a:r>
                        <a:rPr lang="en-US" altLang="zh-CN" sz="1400" dirty="0" smtClean="0"/>
                        <a:t> Semiconductor</a:t>
                      </a:r>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56667">
                <a:tc>
                  <a:txBody>
                    <a:bodyPr/>
                    <a:lstStyle/>
                    <a:p>
                      <a:endParaRPr lang="zh-CN" altLang="en-US" sz="140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40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56667">
                <a:tc>
                  <a:txBody>
                    <a:bodyPr/>
                    <a:lstStyle/>
                    <a:p>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40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Introduction</a:t>
            </a:r>
            <a:endParaRPr lang="en-GB" dirty="0"/>
          </a:p>
        </p:txBody>
      </p:sp>
      <p:sp>
        <p:nvSpPr>
          <p:cNvPr id="4098" name="Rectangle 2"/>
          <p:cNvSpPr>
            <a:spLocks noGrp="1" noChangeArrowheads="1"/>
          </p:cNvSpPr>
          <p:nvPr>
            <p:ph idx="1"/>
          </p:nvPr>
        </p:nvSpPr>
        <p:spPr>
          <a:xfrm>
            <a:off x="914400" y="1981200"/>
            <a:ext cx="10443210" cy="4399915"/>
          </a:xfrm>
        </p:spPr>
        <p:txBody>
          <a:bodyPr/>
          <a:lstStyle/>
          <a:p>
            <a:pPr>
              <a:buFont typeface="Wingdings" panose="05000000000000000000" pitchFamily="2" charset="2"/>
              <a:buChar char="l"/>
            </a:pPr>
            <a:r>
              <a:rPr lang="en-US" altLang="zh-CN" dirty="0" smtClean="0">
                <a:solidFill>
                  <a:schemeClr val="tx1"/>
                </a:solidFill>
              </a:rPr>
              <a:t>“Enabling </a:t>
            </a:r>
            <a:r>
              <a:rPr lang="en-US" altLang="zh-CN" dirty="0">
                <a:solidFill>
                  <a:schemeClr val="tx1"/>
                </a:solidFill>
              </a:rPr>
              <a:t>at least one mode of operation capable of improving the tail of the latency distribution and jitter compared to EHT MAC/PHY operation, with mobility between </a:t>
            </a:r>
            <a:r>
              <a:rPr lang="en-US" altLang="zh-CN" dirty="0" smtClean="0">
                <a:solidFill>
                  <a:schemeClr val="tx1"/>
                </a:solidFill>
              </a:rPr>
              <a:t>BSSs” is </a:t>
            </a:r>
            <a:r>
              <a:rPr lang="en-US" altLang="zh-CN" dirty="0">
                <a:solidFill>
                  <a:schemeClr val="tx1"/>
                </a:solidFill>
              </a:rPr>
              <a:t>one of the </a:t>
            </a:r>
            <a:r>
              <a:rPr lang="en-US" altLang="zh-CN" dirty="0" smtClean="0">
                <a:solidFill>
                  <a:schemeClr val="tx1"/>
                </a:solidFill>
              </a:rPr>
              <a:t>objectives of  802.11bn[1].</a:t>
            </a:r>
            <a:endParaRPr lang="en-US" altLang="zh-CN" dirty="0" smtClean="0">
              <a:solidFill>
                <a:schemeClr val="tx1"/>
              </a:solidFill>
            </a:endParaRPr>
          </a:p>
          <a:p>
            <a:pPr>
              <a:buFont typeface="Wingdings" panose="05000000000000000000" pitchFamily="2" charset="2"/>
              <a:buChar char="l"/>
            </a:pPr>
            <a:r>
              <a:rPr lang="en-US" altLang="zh-CN" dirty="0" smtClean="0">
                <a:solidFill>
                  <a:schemeClr val="tx1"/>
                </a:solidFill>
              </a:rPr>
              <a:t>In [2-6],  the details of preemption mechanism are provided, nevertheless, how to guarantee the timely transmission of low latency traffic and user experience related to preemption is always an important problem.</a:t>
            </a:r>
            <a:endParaRPr lang="en-US" altLang="zh-CN" dirty="0" smtClean="0">
              <a:solidFill>
                <a:schemeClr val="tx1"/>
              </a:solidFill>
            </a:endParaRPr>
          </a:p>
          <a:p>
            <a:pPr>
              <a:buFont typeface="Wingdings" panose="05000000000000000000" pitchFamily="2" charset="2"/>
              <a:buChar char="l"/>
            </a:pPr>
            <a:r>
              <a:rPr lang="en-US" altLang="zh-CN" dirty="0" smtClean="0">
                <a:solidFill>
                  <a:schemeClr val="tx1"/>
                </a:solidFill>
              </a:rPr>
              <a:t>Regarding this, a </a:t>
            </a:r>
            <a:r>
              <a:rPr lang="en-US" altLang="zh-CN" dirty="0">
                <a:solidFill>
                  <a:schemeClr val="tx1"/>
                </a:solidFill>
              </a:rPr>
              <a:t>scheme to </a:t>
            </a:r>
            <a:r>
              <a:rPr lang="en-US" altLang="zh-CN" dirty="0" smtClean="0">
                <a:solidFill>
                  <a:schemeClr val="tx1"/>
                </a:solidFill>
              </a:rPr>
              <a:t>release </a:t>
            </a:r>
            <a:r>
              <a:rPr lang="en-US" altLang="zh-CN" dirty="0" err="1">
                <a:solidFill>
                  <a:schemeClr val="tx1"/>
                </a:solidFill>
              </a:rPr>
              <a:t>Nss</a:t>
            </a:r>
            <a:r>
              <a:rPr lang="en-US" altLang="zh-CN" dirty="0">
                <a:solidFill>
                  <a:schemeClr val="tx1"/>
                </a:solidFill>
              </a:rPr>
              <a:t> for </a:t>
            </a:r>
            <a:r>
              <a:rPr lang="en-US" altLang="zh-CN" dirty="0" smtClean="0">
                <a:solidFill>
                  <a:schemeClr val="tx1"/>
                </a:solidFill>
              </a:rPr>
              <a:t>low latency traffic in </a:t>
            </a:r>
            <a:r>
              <a:rPr lang="en-US" altLang="zh-CN" dirty="0">
                <a:solidFill>
                  <a:schemeClr val="tx1"/>
                </a:solidFill>
              </a:rPr>
              <a:t>EMLMR operation is given in [7], however, it is limited to </a:t>
            </a:r>
            <a:r>
              <a:rPr lang="en-US" altLang="zh-CN" dirty="0">
                <a:solidFill>
                  <a:schemeClr val="tx1"/>
                </a:solidFill>
                <a:sym typeface="+mn-ea"/>
              </a:rPr>
              <a:t>EMLMR </a:t>
            </a:r>
            <a:r>
              <a:rPr lang="en-US" altLang="zh-CN" dirty="0" smtClean="0">
                <a:solidFill>
                  <a:schemeClr val="tx1"/>
                </a:solidFill>
                <a:sym typeface="+mn-ea"/>
              </a:rPr>
              <a:t>only</a:t>
            </a:r>
            <a:r>
              <a:rPr lang="en-US" altLang="zh-CN" dirty="0">
                <a:solidFill>
                  <a:schemeClr val="tx1"/>
                </a:solidFill>
                <a:sym typeface="+mn-ea"/>
              </a:rPr>
              <a:t>.</a:t>
            </a:r>
            <a:r>
              <a:rPr lang="en-US" altLang="zh-CN" dirty="0" smtClean="0">
                <a:solidFill>
                  <a:schemeClr val="tx1"/>
                </a:solidFill>
              </a:rPr>
              <a:t> </a:t>
            </a:r>
            <a:endParaRPr lang="en-US" altLang="zh-CN" dirty="0" smtClean="0">
              <a:solidFill>
                <a:schemeClr val="tx1"/>
              </a:solidFill>
            </a:endParaRPr>
          </a:p>
          <a:p>
            <a:pPr>
              <a:buFont typeface="Wingdings" panose="05000000000000000000" pitchFamily="2" charset="2"/>
              <a:buChar char="l"/>
            </a:pPr>
            <a:r>
              <a:rPr lang="en-US" altLang="zh-CN" dirty="0">
                <a:solidFill>
                  <a:schemeClr val="tx1"/>
                </a:solidFill>
              </a:rPr>
              <a:t>In this </a:t>
            </a:r>
            <a:r>
              <a:rPr lang="en-US" altLang="zh-CN" dirty="0" smtClean="0">
                <a:solidFill>
                  <a:schemeClr val="tx1"/>
                </a:solidFill>
              </a:rPr>
              <a:t>submission, </a:t>
            </a:r>
            <a:r>
              <a:rPr lang="en-US" altLang="zh-CN" dirty="0">
                <a:solidFill>
                  <a:schemeClr val="tx1"/>
                </a:solidFill>
              </a:rPr>
              <a:t>we discuss the problem with a general solution, w.r.t the </a:t>
            </a:r>
            <a:r>
              <a:rPr lang="en-US" altLang="zh-CN" dirty="0" smtClean="0">
                <a:solidFill>
                  <a:schemeClr val="tx1"/>
                </a:solidFill>
                <a:sym typeface="+mn-ea"/>
              </a:rPr>
              <a:t>operating mode[8] and emerging </a:t>
            </a:r>
            <a:r>
              <a:rPr lang="en-US" altLang="zh-CN" dirty="0">
                <a:solidFill>
                  <a:schemeClr val="tx1"/>
                </a:solidFill>
              </a:rPr>
              <a:t>capability mode </a:t>
            </a:r>
            <a:r>
              <a:rPr lang="en-US" altLang="zh-CN" dirty="0" smtClean="0">
                <a:solidFill>
                  <a:schemeClr val="tx1"/>
                </a:solidFill>
              </a:rPr>
              <a:t>[9].</a:t>
            </a:r>
            <a:endParaRPr lang="en-US" altLang="zh-CN" dirty="0" smtClean="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fld>
            <a:endParaRPr lang="en-GB"/>
          </a:p>
        </p:txBody>
      </p:sp>
      <p:sp>
        <p:nvSpPr>
          <p:cNvPr id="5" name="Footer Placeholder 4"/>
          <p:cNvSpPr>
            <a:spLocks noGrp="1"/>
          </p:cNvSpPr>
          <p:nvPr>
            <p:ph type="ftr" idx="14"/>
          </p:nvPr>
        </p:nvSpPr>
        <p:spPr/>
        <p:txBody>
          <a:bodyPr/>
          <a:lstStyle/>
          <a:p>
            <a:r>
              <a:rPr lang="en-GB" altLang="zh-CN" dirty="0"/>
              <a:t>Shirley Yin, </a:t>
            </a:r>
            <a:r>
              <a:rPr lang="en-GB" altLang="zh-CN" dirty="0" err="1"/>
              <a:t>Clourney</a:t>
            </a:r>
            <a:r>
              <a:rPr lang="en-GB" altLang="zh-CN" dirty="0"/>
              <a:t> Semi</a:t>
            </a:r>
            <a:r>
              <a:rPr lang="en-US" altLang="zh-CN" dirty="0"/>
              <a:t>conductor</a:t>
            </a:r>
            <a:endParaRPr lang="en-GB" altLang="zh-CN" dirty="0"/>
          </a:p>
        </p:txBody>
      </p:sp>
      <p:sp>
        <p:nvSpPr>
          <p:cNvPr id="4" name="Date Placeholder 3"/>
          <p:cNvSpPr>
            <a:spLocks noGrp="1"/>
          </p:cNvSpPr>
          <p:nvPr>
            <p:ph type="dt" idx="15"/>
          </p:nvPr>
        </p:nvSpPr>
        <p:spPr/>
        <p:txBody>
          <a:bodyPr/>
          <a:lstStyle/>
          <a:p>
            <a:r>
              <a:rPr lang="en-US" altLang="zh-CN" smtClean="0"/>
              <a:t>May 2024</a:t>
            </a:r>
            <a:endParaRPr lang="en-GB" altLang="zh-CN" dirty="0"/>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a:t>
            </a:r>
            <a:endParaRPr lang="en-US" altLang="zh-CN" dirty="0"/>
          </a:p>
        </p:txBody>
      </p:sp>
      <p:sp>
        <p:nvSpPr>
          <p:cNvPr id="3" name="内容占位符 2"/>
          <p:cNvSpPr>
            <a:spLocks noGrp="1"/>
          </p:cNvSpPr>
          <p:nvPr>
            <p:ph idx="1"/>
          </p:nvPr>
        </p:nvSpPr>
        <p:spPr>
          <a:xfrm>
            <a:off x="914401" y="1981201"/>
            <a:ext cx="10361084" cy="4494213"/>
          </a:xfrm>
        </p:spPr>
        <p:txBody>
          <a:bodyPr/>
          <a:lstStyle/>
          <a:p>
            <a:pPr marL="342900" lvl="1" indent="-342900">
              <a:spcBef>
                <a:spcPts val="600"/>
              </a:spcBef>
              <a:buFont typeface="Wingdings" panose="05000000000000000000" pitchFamily="2" charset="2"/>
              <a:buChar char="l"/>
            </a:pPr>
            <a:r>
              <a:rPr lang="en-US" altLang="zh-CN" b="1" dirty="0">
                <a:solidFill>
                  <a:schemeClr val="tx1"/>
                </a:solidFill>
                <a:cs typeface="+mn-cs"/>
                <a:sym typeface="+mn-ea"/>
              </a:rPr>
              <a:t>Operating </a:t>
            </a:r>
            <a:r>
              <a:rPr lang="en-US" altLang="zh-CN" b="1" dirty="0" smtClean="0">
                <a:solidFill>
                  <a:schemeClr val="tx1"/>
                </a:solidFill>
                <a:cs typeface="+mn-cs"/>
                <a:sym typeface="+mn-ea"/>
              </a:rPr>
              <a:t>mode is supported in 11be[8].</a:t>
            </a:r>
            <a:endParaRPr lang="en-US" altLang="zh-CN" b="1" dirty="0">
              <a:solidFill>
                <a:schemeClr val="tx1"/>
              </a:solidFill>
              <a:cs typeface="+mn-cs"/>
              <a:sym typeface="+mn-ea"/>
            </a:endParaRP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dirty="0">
                <a:solidFill>
                  <a:schemeClr val="tx1"/>
                </a:solidFill>
              </a:rPr>
              <a:t>The operating mode may include BW, NSS, and maybe other settings/fields/elements</a:t>
            </a:r>
            <a:endParaRPr lang="en-US" altLang="zh-CN" sz="1600" dirty="0">
              <a:solidFill>
                <a:schemeClr val="tx1"/>
              </a:solidFill>
            </a:endParaRP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dirty="0">
                <a:solidFill>
                  <a:schemeClr val="tx1"/>
                </a:solidFill>
              </a:rPr>
              <a:t>The initiating STA may have different reasons for </a:t>
            </a:r>
            <a:r>
              <a:rPr lang="en-US" altLang="zh-CN" sz="1600" dirty="0" smtClean="0">
                <a:solidFill>
                  <a:schemeClr val="tx1"/>
                </a:solidFill>
              </a:rPr>
              <a:t>changing the </a:t>
            </a:r>
            <a:r>
              <a:rPr lang="en-US" altLang="zh-CN" sz="1600" dirty="0">
                <a:solidFill>
                  <a:schemeClr val="tx1"/>
                </a:solidFill>
              </a:rPr>
              <a:t>Operating </a:t>
            </a:r>
            <a:r>
              <a:rPr lang="en-US" altLang="zh-CN" sz="1600" dirty="0" smtClean="0">
                <a:solidFill>
                  <a:schemeClr val="tx1"/>
                </a:solidFill>
              </a:rPr>
              <a:t>Mode of the responding STA</a:t>
            </a:r>
            <a:endParaRPr lang="en-US" altLang="zh-CN" sz="1600" dirty="0">
              <a:solidFill>
                <a:schemeClr val="tx1"/>
              </a:solidFill>
            </a:endParaRPr>
          </a:p>
          <a:p>
            <a:pPr lvl="2">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200" dirty="0">
                <a:solidFill>
                  <a:schemeClr val="tx1"/>
                </a:solidFill>
              </a:rPr>
              <a:t>For example the initiating STA has or will have certain changes (e.g., operating mode, network conditions or throughput/latency/</a:t>
            </a:r>
            <a:r>
              <a:rPr lang="en-US" altLang="zh-CN" sz="1200" dirty="0" err="1">
                <a:solidFill>
                  <a:schemeClr val="tx1"/>
                </a:solidFill>
              </a:rPr>
              <a:t>QoS</a:t>
            </a:r>
            <a:r>
              <a:rPr lang="en-US" altLang="zh-CN" sz="1200" dirty="0">
                <a:solidFill>
                  <a:schemeClr val="tx1"/>
                </a:solidFill>
              </a:rPr>
              <a:t> requirements) and requests the responding STA to change its operating mode (e.g., for better throughput, latency, </a:t>
            </a:r>
            <a:r>
              <a:rPr lang="en-US" altLang="zh-CN" sz="1200" dirty="0" err="1">
                <a:solidFill>
                  <a:schemeClr val="tx1"/>
                </a:solidFill>
              </a:rPr>
              <a:t>QoS</a:t>
            </a:r>
            <a:r>
              <a:rPr lang="en-US" altLang="zh-CN" sz="1200" dirty="0">
                <a:solidFill>
                  <a:schemeClr val="tx1"/>
                </a:solidFill>
              </a:rPr>
              <a:t>, etc.)</a:t>
            </a:r>
            <a:endParaRPr lang="en-US" altLang="zh-CN" sz="1200" dirty="0">
              <a:solidFill>
                <a:schemeClr val="tx1"/>
              </a:solidFill>
            </a:endParaRP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dirty="0">
                <a:solidFill>
                  <a:schemeClr val="tx1"/>
                </a:solidFill>
              </a:rPr>
              <a:t>The responding STA may have its own reasons to be running in certain operating mode and may accept or deny the Operating Mode Request</a:t>
            </a:r>
            <a:r>
              <a:rPr lang="en-US" altLang="zh-CN" sz="1600" dirty="0" smtClean="0">
                <a:solidFill>
                  <a:schemeClr val="tx1"/>
                </a:solidFill>
              </a:rPr>
              <a:t>.</a:t>
            </a:r>
            <a:endParaRPr lang="en-US" altLang="zh-CN" sz="1600" dirty="0" smtClean="0">
              <a:solidFill>
                <a:schemeClr val="tx1"/>
              </a:solidFill>
            </a:endParaRPr>
          </a:p>
          <a:p>
            <a:pPr>
              <a:buFont typeface="Wingdings" panose="05000000000000000000" pitchFamily="2" charset="2"/>
              <a:buChar char="l"/>
            </a:pPr>
            <a:r>
              <a:rPr lang="en-US" altLang="zh-CN" sz="2000" dirty="0">
                <a:solidFill>
                  <a:schemeClr val="tx1"/>
                </a:solidFill>
                <a:sym typeface="+mn-ea"/>
              </a:rPr>
              <a:t>A Motion on Capability mode</a:t>
            </a:r>
            <a:r>
              <a:rPr lang="en-US" altLang="zh-CN" sz="2000" dirty="0" smtClean="0">
                <a:solidFill>
                  <a:schemeClr val="tx1"/>
                </a:solidFill>
                <a:sym typeface="+mn-ea"/>
              </a:rPr>
              <a:t> was approved</a:t>
            </a:r>
            <a:r>
              <a:rPr lang="en-US" altLang="zh-CN" sz="2000" dirty="0">
                <a:solidFill>
                  <a:schemeClr val="tx1"/>
                </a:solidFill>
                <a:sym typeface="+mn-ea"/>
              </a:rPr>
              <a:t>[9] </a:t>
            </a:r>
            <a:endParaRPr lang="en-US" altLang="zh-CN" sz="2000" dirty="0">
              <a:solidFill>
                <a:schemeClr val="tx1"/>
              </a:solidFill>
              <a:sym typeface="+mn-ea"/>
            </a:endParaRPr>
          </a:p>
          <a:p>
            <a:pPr lvl="1">
              <a:buFont typeface="Arial" panose="020B0604020202020204" pitchFamily="34" charset="0"/>
              <a:buChar char="•"/>
            </a:pPr>
            <a:r>
              <a:rPr lang="en-US" altLang="zh-CN" sz="1600" dirty="0" err="1">
                <a:sym typeface="+mn-ea"/>
              </a:rPr>
              <a:t>TGbn</a:t>
            </a:r>
            <a:r>
              <a:rPr lang="en-US" altLang="zh-CN" sz="1600" dirty="0">
                <a:sym typeface="+mn-ea"/>
              </a:rPr>
              <a:t> defines a power save mode for a STA that is a UHR Mobile AP or a UHR non-AP STA wherein the STA may transition from a lower capability mode to a higher capability mode upon reception of an initial control frame</a:t>
            </a:r>
            <a:endParaRPr lang="en-US" altLang="zh-CN" sz="1600" dirty="0"/>
          </a:p>
          <a:p>
            <a:pPr lvl="2">
              <a:buFont typeface="Arial" panose="020B0604020202020204" pitchFamily="34" charset="0"/>
              <a:buChar char="•"/>
            </a:pPr>
            <a:r>
              <a:rPr lang="en-US" altLang="zh-CN" sz="1600" dirty="0">
                <a:sym typeface="+mn-ea"/>
              </a:rPr>
              <a:t>Lower capability mode (e.g., 20 MHz BW, one SS, limited data rates, PPDU format)</a:t>
            </a:r>
            <a:endParaRPr lang="en-US" altLang="zh-CN" sz="1600" dirty="0"/>
          </a:p>
          <a:p>
            <a:pPr lvl="2">
              <a:buFont typeface="Arial" panose="020B0604020202020204" pitchFamily="34" charset="0"/>
              <a:buChar char="•"/>
            </a:pPr>
            <a:r>
              <a:rPr lang="en-US" altLang="zh-CN" sz="1600" dirty="0">
                <a:sym typeface="+mn-ea"/>
              </a:rPr>
              <a:t>Higher capability mode (e.g., operating BW, NSS and MCSs, with at least one higher capability than that in the lower power capability </a:t>
            </a:r>
            <a:r>
              <a:rPr lang="en-US" altLang="zh-CN" sz="1600" dirty="0" smtClean="0">
                <a:sym typeface="+mn-ea"/>
              </a:rPr>
              <a:t>mode)</a:t>
            </a:r>
            <a:endParaRPr lang="en-US" altLang="zh-CN" sz="1600" dirty="0" smtClean="0">
              <a:sym typeface="+mn-ea"/>
            </a:endParaRPr>
          </a:p>
          <a:p>
            <a:pPr marL="342900" lvl="1" indent="-342900">
              <a:spcBef>
                <a:spcPts val="600"/>
              </a:spcBef>
              <a:buFont typeface="Wingdings" panose="05000000000000000000" pitchFamily="2" charset="2"/>
              <a:buChar char="l"/>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dirty="0" smtClean="0">
              <a:solidFill>
                <a:srgbClr val="FF0000"/>
              </a:solidFill>
              <a:cs typeface="+mn-cs"/>
              <a:sym typeface="+mn-ea"/>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a:fld>
            <a:endParaRPr lang="en-GB" dirty="0"/>
          </a:p>
        </p:txBody>
      </p:sp>
      <p:sp>
        <p:nvSpPr>
          <p:cNvPr id="5" name="页脚占位符 4"/>
          <p:cNvSpPr>
            <a:spLocks noGrp="1"/>
          </p:cNvSpPr>
          <p:nvPr>
            <p:ph type="ftr" idx="14"/>
          </p:nvPr>
        </p:nvSpPr>
        <p:spPr/>
        <p:txBody>
          <a:bodyPr/>
          <a:lstStyle/>
          <a:p>
            <a:r>
              <a:rPr lang="en-GB" altLang="zh-CN" dirty="0" smtClean="0"/>
              <a:t>Shirley Yin, </a:t>
            </a:r>
            <a:r>
              <a:rPr lang="en-GB" altLang="zh-CN" dirty="0" err="1" smtClean="0"/>
              <a:t>Clourney</a:t>
            </a:r>
            <a:r>
              <a:rPr lang="en-GB" altLang="zh-CN" dirty="0" smtClean="0"/>
              <a:t> Semi</a:t>
            </a:r>
            <a:r>
              <a:rPr lang="en-US" altLang="zh-CN" dirty="0" smtClean="0"/>
              <a:t>conductor</a:t>
            </a:r>
            <a:endParaRPr lang="en-GB" altLang="zh-CN" dirty="0"/>
          </a:p>
        </p:txBody>
      </p:sp>
      <p:sp>
        <p:nvSpPr>
          <p:cNvPr id="6" name="日期占位符 5"/>
          <p:cNvSpPr>
            <a:spLocks noGrp="1"/>
          </p:cNvSpPr>
          <p:nvPr>
            <p:ph type="dt" idx="15"/>
          </p:nvPr>
        </p:nvSpPr>
        <p:spPr/>
        <p:txBody>
          <a:bodyPr/>
          <a:lstStyle/>
          <a:p>
            <a:r>
              <a:rPr lang="en-US" altLang="zh-CN" smtClean="0"/>
              <a:t>May 2024</a:t>
            </a:r>
            <a:endParaRPr lang="en-GB" altLang="zh-C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Problem statement 1</a:t>
            </a:r>
            <a:endParaRPr lang="zh-CN" altLang="en-US" dirty="0"/>
          </a:p>
        </p:txBody>
      </p:sp>
      <p:sp>
        <p:nvSpPr>
          <p:cNvPr id="3" name="内容占位符 2"/>
          <p:cNvSpPr>
            <a:spLocks noGrp="1"/>
          </p:cNvSpPr>
          <p:nvPr>
            <p:ph idx="1"/>
          </p:nvPr>
        </p:nvSpPr>
        <p:spPr>
          <a:xfrm>
            <a:off x="914400" y="1981200"/>
            <a:ext cx="10361295" cy="4493895"/>
          </a:xfrm>
        </p:spPr>
        <p:txBody>
          <a:bodyPr/>
          <a:lstStyle/>
          <a:p>
            <a:pPr>
              <a:buFont typeface="Wingdings" panose="05000000000000000000" pitchFamily="2" charset="2"/>
              <a:buChar char="l"/>
            </a:pPr>
            <a:r>
              <a:rPr lang="en-US" altLang="zh-CN" sz="1800" dirty="0">
                <a:solidFill>
                  <a:schemeClr val="tx1"/>
                </a:solidFill>
              </a:rPr>
              <a:t>In the existing preemption mechanism, the ongoing transmission in the current TXOP should be terminated, and completing the transmission of low latency traffic in the remaining TXOP. </a:t>
            </a:r>
            <a:endParaRPr lang="zh-CN" altLang="en-US" sz="1800" dirty="0">
              <a:solidFill>
                <a:schemeClr val="tx1"/>
              </a:solidFill>
            </a:endParaRPr>
          </a:p>
          <a:p>
            <a:pPr>
              <a:buFont typeface="Wingdings" panose="05000000000000000000" pitchFamily="2" charset="2"/>
              <a:buChar char="l"/>
            </a:pPr>
            <a:r>
              <a:rPr lang="en-US" altLang="zh-CN" sz="1800" dirty="0">
                <a:solidFill>
                  <a:schemeClr val="tx1"/>
                </a:solidFill>
              </a:rPr>
              <a:t>Deliver the LL traffic by preemption is rude and rough:</a:t>
            </a:r>
            <a:endParaRPr lang="en-US" altLang="zh-CN" sz="1800" dirty="0">
              <a:solidFill>
                <a:schemeClr val="tx1"/>
              </a:solidFill>
            </a:endParaRPr>
          </a:p>
          <a:p>
            <a:pPr lvl="1" algn="l">
              <a:buSzTx/>
              <a:buFont typeface="Wingdings" panose="05000000000000000000" pitchFamily="2" charset="2"/>
              <a:buChar char="l"/>
            </a:pPr>
            <a:r>
              <a:rPr lang="en-US" altLang="zh-CN" sz="1600" dirty="0" smtClean="0">
                <a:solidFill>
                  <a:schemeClr val="tx1"/>
                </a:solidFill>
                <a:cs typeface="+mn-ea"/>
                <a:sym typeface="+mn-ea"/>
              </a:rPr>
              <a:t>The preempting STA which is going to transmit the LL traffic can only get the transmission opportunity by preemption.  </a:t>
            </a:r>
            <a:endParaRPr lang="en-US" altLang="zh-CN" sz="1600" dirty="0" smtClean="0">
              <a:solidFill>
                <a:schemeClr val="tx1"/>
              </a:solidFill>
              <a:cs typeface="+mn-ea"/>
              <a:sym typeface="+mn-ea"/>
            </a:endParaRPr>
          </a:p>
          <a:p>
            <a:pPr lvl="2" algn="l">
              <a:buSzTx/>
              <a:buFont typeface="Wingdings" panose="05000000000000000000" pitchFamily="2" charset="2"/>
              <a:buChar char="l"/>
            </a:pPr>
            <a:r>
              <a:rPr lang="en-US" altLang="zh-CN" sz="1600" dirty="0" smtClean="0">
                <a:solidFill>
                  <a:schemeClr val="tx1"/>
                </a:solidFill>
                <a:cs typeface="+mn-ea"/>
                <a:sym typeface="+mn-ea"/>
              </a:rPr>
              <a:t>When LL traffic arrives, it may not well supported by the current capability mode or operating mode of the preempting STA. If the STA is continuously maintain its current mode, the LL traffic can not be timely transmitted even with preemption. </a:t>
            </a:r>
            <a:endParaRPr lang="en-US" altLang="zh-CN" sz="1600" dirty="0" smtClean="0">
              <a:solidFill>
                <a:schemeClr val="tx1"/>
              </a:solidFill>
              <a:cs typeface="+mn-ea"/>
              <a:sym typeface="+mn-ea"/>
            </a:endParaRPr>
          </a:p>
          <a:p>
            <a:pPr>
              <a:buFont typeface="Wingdings" panose="05000000000000000000" pitchFamily="2" charset="2"/>
              <a:buChar char="l"/>
            </a:pPr>
            <a:endParaRPr lang="zh-CN" altLang="en-US" sz="1800"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fld>
            <a:endParaRPr lang="en-GB" dirty="0"/>
          </a:p>
        </p:txBody>
      </p:sp>
      <p:sp>
        <p:nvSpPr>
          <p:cNvPr id="5" name="页脚占位符 4"/>
          <p:cNvSpPr>
            <a:spLocks noGrp="1"/>
          </p:cNvSpPr>
          <p:nvPr>
            <p:ph type="ftr" idx="14"/>
          </p:nvPr>
        </p:nvSpPr>
        <p:spPr/>
        <p:txBody>
          <a:bodyPr/>
          <a:lstStyle/>
          <a:p>
            <a:r>
              <a:rPr lang="en-GB" altLang="zh-CN" smtClean="0"/>
              <a:t>Shirley Yin, Clourney Semi</a:t>
            </a:r>
            <a:r>
              <a:rPr lang="en-US" altLang="zh-CN" smtClean="0"/>
              <a:t>conductor</a:t>
            </a:r>
            <a:endParaRPr lang="en-GB" altLang="zh-CN" dirty="0"/>
          </a:p>
        </p:txBody>
      </p:sp>
      <p:sp>
        <p:nvSpPr>
          <p:cNvPr id="6" name="日期占位符 5"/>
          <p:cNvSpPr>
            <a:spLocks noGrp="1"/>
          </p:cNvSpPr>
          <p:nvPr>
            <p:ph type="dt" idx="15"/>
          </p:nvPr>
        </p:nvSpPr>
        <p:spPr/>
        <p:txBody>
          <a:bodyPr/>
          <a:lstStyle/>
          <a:p>
            <a:r>
              <a:rPr lang="en-US" altLang="zh-CN" smtClean="0"/>
              <a:t>May 2024</a:t>
            </a:r>
            <a:endParaRPr lang="en-GB" altLang="zh-CN" dirty="0"/>
          </a:p>
        </p:txBody>
      </p:sp>
      <p:grpSp>
        <p:nvGrpSpPr>
          <p:cNvPr id="7" name="组合 6"/>
          <p:cNvGrpSpPr/>
          <p:nvPr/>
        </p:nvGrpSpPr>
        <p:grpSpPr>
          <a:xfrm>
            <a:off x="2179099" y="4228147"/>
            <a:ext cx="8469758" cy="2228501"/>
            <a:chOff x="2179099" y="4019519"/>
            <a:chExt cx="8469758" cy="2228501"/>
          </a:xfrm>
        </p:grpSpPr>
        <p:grpSp>
          <p:nvGrpSpPr>
            <p:cNvPr id="8" name="组合 7"/>
            <p:cNvGrpSpPr/>
            <p:nvPr/>
          </p:nvGrpSpPr>
          <p:grpSpPr>
            <a:xfrm>
              <a:off x="2179099" y="4019519"/>
              <a:ext cx="6586879" cy="2210053"/>
              <a:chOff x="2605466" y="3933056"/>
              <a:chExt cx="6586879" cy="2210053"/>
            </a:xfrm>
          </p:grpSpPr>
          <p:cxnSp>
            <p:nvCxnSpPr>
              <p:cNvPr id="12" name="直接连接符 11"/>
              <p:cNvCxnSpPr/>
              <p:nvPr/>
            </p:nvCxnSpPr>
            <p:spPr bwMode="auto">
              <a:xfrm>
                <a:off x="3287689" y="4577813"/>
                <a:ext cx="590465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直接连接符 12"/>
              <p:cNvCxnSpPr/>
              <p:nvPr/>
            </p:nvCxnSpPr>
            <p:spPr bwMode="auto">
              <a:xfrm>
                <a:off x="3287689" y="5153877"/>
                <a:ext cx="590465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直接连接符 13"/>
              <p:cNvCxnSpPr/>
              <p:nvPr/>
            </p:nvCxnSpPr>
            <p:spPr bwMode="auto">
              <a:xfrm>
                <a:off x="3287689" y="5729941"/>
                <a:ext cx="590465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文本框 14"/>
              <p:cNvSpPr txBox="1"/>
              <p:nvPr/>
            </p:nvSpPr>
            <p:spPr>
              <a:xfrm>
                <a:off x="2715841" y="4423370"/>
                <a:ext cx="432048" cy="307777"/>
              </a:xfrm>
              <a:prstGeom prst="rect">
                <a:avLst/>
              </a:prstGeom>
              <a:noFill/>
            </p:spPr>
            <p:txBody>
              <a:bodyPr wrap="square" rtlCol="0">
                <a:spAutoFit/>
              </a:bodyPr>
              <a:lstStyle/>
              <a:p>
                <a:r>
                  <a:rPr lang="en-US" altLang="zh-CN" sz="1400" dirty="0" smtClean="0">
                    <a:solidFill>
                      <a:schemeClr val="tx1"/>
                    </a:solidFill>
                  </a:rPr>
                  <a:t>AP</a:t>
                </a:r>
                <a:endParaRPr lang="zh-CN" altLang="en-US" sz="1400" dirty="0">
                  <a:solidFill>
                    <a:schemeClr val="tx1"/>
                  </a:solidFill>
                </a:endParaRPr>
              </a:p>
            </p:txBody>
          </p:sp>
          <p:sp>
            <p:nvSpPr>
              <p:cNvPr id="16" name="文本框 15"/>
              <p:cNvSpPr txBox="1"/>
              <p:nvPr/>
            </p:nvSpPr>
            <p:spPr>
              <a:xfrm>
                <a:off x="2605466" y="4999988"/>
                <a:ext cx="652798" cy="307777"/>
              </a:xfrm>
              <a:prstGeom prst="rect">
                <a:avLst/>
              </a:prstGeom>
              <a:noFill/>
            </p:spPr>
            <p:txBody>
              <a:bodyPr wrap="square" rtlCol="0">
                <a:spAutoFit/>
              </a:bodyPr>
              <a:lstStyle/>
              <a:p>
                <a:r>
                  <a:rPr lang="en-US" altLang="zh-CN" sz="1400" dirty="0" smtClean="0">
                    <a:solidFill>
                      <a:schemeClr val="tx1"/>
                    </a:solidFill>
                  </a:rPr>
                  <a:t>STA1</a:t>
                </a:r>
                <a:endParaRPr lang="zh-CN" altLang="en-US" sz="1400" dirty="0">
                  <a:solidFill>
                    <a:schemeClr val="tx1"/>
                  </a:solidFill>
                </a:endParaRPr>
              </a:p>
            </p:txBody>
          </p:sp>
          <p:sp>
            <p:nvSpPr>
              <p:cNvPr id="17" name="文本框 16"/>
              <p:cNvSpPr txBox="1"/>
              <p:nvPr/>
            </p:nvSpPr>
            <p:spPr>
              <a:xfrm>
                <a:off x="2605466" y="5576606"/>
                <a:ext cx="652798" cy="307777"/>
              </a:xfrm>
              <a:prstGeom prst="rect">
                <a:avLst/>
              </a:prstGeom>
              <a:noFill/>
            </p:spPr>
            <p:txBody>
              <a:bodyPr wrap="square" rtlCol="0">
                <a:spAutoFit/>
              </a:bodyPr>
              <a:lstStyle/>
              <a:p>
                <a:r>
                  <a:rPr lang="en-US" altLang="zh-CN" sz="1400" dirty="0" smtClean="0">
                    <a:solidFill>
                      <a:schemeClr val="tx1"/>
                    </a:solidFill>
                  </a:rPr>
                  <a:t>STA2</a:t>
                </a:r>
                <a:endParaRPr lang="zh-CN" altLang="en-US" sz="1400" dirty="0">
                  <a:solidFill>
                    <a:schemeClr val="tx1"/>
                  </a:solidFill>
                </a:endParaRPr>
              </a:p>
            </p:txBody>
          </p:sp>
          <p:cxnSp>
            <p:nvCxnSpPr>
              <p:cNvPr id="18" name="直接连接符 17"/>
              <p:cNvCxnSpPr/>
              <p:nvPr/>
            </p:nvCxnSpPr>
            <p:spPr bwMode="auto">
              <a:xfrm>
                <a:off x="3503713" y="4001749"/>
                <a:ext cx="0" cy="188263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9" name="直接连接符 18"/>
              <p:cNvCxnSpPr/>
              <p:nvPr/>
            </p:nvCxnSpPr>
            <p:spPr bwMode="auto">
              <a:xfrm flipH="1">
                <a:off x="8834839" y="4022426"/>
                <a:ext cx="1" cy="212068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0" name="直接箭头连接符 19"/>
              <p:cNvCxnSpPr/>
              <p:nvPr/>
            </p:nvCxnSpPr>
            <p:spPr bwMode="auto">
              <a:xfrm>
                <a:off x="3503712" y="4141945"/>
                <a:ext cx="5357528" cy="13666"/>
              </a:xfrm>
              <a:prstGeom prst="straightConnector1">
                <a:avLst/>
              </a:prstGeom>
              <a:solidFill>
                <a:srgbClr val="00B8FF"/>
              </a:solidFill>
              <a:ln w="9525" cap="flat" cmpd="sng" algn="ctr">
                <a:solidFill>
                  <a:schemeClr val="tx1"/>
                </a:solidFill>
                <a:prstDash val="solid"/>
                <a:round/>
                <a:headEnd type="stealth" w="med" len="med"/>
                <a:tailEnd type="stealth"/>
              </a:ln>
              <a:effectLst/>
            </p:spPr>
          </p:cxnSp>
          <p:sp>
            <p:nvSpPr>
              <p:cNvPr id="21" name="文本框 20"/>
              <p:cNvSpPr txBox="1"/>
              <p:nvPr/>
            </p:nvSpPr>
            <p:spPr>
              <a:xfrm>
                <a:off x="5735961" y="3933056"/>
                <a:ext cx="1368152" cy="246221"/>
              </a:xfrm>
              <a:prstGeom prst="rect">
                <a:avLst/>
              </a:prstGeom>
              <a:noFill/>
            </p:spPr>
            <p:txBody>
              <a:bodyPr wrap="square" rtlCol="0">
                <a:spAutoFit/>
              </a:bodyPr>
              <a:lstStyle/>
              <a:p>
                <a:r>
                  <a:rPr lang="en-US" altLang="zh-CN" sz="1000" dirty="0" smtClean="0">
                    <a:solidFill>
                      <a:schemeClr val="tx1"/>
                    </a:solidFill>
                  </a:rPr>
                  <a:t>AP’s TXOP</a:t>
                </a:r>
                <a:endParaRPr lang="zh-CN" altLang="en-US" sz="1000" dirty="0">
                  <a:solidFill>
                    <a:schemeClr val="tx1"/>
                  </a:solidFill>
                </a:endParaRPr>
              </a:p>
            </p:txBody>
          </p:sp>
          <p:sp>
            <p:nvSpPr>
              <p:cNvPr id="22" name="矩形 21"/>
              <p:cNvSpPr/>
              <p:nvPr/>
            </p:nvSpPr>
            <p:spPr bwMode="auto">
              <a:xfrm>
                <a:off x="3503712" y="4327112"/>
                <a:ext cx="898105" cy="2507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pPr>
                <a:r>
                  <a:rPr kumimoji="0" lang="en-US" altLang="zh-CN"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rPr>
                  <a:t> DL PPDU1</a:t>
                </a:r>
                <a:endParaRPr kumimoji="0" lang="zh-CN" altLang="en-US"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endParaRPr>
              </a:p>
            </p:txBody>
          </p:sp>
          <p:sp>
            <p:nvSpPr>
              <p:cNvPr id="23" name="矩形 22"/>
              <p:cNvSpPr/>
              <p:nvPr/>
            </p:nvSpPr>
            <p:spPr bwMode="auto">
              <a:xfrm>
                <a:off x="4528476" y="4326557"/>
                <a:ext cx="863113" cy="2507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pPr>
                <a:r>
                  <a:rPr kumimoji="0" lang="en-US" altLang="zh-CN"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rPr>
                  <a:t> DL PPDU2</a:t>
                </a:r>
                <a:endParaRPr kumimoji="0" lang="zh-CN" altLang="en-US"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endParaRPr>
              </a:p>
            </p:txBody>
          </p:sp>
          <p:sp>
            <p:nvSpPr>
              <p:cNvPr id="24" name="矩形 23"/>
              <p:cNvSpPr/>
              <p:nvPr/>
            </p:nvSpPr>
            <p:spPr bwMode="auto">
              <a:xfrm>
                <a:off x="5663954" y="5479240"/>
                <a:ext cx="396044" cy="2507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pPr>
                <a:r>
                  <a:rPr lang="en-US" altLang="zh-CN" sz="1000" dirty="0" smtClean="0">
                    <a:solidFill>
                      <a:schemeClr val="tx1"/>
                    </a:solidFill>
                  </a:rPr>
                  <a:t>PRI</a:t>
                </a:r>
                <a:endParaRPr kumimoji="0" lang="zh-CN" altLang="en-US"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endParaRPr>
              </a:p>
            </p:txBody>
          </p:sp>
          <p:sp>
            <p:nvSpPr>
              <p:cNvPr id="25" name="矩形 24"/>
              <p:cNvSpPr/>
              <p:nvPr/>
            </p:nvSpPr>
            <p:spPr bwMode="auto">
              <a:xfrm>
                <a:off x="6418584" y="4327112"/>
                <a:ext cx="389833" cy="2507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pPr>
                <a:r>
                  <a:rPr lang="en-US" altLang="zh-CN" sz="1000" dirty="0" smtClean="0">
                    <a:solidFill>
                      <a:schemeClr val="tx1"/>
                    </a:solidFill>
                  </a:rPr>
                  <a:t> TF</a:t>
                </a:r>
                <a:endParaRPr kumimoji="0" lang="zh-CN" altLang="en-US"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endParaRPr>
              </a:p>
            </p:txBody>
          </p:sp>
          <p:sp>
            <p:nvSpPr>
              <p:cNvPr id="26" name="矩形 25"/>
              <p:cNvSpPr/>
              <p:nvPr/>
            </p:nvSpPr>
            <p:spPr bwMode="auto">
              <a:xfrm>
                <a:off x="7060452" y="5479240"/>
                <a:ext cx="1264236" cy="2507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pPr>
                <a:r>
                  <a:rPr lang="en-US" altLang="zh-CN" sz="1000" dirty="0" smtClean="0">
                    <a:solidFill>
                      <a:schemeClr val="tx1"/>
                    </a:solidFill>
                  </a:rPr>
                  <a:t>           LL data</a:t>
                </a:r>
                <a:endParaRPr kumimoji="0" lang="zh-CN" altLang="en-US"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endParaRPr>
              </a:p>
            </p:txBody>
          </p:sp>
          <p:cxnSp>
            <p:nvCxnSpPr>
              <p:cNvPr id="27" name="直接连接符 26"/>
              <p:cNvCxnSpPr/>
              <p:nvPr/>
            </p:nvCxnSpPr>
            <p:spPr bwMode="auto">
              <a:xfrm>
                <a:off x="5663952" y="5307765"/>
                <a:ext cx="1" cy="81466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8" name="直接箭头连接符 27"/>
              <p:cNvCxnSpPr/>
              <p:nvPr/>
            </p:nvCxnSpPr>
            <p:spPr bwMode="auto">
              <a:xfrm flipV="1">
                <a:off x="5663952" y="5884383"/>
                <a:ext cx="3170887" cy="12884"/>
              </a:xfrm>
              <a:prstGeom prst="straightConnector1">
                <a:avLst/>
              </a:prstGeom>
              <a:solidFill>
                <a:srgbClr val="00B8FF"/>
              </a:solidFill>
              <a:ln w="9525" cap="flat" cmpd="sng" algn="ctr">
                <a:solidFill>
                  <a:schemeClr val="tx1"/>
                </a:solidFill>
                <a:prstDash val="solid"/>
                <a:round/>
                <a:headEnd type="stealth" w="med" len="med"/>
                <a:tailEnd type="stealth"/>
              </a:ln>
              <a:effectLst/>
            </p:spPr>
          </p:cxnSp>
          <p:sp>
            <p:nvSpPr>
              <p:cNvPr id="29" name="文本框 28"/>
              <p:cNvSpPr txBox="1"/>
              <p:nvPr/>
            </p:nvSpPr>
            <p:spPr>
              <a:xfrm>
                <a:off x="6710065" y="5867179"/>
                <a:ext cx="1368152" cy="246221"/>
              </a:xfrm>
              <a:prstGeom prst="rect">
                <a:avLst/>
              </a:prstGeom>
              <a:noFill/>
            </p:spPr>
            <p:txBody>
              <a:bodyPr wrap="square" rtlCol="0">
                <a:spAutoFit/>
              </a:bodyPr>
              <a:lstStyle/>
              <a:p>
                <a:r>
                  <a:rPr lang="en-US" altLang="zh-CN" sz="1000" dirty="0" smtClean="0">
                    <a:solidFill>
                      <a:schemeClr val="tx1"/>
                    </a:solidFill>
                  </a:rPr>
                  <a:t>Remaining TXOP</a:t>
                </a:r>
                <a:endParaRPr lang="zh-CN" altLang="en-US" sz="1000" dirty="0">
                  <a:solidFill>
                    <a:schemeClr val="tx1"/>
                  </a:solidFill>
                </a:endParaRPr>
              </a:p>
            </p:txBody>
          </p:sp>
          <p:cxnSp>
            <p:nvCxnSpPr>
              <p:cNvPr id="30" name="直接箭头连接符 29"/>
              <p:cNvCxnSpPr>
                <a:stCxn id="22" idx="2"/>
              </p:cNvCxnSpPr>
              <p:nvPr/>
            </p:nvCxnSpPr>
            <p:spPr bwMode="auto">
              <a:xfrm flipH="1">
                <a:off x="3951058" y="4577813"/>
                <a:ext cx="1707" cy="58308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 name="直接箭头连接符 30"/>
              <p:cNvCxnSpPr/>
              <p:nvPr/>
            </p:nvCxnSpPr>
            <p:spPr bwMode="auto">
              <a:xfrm>
                <a:off x="4939966" y="4591851"/>
                <a:ext cx="3415" cy="5690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2" name="直接箭头连接符 31"/>
              <p:cNvCxnSpPr>
                <a:stCxn id="24" idx="0"/>
              </p:cNvCxnSpPr>
              <p:nvPr/>
            </p:nvCxnSpPr>
            <p:spPr bwMode="auto">
              <a:xfrm flipV="1">
                <a:off x="5861976" y="4591851"/>
                <a:ext cx="0" cy="88738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3" name="直接箭头连接符 32"/>
              <p:cNvCxnSpPr>
                <a:stCxn id="25" idx="2"/>
              </p:cNvCxnSpPr>
              <p:nvPr/>
            </p:nvCxnSpPr>
            <p:spPr bwMode="auto">
              <a:xfrm flipH="1">
                <a:off x="6613500" y="4577813"/>
                <a:ext cx="1" cy="115212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4" name="矩形 33"/>
              <p:cNvSpPr/>
              <p:nvPr/>
            </p:nvSpPr>
            <p:spPr bwMode="auto">
              <a:xfrm>
                <a:off x="8527268" y="4326557"/>
                <a:ext cx="448476" cy="2507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pPr>
                <a:r>
                  <a:rPr kumimoji="0" lang="en-US" altLang="zh-CN"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rPr>
                  <a:t> BA</a:t>
                </a:r>
                <a:endParaRPr kumimoji="0" lang="zh-CN" altLang="en-US"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endParaRPr>
              </a:p>
            </p:txBody>
          </p:sp>
          <p:cxnSp>
            <p:nvCxnSpPr>
              <p:cNvPr id="35" name="直接箭头连接符 34"/>
              <p:cNvCxnSpPr>
                <a:stCxn id="26" idx="0"/>
              </p:cNvCxnSpPr>
              <p:nvPr/>
            </p:nvCxnSpPr>
            <p:spPr bwMode="auto">
              <a:xfrm flipH="1" flipV="1">
                <a:off x="7680176" y="4591851"/>
                <a:ext cx="12394" cy="88738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6" name="直接箭头连接符 35"/>
              <p:cNvCxnSpPr>
                <a:stCxn id="34" idx="2"/>
              </p:cNvCxnSpPr>
              <p:nvPr/>
            </p:nvCxnSpPr>
            <p:spPr bwMode="auto">
              <a:xfrm>
                <a:off x="8751506" y="4577258"/>
                <a:ext cx="0" cy="115268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cxnSp>
          <p:nvCxnSpPr>
            <p:cNvPr id="9" name="曲线连接符 8"/>
            <p:cNvCxnSpPr/>
            <p:nvPr/>
          </p:nvCxnSpPr>
          <p:spPr bwMode="auto">
            <a:xfrm rot="10800000" flipV="1">
              <a:off x="8835291" y="4678314"/>
              <a:ext cx="432048" cy="244093"/>
            </a:xfrm>
            <a:prstGeom prst="curvedConnector3">
              <a:avLst/>
            </a:prstGeom>
            <a:solidFill>
              <a:srgbClr val="00B8FF"/>
            </a:solidFill>
            <a:ln w="9525" cap="flat" cmpd="sng" algn="ctr">
              <a:solidFill>
                <a:schemeClr val="tx1"/>
              </a:solidFill>
              <a:prstDash val="solid"/>
              <a:round/>
              <a:headEnd type="none" w="med" len="med"/>
              <a:tailEnd type="triangle"/>
            </a:ln>
            <a:effectLst/>
          </p:spPr>
        </p:cxnSp>
        <p:sp>
          <p:nvSpPr>
            <p:cNvPr id="10" name="文本框 9"/>
            <p:cNvSpPr txBox="1"/>
            <p:nvPr/>
          </p:nvSpPr>
          <p:spPr>
            <a:xfrm>
              <a:off x="9266770" y="4406110"/>
              <a:ext cx="1382087" cy="707886"/>
            </a:xfrm>
            <a:prstGeom prst="rect">
              <a:avLst/>
            </a:prstGeom>
            <a:noFill/>
          </p:spPr>
          <p:txBody>
            <a:bodyPr wrap="square" rtlCol="0">
              <a:spAutoFit/>
            </a:bodyPr>
            <a:lstStyle/>
            <a:p>
              <a:r>
                <a:rPr lang="en-US" altLang="zh-CN" sz="1000" dirty="0" smtClean="0">
                  <a:solidFill>
                    <a:schemeClr val="tx1"/>
                  </a:solidFill>
                </a:rPr>
                <a:t>LL transmission could not be transmitted before the end of the TXOP</a:t>
              </a:r>
              <a:endParaRPr lang="zh-CN" altLang="en-US" sz="1000" dirty="0">
                <a:solidFill>
                  <a:schemeClr val="tx1"/>
                </a:solidFill>
              </a:endParaRPr>
            </a:p>
          </p:txBody>
        </p:sp>
        <p:sp>
          <p:nvSpPr>
            <p:cNvPr id="11" name="圆角矩形 10"/>
            <p:cNvSpPr/>
            <p:nvPr/>
          </p:nvSpPr>
          <p:spPr bwMode="auto">
            <a:xfrm>
              <a:off x="5056046" y="4292132"/>
              <a:ext cx="3735993" cy="1955888"/>
            </a:xfrm>
            <a:prstGeom prst="roundRect">
              <a:avLst/>
            </a:prstGeom>
            <a:noFill/>
            <a:ln w="9525" cap="flat" cmpd="sng" algn="ctr">
              <a:solidFill>
                <a:schemeClr val="tx1"/>
              </a:solidFill>
              <a:prstDash val="dash"/>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pPr>
              <a:endParaRPr kumimoji="0" lang="zh-CN" altLang="en-US"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err="1"/>
              <a:t>Pr</a:t>
            </a:r>
            <a:r>
              <a:rPr lang="en-US" altLang="zh-CN" dirty="0" err="1"/>
              <a:t>oblem</a:t>
            </a:r>
            <a:r>
              <a:rPr lang="en-US" altLang="zh-CN" dirty="0"/>
              <a:t> Statement 2</a:t>
            </a:r>
            <a:endParaRPr lang="zh-CN" altLang="en-US" dirty="0"/>
          </a:p>
        </p:txBody>
      </p:sp>
      <p:sp>
        <p:nvSpPr>
          <p:cNvPr id="3" name="内容占位符 2"/>
          <p:cNvSpPr>
            <a:spLocks noGrp="1"/>
          </p:cNvSpPr>
          <p:nvPr>
            <p:ph idx="1"/>
          </p:nvPr>
        </p:nvSpPr>
        <p:spPr>
          <a:xfrm>
            <a:off x="914400" y="1981200"/>
            <a:ext cx="10361295" cy="4420870"/>
          </a:xfrm>
        </p:spPr>
        <p:txBody>
          <a:bodyPr/>
          <a:lstStyle/>
          <a:p>
            <a:pPr>
              <a:buFont typeface="Wingdings" panose="05000000000000000000" pitchFamily="2" charset="2"/>
              <a:buChar char="l"/>
            </a:pPr>
            <a:r>
              <a:rPr lang="en-US" altLang="zh-CN" sz="2000" dirty="0">
                <a:solidFill>
                  <a:schemeClr val="tx1"/>
                </a:solidFill>
              </a:rPr>
              <a:t>Therefore,  it is desirable </a:t>
            </a:r>
            <a:r>
              <a:rPr lang="en-US" altLang="zh-CN" sz="2000" dirty="0" smtClean="0">
                <a:solidFill>
                  <a:schemeClr val="tx1"/>
                </a:solidFill>
              </a:rPr>
              <a:t>that the preempting STA is able to</a:t>
            </a:r>
            <a:r>
              <a:rPr lang="en-US" altLang="zh-CN" sz="2000" dirty="0" smtClean="0">
                <a:solidFill>
                  <a:schemeClr val="tx1"/>
                </a:solidFill>
              </a:rPr>
              <a:t> change the capability </a:t>
            </a:r>
            <a:r>
              <a:rPr lang="en-US" altLang="zh-CN" sz="2000" dirty="0" smtClean="0">
                <a:solidFill>
                  <a:schemeClr val="tx1"/>
                </a:solidFill>
              </a:rPr>
              <a:t>mode or operating </a:t>
            </a:r>
            <a:r>
              <a:rPr lang="en-US" altLang="zh-CN" sz="2000" dirty="0" smtClean="0">
                <a:solidFill>
                  <a:schemeClr val="tx1"/>
                </a:solidFill>
              </a:rPr>
              <a:t>mode, </a:t>
            </a:r>
            <a:r>
              <a:rPr lang="en-US" altLang="zh-CN" sz="2000" dirty="0" smtClean="0">
                <a:solidFill>
                  <a:schemeClr val="tx1"/>
                </a:solidFill>
              </a:rPr>
              <a:t>making </a:t>
            </a:r>
            <a:r>
              <a:rPr lang="en-US" altLang="zh-CN" sz="2000" dirty="0">
                <a:solidFill>
                  <a:schemeClr val="tx1"/>
                </a:solidFill>
              </a:rPr>
              <a:t>them adapt to the LL traffic, so as to reduce the preemption </a:t>
            </a:r>
            <a:r>
              <a:rPr lang="en-US" altLang="zh-CN" sz="2000" dirty="0" err="1" smtClean="0">
                <a:solidFill>
                  <a:schemeClr val="tx1"/>
                </a:solidFill>
              </a:rPr>
              <a:t>occurance</a:t>
            </a:r>
            <a:r>
              <a:rPr lang="en-US" altLang="zh-CN" sz="2000" dirty="0" smtClean="0">
                <a:solidFill>
                  <a:schemeClr val="tx1"/>
                </a:solidFill>
              </a:rPr>
              <a:t>. </a:t>
            </a:r>
            <a:endParaRPr lang="en-US" altLang="zh-CN" sz="2000" dirty="0">
              <a:solidFill>
                <a:schemeClr val="tx1"/>
              </a:solidFill>
            </a:endParaRPr>
          </a:p>
          <a:p>
            <a:pPr>
              <a:buFont typeface="Wingdings" panose="05000000000000000000" pitchFamily="2" charset="2"/>
              <a:buChar char="l"/>
            </a:pPr>
            <a:endParaRPr lang="zh-CN" altLang="en-US" sz="2000" dirty="0">
              <a:solidFill>
                <a:schemeClr val="tx1"/>
              </a:solidFill>
              <a:sym typeface="+mn-ea"/>
            </a:endParaRPr>
          </a:p>
          <a:p>
            <a:pPr>
              <a:buFont typeface="Wingdings" panose="05000000000000000000" pitchFamily="2" charset="2"/>
              <a:buChar char="l"/>
            </a:pPr>
            <a:endParaRPr lang="zh-CN" altLang="en-US" sz="2000" dirty="0">
              <a:solidFill>
                <a:schemeClr val="tx1"/>
              </a:solidFill>
              <a:sym typeface="+mn-ea"/>
            </a:endParaRPr>
          </a:p>
          <a:p>
            <a:pPr>
              <a:buFont typeface="Wingdings" panose="05000000000000000000" pitchFamily="2" charset="2"/>
              <a:buChar char="l"/>
            </a:pPr>
            <a:endParaRPr lang="zh-CN" altLang="en-US" sz="2000" dirty="0">
              <a:solidFill>
                <a:schemeClr val="tx1"/>
              </a:solidFill>
              <a:sym typeface="+mn-ea"/>
            </a:endParaRPr>
          </a:p>
          <a:p>
            <a:pPr>
              <a:buFont typeface="Wingdings" panose="05000000000000000000" pitchFamily="2" charset="2"/>
              <a:buChar char="l"/>
            </a:pPr>
            <a:endParaRPr lang="zh-CN" altLang="en-US" sz="2000" dirty="0">
              <a:solidFill>
                <a:schemeClr val="tx1"/>
              </a:solidFill>
              <a:sym typeface="+mn-ea"/>
            </a:endParaRPr>
          </a:p>
          <a:p>
            <a:pPr>
              <a:buFont typeface="Wingdings" panose="05000000000000000000" pitchFamily="2" charset="2"/>
              <a:buChar char="l"/>
            </a:pPr>
            <a:endParaRPr lang="en-US" altLang="zh-CN" sz="2000" dirty="0">
              <a:solidFill>
                <a:schemeClr val="tx1"/>
              </a:solidFill>
            </a:endParaRPr>
          </a:p>
          <a:p>
            <a:pPr>
              <a:buFont typeface="Wingdings" panose="05000000000000000000" pitchFamily="2" charset="2"/>
              <a:buChar char="l"/>
            </a:pPr>
            <a:endParaRPr lang="en-US" altLang="zh-CN" sz="2000" dirty="0" smtClean="0">
              <a:solidFill>
                <a:schemeClr val="tx1"/>
              </a:solidFill>
              <a:ea typeface="宋体" panose="02010600030101010101" pitchFamily="2" charset="-122"/>
              <a:sym typeface="+mn-ea"/>
            </a:endParaRPr>
          </a:p>
          <a:p>
            <a:pPr marL="0" indent="0"/>
            <a:endParaRPr lang="en-US" altLang="zh-CN" sz="2000" dirty="0" smtClean="0">
              <a:solidFill>
                <a:schemeClr val="tx1"/>
              </a:solidFill>
              <a:ea typeface="宋体" panose="02010600030101010101" pitchFamily="2" charset="-122"/>
              <a:sym typeface="+mn-ea"/>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fld>
            <a:endParaRPr lang="en-GB" dirty="0"/>
          </a:p>
        </p:txBody>
      </p:sp>
      <p:sp>
        <p:nvSpPr>
          <p:cNvPr id="5" name="页脚占位符 4"/>
          <p:cNvSpPr>
            <a:spLocks noGrp="1"/>
          </p:cNvSpPr>
          <p:nvPr>
            <p:ph type="ftr" idx="14"/>
          </p:nvPr>
        </p:nvSpPr>
        <p:spPr/>
        <p:txBody>
          <a:bodyPr/>
          <a:lstStyle/>
          <a:p>
            <a:r>
              <a:rPr lang="en-GB" altLang="zh-CN" dirty="0" smtClean="0"/>
              <a:t>Shirley Yin, </a:t>
            </a:r>
            <a:r>
              <a:rPr lang="en-GB" altLang="zh-CN" dirty="0" err="1" smtClean="0"/>
              <a:t>Clourney</a:t>
            </a:r>
            <a:r>
              <a:rPr lang="en-GB" altLang="zh-CN" dirty="0" smtClean="0"/>
              <a:t> Semi</a:t>
            </a:r>
            <a:r>
              <a:rPr lang="en-US" altLang="zh-CN" dirty="0" smtClean="0"/>
              <a:t>conductor</a:t>
            </a:r>
            <a:endParaRPr lang="en-GB" altLang="zh-CN" dirty="0"/>
          </a:p>
        </p:txBody>
      </p:sp>
      <p:sp>
        <p:nvSpPr>
          <p:cNvPr id="6" name="日期占位符 5"/>
          <p:cNvSpPr>
            <a:spLocks noGrp="1"/>
          </p:cNvSpPr>
          <p:nvPr>
            <p:ph type="dt" idx="15"/>
          </p:nvPr>
        </p:nvSpPr>
        <p:spPr/>
        <p:txBody>
          <a:bodyPr/>
          <a:lstStyle/>
          <a:p>
            <a:r>
              <a:rPr lang="en-US" altLang="zh-CN" smtClean="0"/>
              <a:t>May 2024</a:t>
            </a:r>
            <a:endParaRPr lang="en-GB" altLang="zh-CN" dirty="0"/>
          </a:p>
        </p:txBody>
      </p:sp>
      <p:grpSp>
        <p:nvGrpSpPr>
          <p:cNvPr id="10" name="组合 9"/>
          <p:cNvGrpSpPr/>
          <p:nvPr/>
        </p:nvGrpSpPr>
        <p:grpSpPr>
          <a:xfrm>
            <a:off x="1991544" y="2995850"/>
            <a:ext cx="8596952" cy="2262720"/>
            <a:chOff x="1963544" y="3140968"/>
            <a:chExt cx="8596952" cy="2262720"/>
          </a:xfrm>
        </p:grpSpPr>
        <p:grpSp>
          <p:nvGrpSpPr>
            <p:cNvPr id="8" name="组合 7"/>
            <p:cNvGrpSpPr/>
            <p:nvPr/>
          </p:nvGrpSpPr>
          <p:grpSpPr>
            <a:xfrm>
              <a:off x="1963544" y="3140968"/>
              <a:ext cx="8596952" cy="2189376"/>
              <a:chOff x="1963544" y="3140968"/>
              <a:chExt cx="8596952" cy="2189376"/>
            </a:xfrm>
          </p:grpSpPr>
          <p:grpSp>
            <p:nvGrpSpPr>
              <p:cNvPr id="4108" name="组合 4107"/>
              <p:cNvGrpSpPr/>
              <p:nvPr/>
            </p:nvGrpSpPr>
            <p:grpSpPr>
              <a:xfrm>
                <a:off x="1963544" y="3140968"/>
                <a:ext cx="6586879" cy="2189376"/>
                <a:chOff x="2605466" y="3933056"/>
                <a:chExt cx="6586879" cy="2189376"/>
              </a:xfrm>
            </p:grpSpPr>
            <p:cxnSp>
              <p:nvCxnSpPr>
                <p:cNvPr id="9" name="直接连接符 8"/>
                <p:cNvCxnSpPr/>
                <p:nvPr/>
              </p:nvCxnSpPr>
              <p:spPr bwMode="auto">
                <a:xfrm>
                  <a:off x="3287689" y="4577813"/>
                  <a:ext cx="590465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 name="直接连接符 23"/>
                <p:cNvCxnSpPr/>
                <p:nvPr/>
              </p:nvCxnSpPr>
              <p:spPr bwMode="auto">
                <a:xfrm>
                  <a:off x="3287689" y="5153877"/>
                  <a:ext cx="590465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5" name="直接连接符 24"/>
                <p:cNvCxnSpPr/>
                <p:nvPr/>
              </p:nvCxnSpPr>
              <p:spPr bwMode="auto">
                <a:xfrm>
                  <a:off x="3287689" y="5729941"/>
                  <a:ext cx="590465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 name="文本框 21"/>
                <p:cNvSpPr txBox="1"/>
                <p:nvPr/>
              </p:nvSpPr>
              <p:spPr>
                <a:xfrm>
                  <a:off x="2715841" y="4423370"/>
                  <a:ext cx="432048" cy="307777"/>
                </a:xfrm>
                <a:prstGeom prst="rect">
                  <a:avLst/>
                </a:prstGeom>
                <a:noFill/>
              </p:spPr>
              <p:txBody>
                <a:bodyPr wrap="square" rtlCol="0">
                  <a:spAutoFit/>
                </a:bodyPr>
                <a:lstStyle/>
                <a:p>
                  <a:r>
                    <a:rPr lang="en-US" altLang="zh-CN" sz="1400" dirty="0" smtClean="0">
                      <a:solidFill>
                        <a:schemeClr val="tx1"/>
                      </a:solidFill>
                    </a:rPr>
                    <a:t>AP</a:t>
                  </a:r>
                  <a:endParaRPr lang="zh-CN" altLang="en-US" sz="1400" dirty="0">
                    <a:solidFill>
                      <a:schemeClr val="tx1"/>
                    </a:solidFill>
                  </a:endParaRPr>
                </a:p>
              </p:txBody>
            </p:sp>
            <p:sp>
              <p:nvSpPr>
                <p:cNvPr id="27" name="文本框 26"/>
                <p:cNvSpPr txBox="1"/>
                <p:nvPr/>
              </p:nvSpPr>
              <p:spPr>
                <a:xfrm>
                  <a:off x="2605466" y="4999988"/>
                  <a:ext cx="652798" cy="307777"/>
                </a:xfrm>
                <a:prstGeom prst="rect">
                  <a:avLst/>
                </a:prstGeom>
                <a:noFill/>
              </p:spPr>
              <p:txBody>
                <a:bodyPr wrap="square" rtlCol="0">
                  <a:spAutoFit/>
                </a:bodyPr>
                <a:lstStyle/>
                <a:p>
                  <a:r>
                    <a:rPr lang="en-US" altLang="zh-CN" sz="1400" dirty="0" smtClean="0">
                      <a:solidFill>
                        <a:schemeClr val="tx1"/>
                      </a:solidFill>
                    </a:rPr>
                    <a:t>STA1</a:t>
                  </a:r>
                  <a:endParaRPr lang="zh-CN" altLang="en-US" sz="1400" dirty="0">
                    <a:solidFill>
                      <a:schemeClr val="tx1"/>
                    </a:solidFill>
                  </a:endParaRPr>
                </a:p>
              </p:txBody>
            </p:sp>
            <p:sp>
              <p:nvSpPr>
                <p:cNvPr id="28" name="文本框 27"/>
                <p:cNvSpPr txBox="1"/>
                <p:nvPr/>
              </p:nvSpPr>
              <p:spPr>
                <a:xfrm>
                  <a:off x="2605466" y="5576606"/>
                  <a:ext cx="652798" cy="307777"/>
                </a:xfrm>
                <a:prstGeom prst="rect">
                  <a:avLst/>
                </a:prstGeom>
                <a:noFill/>
              </p:spPr>
              <p:txBody>
                <a:bodyPr wrap="square" rtlCol="0">
                  <a:spAutoFit/>
                </a:bodyPr>
                <a:lstStyle/>
                <a:p>
                  <a:r>
                    <a:rPr lang="en-US" altLang="zh-CN" sz="1400" dirty="0" smtClean="0">
                      <a:solidFill>
                        <a:schemeClr val="tx1"/>
                      </a:solidFill>
                    </a:rPr>
                    <a:t>STA2</a:t>
                  </a:r>
                  <a:endParaRPr lang="zh-CN" altLang="en-US" sz="1400" dirty="0">
                    <a:solidFill>
                      <a:schemeClr val="tx1"/>
                    </a:solidFill>
                  </a:endParaRPr>
                </a:p>
              </p:txBody>
            </p:sp>
            <p:cxnSp>
              <p:nvCxnSpPr>
                <p:cNvPr id="26" name="直接连接符 25"/>
                <p:cNvCxnSpPr/>
                <p:nvPr/>
              </p:nvCxnSpPr>
              <p:spPr bwMode="auto">
                <a:xfrm>
                  <a:off x="3503713" y="4001749"/>
                  <a:ext cx="0" cy="188263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1" name="直接连接符 30"/>
                <p:cNvCxnSpPr/>
                <p:nvPr/>
              </p:nvCxnSpPr>
              <p:spPr bwMode="auto">
                <a:xfrm flipH="1">
                  <a:off x="8976320" y="4001749"/>
                  <a:ext cx="1" cy="212068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0" name="直接箭头连接符 29"/>
                <p:cNvCxnSpPr/>
                <p:nvPr/>
              </p:nvCxnSpPr>
              <p:spPr bwMode="auto">
                <a:xfrm>
                  <a:off x="3503712" y="4141945"/>
                  <a:ext cx="5472608" cy="0"/>
                </a:xfrm>
                <a:prstGeom prst="straightConnector1">
                  <a:avLst/>
                </a:prstGeom>
                <a:solidFill>
                  <a:srgbClr val="00B8FF"/>
                </a:solidFill>
                <a:ln w="9525" cap="flat" cmpd="sng" algn="ctr">
                  <a:solidFill>
                    <a:schemeClr val="tx1"/>
                  </a:solidFill>
                  <a:prstDash val="solid"/>
                  <a:round/>
                  <a:headEnd type="stealth" w="med" len="med"/>
                  <a:tailEnd type="stealth"/>
                </a:ln>
                <a:effectLst/>
              </p:spPr>
            </p:cxnSp>
            <p:sp>
              <p:nvSpPr>
                <p:cNvPr id="32" name="文本框 31"/>
                <p:cNvSpPr txBox="1"/>
                <p:nvPr/>
              </p:nvSpPr>
              <p:spPr>
                <a:xfrm>
                  <a:off x="5735961" y="3933056"/>
                  <a:ext cx="1368152" cy="246221"/>
                </a:xfrm>
                <a:prstGeom prst="rect">
                  <a:avLst/>
                </a:prstGeom>
                <a:noFill/>
              </p:spPr>
              <p:txBody>
                <a:bodyPr wrap="square" rtlCol="0">
                  <a:spAutoFit/>
                </a:bodyPr>
                <a:lstStyle/>
                <a:p>
                  <a:r>
                    <a:rPr lang="en-US" altLang="zh-CN" sz="1000" dirty="0" smtClean="0">
                      <a:solidFill>
                        <a:schemeClr val="tx1"/>
                      </a:solidFill>
                    </a:rPr>
                    <a:t>AP’s TXOP</a:t>
                  </a:r>
                  <a:endParaRPr lang="zh-CN" altLang="en-US" sz="1000" dirty="0">
                    <a:solidFill>
                      <a:schemeClr val="tx1"/>
                    </a:solidFill>
                  </a:endParaRPr>
                </a:p>
              </p:txBody>
            </p:sp>
            <p:sp>
              <p:nvSpPr>
                <p:cNvPr id="34" name="矩形 33"/>
                <p:cNvSpPr/>
                <p:nvPr/>
              </p:nvSpPr>
              <p:spPr bwMode="auto">
                <a:xfrm>
                  <a:off x="3503712" y="4327112"/>
                  <a:ext cx="898105" cy="2507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pPr>
                  <a:r>
                    <a:rPr kumimoji="0" lang="en-US" altLang="zh-CN"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rPr>
                    <a:t> DL PPDU1</a:t>
                  </a:r>
                  <a:endParaRPr kumimoji="0" lang="zh-CN" altLang="en-US"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endParaRPr>
                </a:p>
              </p:txBody>
            </p:sp>
            <p:sp>
              <p:nvSpPr>
                <p:cNvPr id="37" name="矩形 36"/>
                <p:cNvSpPr/>
                <p:nvPr/>
              </p:nvSpPr>
              <p:spPr bwMode="auto">
                <a:xfrm>
                  <a:off x="4528476" y="4326557"/>
                  <a:ext cx="863113" cy="2507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pPr>
                  <a:r>
                    <a:rPr kumimoji="0" lang="en-US" altLang="zh-CN"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rPr>
                    <a:t> DL PPDU2</a:t>
                  </a:r>
                  <a:endParaRPr kumimoji="0" lang="zh-CN" altLang="en-US"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endParaRPr>
                </a:p>
              </p:txBody>
            </p:sp>
            <p:sp>
              <p:nvSpPr>
                <p:cNvPr id="38" name="矩形 37"/>
                <p:cNvSpPr/>
                <p:nvPr/>
              </p:nvSpPr>
              <p:spPr bwMode="auto">
                <a:xfrm>
                  <a:off x="5663954" y="5479240"/>
                  <a:ext cx="396044" cy="2507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pPr>
                  <a:r>
                    <a:rPr lang="en-US" altLang="zh-CN" sz="1000" dirty="0" smtClean="0">
                      <a:solidFill>
                        <a:schemeClr val="tx1"/>
                      </a:solidFill>
                    </a:rPr>
                    <a:t>PRI</a:t>
                  </a:r>
                  <a:endParaRPr kumimoji="0" lang="zh-CN" altLang="en-US"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endParaRPr>
                </a:p>
              </p:txBody>
            </p:sp>
            <p:sp>
              <p:nvSpPr>
                <p:cNvPr id="39" name="矩形 38"/>
                <p:cNvSpPr/>
                <p:nvPr/>
              </p:nvSpPr>
              <p:spPr bwMode="auto">
                <a:xfrm>
                  <a:off x="6418584" y="4327112"/>
                  <a:ext cx="389833" cy="2507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pPr>
                  <a:r>
                    <a:rPr lang="en-US" altLang="zh-CN" sz="1000" dirty="0" smtClean="0">
                      <a:solidFill>
                        <a:schemeClr val="tx1"/>
                      </a:solidFill>
                    </a:rPr>
                    <a:t> TF</a:t>
                  </a:r>
                  <a:endParaRPr kumimoji="0" lang="zh-CN" altLang="en-US"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endParaRPr>
                </a:p>
              </p:txBody>
            </p:sp>
            <p:sp>
              <p:nvSpPr>
                <p:cNvPr id="40" name="矩形 39"/>
                <p:cNvSpPr/>
                <p:nvPr/>
              </p:nvSpPr>
              <p:spPr bwMode="auto">
                <a:xfrm>
                  <a:off x="7060452" y="5479240"/>
                  <a:ext cx="1264236" cy="2507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pPr>
                  <a:r>
                    <a:rPr lang="en-US" altLang="zh-CN" sz="1000" dirty="0" smtClean="0">
                      <a:solidFill>
                        <a:schemeClr val="tx1"/>
                      </a:solidFill>
                    </a:rPr>
                    <a:t>           LL data</a:t>
                  </a:r>
                  <a:endParaRPr kumimoji="0" lang="zh-CN" altLang="en-US"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endParaRPr>
                </a:p>
              </p:txBody>
            </p:sp>
            <p:cxnSp>
              <p:nvCxnSpPr>
                <p:cNvPr id="42" name="直接连接符 41"/>
                <p:cNvCxnSpPr/>
                <p:nvPr/>
              </p:nvCxnSpPr>
              <p:spPr bwMode="auto">
                <a:xfrm>
                  <a:off x="5663952" y="5307765"/>
                  <a:ext cx="1" cy="81466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4" name="直接箭头连接符 43"/>
                <p:cNvCxnSpPr/>
                <p:nvPr/>
              </p:nvCxnSpPr>
              <p:spPr bwMode="auto">
                <a:xfrm>
                  <a:off x="5663952" y="5897267"/>
                  <a:ext cx="3312368" cy="0"/>
                </a:xfrm>
                <a:prstGeom prst="straightConnector1">
                  <a:avLst/>
                </a:prstGeom>
                <a:solidFill>
                  <a:srgbClr val="00B8FF"/>
                </a:solidFill>
                <a:ln w="9525" cap="flat" cmpd="sng" algn="ctr">
                  <a:solidFill>
                    <a:schemeClr val="tx1"/>
                  </a:solidFill>
                  <a:prstDash val="solid"/>
                  <a:round/>
                  <a:headEnd type="stealth" w="med" len="med"/>
                  <a:tailEnd type="stealth"/>
                </a:ln>
                <a:effectLst/>
              </p:spPr>
            </p:cxnSp>
            <p:sp>
              <p:nvSpPr>
                <p:cNvPr id="46" name="文本框 45"/>
                <p:cNvSpPr txBox="1"/>
                <p:nvPr/>
              </p:nvSpPr>
              <p:spPr>
                <a:xfrm>
                  <a:off x="6710065" y="5867179"/>
                  <a:ext cx="1368152" cy="246221"/>
                </a:xfrm>
                <a:prstGeom prst="rect">
                  <a:avLst/>
                </a:prstGeom>
                <a:noFill/>
              </p:spPr>
              <p:txBody>
                <a:bodyPr wrap="square" rtlCol="0">
                  <a:spAutoFit/>
                </a:bodyPr>
                <a:lstStyle/>
                <a:p>
                  <a:r>
                    <a:rPr lang="en-US" altLang="zh-CN" sz="1000" dirty="0" smtClean="0">
                      <a:solidFill>
                        <a:schemeClr val="tx1"/>
                      </a:solidFill>
                    </a:rPr>
                    <a:t>Remaining TXOP</a:t>
                  </a:r>
                  <a:endParaRPr lang="zh-CN" altLang="en-US" sz="1000" dirty="0">
                    <a:solidFill>
                      <a:schemeClr val="tx1"/>
                    </a:solidFill>
                  </a:endParaRPr>
                </a:p>
              </p:txBody>
            </p:sp>
            <p:cxnSp>
              <p:nvCxnSpPr>
                <p:cNvPr id="51" name="直接箭头连接符 50"/>
                <p:cNvCxnSpPr>
                  <a:stCxn id="34" idx="2"/>
                </p:cNvCxnSpPr>
                <p:nvPr/>
              </p:nvCxnSpPr>
              <p:spPr bwMode="auto">
                <a:xfrm flipH="1">
                  <a:off x="3951058" y="4577813"/>
                  <a:ext cx="1707" cy="58308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4" name="直接箭头连接符 53"/>
                <p:cNvCxnSpPr/>
                <p:nvPr/>
              </p:nvCxnSpPr>
              <p:spPr bwMode="auto">
                <a:xfrm>
                  <a:off x="4939966" y="4591851"/>
                  <a:ext cx="3415" cy="5690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直接箭头连接符 55"/>
                <p:cNvCxnSpPr>
                  <a:stCxn id="38" idx="0"/>
                </p:cNvCxnSpPr>
                <p:nvPr/>
              </p:nvCxnSpPr>
              <p:spPr bwMode="auto">
                <a:xfrm flipV="1">
                  <a:off x="5861976" y="4591851"/>
                  <a:ext cx="0" cy="88738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8" name="直接箭头连接符 57"/>
                <p:cNvCxnSpPr>
                  <a:stCxn id="39" idx="2"/>
                </p:cNvCxnSpPr>
                <p:nvPr/>
              </p:nvCxnSpPr>
              <p:spPr bwMode="auto">
                <a:xfrm flipH="1">
                  <a:off x="6613500" y="4577813"/>
                  <a:ext cx="1" cy="115212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3" name="矩形 62"/>
                <p:cNvSpPr/>
                <p:nvPr/>
              </p:nvSpPr>
              <p:spPr bwMode="auto">
                <a:xfrm>
                  <a:off x="8424375" y="4326557"/>
                  <a:ext cx="448476" cy="2507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pPr>
                  <a:r>
                    <a:rPr kumimoji="0" lang="en-US" altLang="zh-CN"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rPr>
                    <a:t> BA</a:t>
                  </a:r>
                  <a:endParaRPr kumimoji="0" lang="zh-CN" altLang="en-US" sz="1000" b="0" i="0" u="none" strike="noStrike" cap="none" normalizeH="0" baseline="0" dirty="0" smtClean="0">
                    <a:ln>
                      <a:noFill/>
                    </a:ln>
                    <a:solidFill>
                      <a:schemeClr val="tx1"/>
                    </a:solidFill>
                    <a:effectLst/>
                    <a:latin typeface="Times New Roman" panose="02020603050405020304" pitchFamily="16" charset="0"/>
                    <a:ea typeface="MS Gothic" panose="020B0609070205080204" charset="-128"/>
                  </a:endParaRPr>
                </a:p>
              </p:txBody>
            </p:sp>
            <p:cxnSp>
              <p:nvCxnSpPr>
                <p:cNvPr id="4102" name="直接箭头连接符 4101"/>
                <p:cNvCxnSpPr>
                  <a:stCxn id="40" idx="0"/>
                </p:cNvCxnSpPr>
                <p:nvPr/>
              </p:nvCxnSpPr>
              <p:spPr bwMode="auto">
                <a:xfrm flipH="1" flipV="1">
                  <a:off x="7680176" y="4591851"/>
                  <a:ext cx="12394" cy="88738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107" name="直接箭头连接符 4106"/>
                <p:cNvCxnSpPr>
                  <a:stCxn id="63" idx="2"/>
                </p:cNvCxnSpPr>
                <p:nvPr/>
              </p:nvCxnSpPr>
              <p:spPr bwMode="auto">
                <a:xfrm>
                  <a:off x="8648613" y="4577258"/>
                  <a:ext cx="0" cy="115268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cxnSp>
            <p:nvCxnSpPr>
              <p:cNvPr id="4110" name="曲线连接符 4109"/>
              <p:cNvCxnSpPr/>
              <p:nvPr/>
            </p:nvCxnSpPr>
            <p:spPr bwMode="auto">
              <a:xfrm rot="10800000" flipV="1">
                <a:off x="8478527" y="3807949"/>
                <a:ext cx="432048" cy="244093"/>
              </a:xfrm>
              <a:prstGeom prst="curvedConnector3">
                <a:avLst/>
              </a:prstGeom>
              <a:solidFill>
                <a:srgbClr val="00B8FF"/>
              </a:solidFill>
              <a:ln w="9525" cap="flat" cmpd="sng" algn="ctr">
                <a:solidFill>
                  <a:schemeClr val="tx1"/>
                </a:solidFill>
                <a:prstDash val="solid"/>
                <a:round/>
                <a:headEnd type="none" w="med" len="med"/>
                <a:tailEnd type="triangle"/>
              </a:ln>
              <a:effectLst/>
            </p:spPr>
          </p:cxnSp>
          <p:sp>
            <p:nvSpPr>
              <p:cNvPr id="4111" name="文本框 4110"/>
              <p:cNvSpPr txBox="1"/>
              <p:nvPr/>
            </p:nvSpPr>
            <p:spPr>
              <a:xfrm>
                <a:off x="8920695" y="3414052"/>
                <a:ext cx="1639801" cy="861774"/>
              </a:xfrm>
              <a:prstGeom prst="rect">
                <a:avLst/>
              </a:prstGeom>
              <a:noFill/>
            </p:spPr>
            <p:txBody>
              <a:bodyPr wrap="square" rtlCol="0">
                <a:spAutoFit/>
              </a:bodyPr>
              <a:lstStyle/>
              <a:p>
                <a:r>
                  <a:rPr lang="en-US" altLang="zh-CN" sz="1000" dirty="0" smtClean="0">
                    <a:solidFill>
                      <a:schemeClr val="tx1"/>
                    </a:solidFill>
                  </a:rPr>
                  <a:t>By adjusting the capability mode or operating mode of STA2, the LL transmission could be finished before the end of TXOP.</a:t>
                </a:r>
                <a:endParaRPr lang="zh-CN" altLang="en-US" sz="1000" dirty="0">
                  <a:solidFill>
                    <a:schemeClr val="tx1"/>
                  </a:solidFill>
                </a:endParaRPr>
              </a:p>
            </p:txBody>
          </p:sp>
        </p:grpSp>
        <p:sp>
          <p:nvSpPr>
            <p:cNvPr id="11" name="圆角矩形 10"/>
            <p:cNvSpPr/>
            <p:nvPr/>
          </p:nvSpPr>
          <p:spPr bwMode="auto">
            <a:xfrm>
              <a:off x="4824550" y="3447800"/>
              <a:ext cx="3735993" cy="1955888"/>
            </a:xfrm>
            <a:prstGeom prst="roundRect">
              <a:avLst/>
            </a:prstGeom>
            <a:noFill/>
            <a:ln w="9525" cap="flat" cmpd="sng" algn="ctr">
              <a:solidFill>
                <a:schemeClr val="tx1"/>
              </a:solidFill>
              <a:prstDash val="dash"/>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pPr>
              <a:endParaRPr kumimoji="0" lang="zh-CN" altLang="en-US"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Discussions</a:t>
            </a:r>
            <a:endParaRPr lang="zh-CN" altLang="en-US" dirty="0"/>
          </a:p>
        </p:txBody>
      </p:sp>
      <p:sp>
        <p:nvSpPr>
          <p:cNvPr id="3" name="内容占位符 2"/>
          <p:cNvSpPr>
            <a:spLocks noGrp="1"/>
          </p:cNvSpPr>
          <p:nvPr>
            <p:ph idx="1"/>
          </p:nvPr>
        </p:nvSpPr>
        <p:spPr>
          <a:xfrm>
            <a:off x="914401" y="1981201"/>
            <a:ext cx="10361084" cy="4494213"/>
          </a:xfrm>
        </p:spPr>
        <p:txBody>
          <a:bodyPr/>
          <a:lstStyle/>
          <a:p>
            <a:pPr>
              <a:buFont typeface="Wingdings" panose="05000000000000000000" pitchFamily="2" charset="2"/>
              <a:buChar char="l"/>
            </a:pPr>
            <a:r>
              <a:rPr lang="en-US" altLang="zh-CN" sz="2000" dirty="0">
                <a:solidFill>
                  <a:schemeClr val="tx1"/>
                </a:solidFill>
                <a:sym typeface="+mn-ea"/>
              </a:rPr>
              <a:t>Without </a:t>
            </a:r>
            <a:r>
              <a:rPr lang="en-US" altLang="zh-CN" sz="2000" dirty="0"/>
              <a:t>dynamically change the capability mode or </a:t>
            </a:r>
            <a:r>
              <a:rPr lang="en-US" altLang="zh-CN" sz="2000" dirty="0" smtClean="0">
                <a:solidFill>
                  <a:schemeClr val="tx1"/>
                </a:solidFill>
                <a:sym typeface="+mn-ea"/>
              </a:rPr>
              <a:t>operating mode, </a:t>
            </a:r>
            <a:r>
              <a:rPr lang="en-US" altLang="zh-CN" sz="2000" dirty="0">
                <a:solidFill>
                  <a:schemeClr val="tx1"/>
                </a:solidFill>
                <a:sym typeface="+mn-ea"/>
              </a:rPr>
              <a:t>it is highly likely that the LL traffic can not be transmitted in time and the preempted service is severely impacted, especially when</a:t>
            </a:r>
            <a:endParaRPr lang="en-US" altLang="zh-CN" sz="2000" dirty="0">
              <a:solidFill>
                <a:schemeClr val="tx1"/>
              </a:solidFill>
              <a:sym typeface="+mn-ea"/>
            </a:endParaRPr>
          </a:p>
          <a:p>
            <a:pPr lvl="1">
              <a:buFont typeface="Wingdings" panose="05000000000000000000" pitchFamily="2" charset="2"/>
              <a:buChar char="l"/>
            </a:pPr>
            <a:r>
              <a:rPr lang="en-US" altLang="zh-CN" dirty="0">
                <a:solidFill>
                  <a:schemeClr val="tx1"/>
                </a:solidFill>
                <a:sym typeface="+mn-ea"/>
              </a:rPr>
              <a:t>the data amount of LL traffic is huge, e.g., for VR/XR. </a:t>
            </a:r>
            <a:endParaRPr lang="en-US" altLang="zh-CN" dirty="0">
              <a:solidFill>
                <a:schemeClr val="tx1"/>
              </a:solidFill>
            </a:endParaRPr>
          </a:p>
          <a:p>
            <a:pPr lvl="1">
              <a:buFont typeface="Wingdings" panose="05000000000000000000" pitchFamily="2" charset="2"/>
              <a:buChar char="l"/>
            </a:pPr>
            <a:r>
              <a:rPr lang="en-US" altLang="zh-CN" dirty="0">
                <a:solidFill>
                  <a:schemeClr val="tx1"/>
                </a:solidFill>
                <a:sym typeface="+mn-ea"/>
              </a:rPr>
              <a:t>the time is tight for the LL traffic.</a:t>
            </a:r>
            <a:endParaRPr lang="en-US" altLang="zh-CN" dirty="0">
              <a:solidFill>
                <a:schemeClr val="tx1"/>
              </a:solidFill>
            </a:endParaRPr>
          </a:p>
          <a:p>
            <a:pPr lvl="1">
              <a:buFont typeface="Wingdings" panose="05000000000000000000" pitchFamily="2" charset="2"/>
              <a:buChar char="l"/>
            </a:pPr>
            <a:r>
              <a:rPr lang="en-US" altLang="zh-CN" dirty="0">
                <a:solidFill>
                  <a:schemeClr val="tx1"/>
                </a:solidFill>
                <a:sym typeface="+mn-ea"/>
              </a:rPr>
              <a:t>the </a:t>
            </a:r>
            <a:r>
              <a:rPr lang="en-US" altLang="zh-CN" dirty="0" smtClean="0">
                <a:solidFill>
                  <a:schemeClr val="tx1"/>
                </a:solidFill>
                <a:sym typeface="+mn-ea"/>
              </a:rPr>
              <a:t>preempting STA </a:t>
            </a:r>
            <a:r>
              <a:rPr lang="en-US" altLang="zh-CN" dirty="0">
                <a:solidFill>
                  <a:schemeClr val="tx1"/>
                </a:solidFill>
                <a:sym typeface="+mn-ea"/>
              </a:rPr>
              <a:t>can be with </a:t>
            </a:r>
            <a:r>
              <a:rPr lang="en-US" altLang="zh-CN" dirty="0" smtClean="0">
                <a:solidFill>
                  <a:schemeClr val="tx1"/>
                </a:solidFill>
                <a:sym typeface="+mn-ea"/>
              </a:rPr>
              <a:t>certain unfriendly capability </a:t>
            </a:r>
            <a:r>
              <a:rPr lang="en-US" altLang="zh-CN" dirty="0" smtClean="0">
                <a:solidFill>
                  <a:schemeClr val="tx1"/>
                </a:solidFill>
                <a:sym typeface="+mn-ea"/>
              </a:rPr>
              <a:t>mode or operating mode for the LL traffic. </a:t>
            </a:r>
            <a:endParaRPr lang="en-US" altLang="zh-CN" dirty="0">
              <a:solidFill>
                <a:schemeClr val="tx1"/>
              </a:solidFill>
              <a:sym typeface="+mn-ea"/>
            </a:endParaRPr>
          </a:p>
          <a:p>
            <a:pPr>
              <a:buFont typeface="Wingdings" panose="05000000000000000000" pitchFamily="2" charset="2"/>
              <a:buChar char="l"/>
            </a:pPr>
            <a:r>
              <a:rPr lang="en-US" altLang="zh-CN" sz="2000" dirty="0" smtClean="0"/>
              <a:t>The </a:t>
            </a:r>
            <a:r>
              <a:rPr lang="en-US" altLang="zh-CN" sz="2000" dirty="0"/>
              <a:t>capability mode or operating mode of the preempting STA </a:t>
            </a:r>
            <a:r>
              <a:rPr lang="en-US" altLang="zh-CN" sz="2000" dirty="0" smtClean="0">
                <a:solidFill>
                  <a:schemeClr val="tx1"/>
                </a:solidFill>
              </a:rPr>
              <a:t>should b</a:t>
            </a:r>
            <a:r>
              <a:rPr lang="en-US" altLang="zh-CN" sz="2000" dirty="0" smtClean="0"/>
              <a:t>e adjusted.</a:t>
            </a:r>
            <a:endParaRPr lang="en-US" altLang="zh-CN" sz="2000" dirty="0" smtClean="0"/>
          </a:p>
          <a:p>
            <a:pPr lvl="1">
              <a:buFont typeface="Wingdings" panose="05000000000000000000" pitchFamily="2" charset="2"/>
              <a:buChar char="l"/>
            </a:pPr>
            <a:r>
              <a:rPr lang="en-US" altLang="zh-CN" sz="1665" dirty="0"/>
              <a:t>It enhances the </a:t>
            </a:r>
            <a:r>
              <a:rPr lang="en-US" altLang="zh-CN" sz="1665" dirty="0" smtClean="0"/>
              <a:t>capability of </a:t>
            </a:r>
            <a:r>
              <a:rPr lang="en-US" altLang="zh-CN" sz="1665" dirty="0"/>
              <a:t>the </a:t>
            </a:r>
            <a:r>
              <a:rPr lang="en-US" altLang="zh-CN" sz="1660" dirty="0">
                <a:sym typeface="+mn-ea"/>
              </a:rPr>
              <a:t>preempting STA to well support the LL traffic transmission.</a:t>
            </a:r>
            <a:endParaRPr lang="en-US" altLang="zh-CN" sz="1665"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fld>
            <a:endParaRPr lang="en-GB" dirty="0"/>
          </a:p>
        </p:txBody>
      </p:sp>
      <p:sp>
        <p:nvSpPr>
          <p:cNvPr id="5" name="页脚占位符 4"/>
          <p:cNvSpPr>
            <a:spLocks noGrp="1"/>
          </p:cNvSpPr>
          <p:nvPr>
            <p:ph type="ftr" idx="14"/>
          </p:nvPr>
        </p:nvSpPr>
        <p:spPr/>
        <p:txBody>
          <a:bodyPr/>
          <a:lstStyle/>
          <a:p>
            <a:r>
              <a:rPr lang="en-GB" altLang="zh-CN" smtClean="0"/>
              <a:t>Shirley Yin, Clourney Semi</a:t>
            </a:r>
            <a:r>
              <a:rPr lang="en-US" altLang="zh-CN" smtClean="0"/>
              <a:t>conductor</a:t>
            </a:r>
            <a:endParaRPr lang="en-GB" altLang="zh-CN" dirty="0"/>
          </a:p>
        </p:txBody>
      </p:sp>
      <p:sp>
        <p:nvSpPr>
          <p:cNvPr id="6" name="日期占位符 5"/>
          <p:cNvSpPr>
            <a:spLocks noGrp="1"/>
          </p:cNvSpPr>
          <p:nvPr>
            <p:ph type="dt" idx="15"/>
          </p:nvPr>
        </p:nvSpPr>
        <p:spPr/>
        <p:txBody>
          <a:bodyPr/>
          <a:lstStyle/>
          <a:p>
            <a:r>
              <a:rPr lang="en-US" altLang="zh-CN" smtClean="0"/>
              <a:t>May 2024</a:t>
            </a:r>
            <a:endParaRPr lang="en-GB" altLang="zh-C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pPr>
              <a:buFont typeface="Times New Roman" panose="02020603050405020304" pitchFamily="16" charset="0"/>
              <a:buChar char="•"/>
            </a:pPr>
            <a:r>
              <a:rPr lang="en-US" altLang="zh-CN" dirty="0"/>
              <a:t>For an AP or a non-AP STA, </a:t>
            </a:r>
            <a:r>
              <a:rPr lang="en-US" altLang="zh-CN" dirty="0" smtClean="0"/>
              <a:t>changing </a:t>
            </a:r>
            <a:r>
              <a:rPr lang="en-US" altLang="zh-CN" dirty="0"/>
              <a:t>the capability mode or </a:t>
            </a:r>
            <a:r>
              <a:rPr lang="en-US" altLang="zh-CN" dirty="0">
                <a:solidFill>
                  <a:schemeClr val="tx1"/>
                </a:solidFill>
                <a:sym typeface="+mn-ea"/>
              </a:rPr>
              <a:t>operating </a:t>
            </a:r>
            <a:r>
              <a:rPr lang="en-US" altLang="zh-CN" dirty="0" smtClean="0">
                <a:solidFill>
                  <a:schemeClr val="tx1"/>
                </a:solidFill>
                <a:sym typeface="+mn-ea"/>
              </a:rPr>
              <a:t>mode is</a:t>
            </a:r>
            <a:r>
              <a:rPr lang="en-US" altLang="zh-CN" dirty="0" smtClean="0"/>
              <a:t> </a:t>
            </a:r>
            <a:r>
              <a:rPr lang="en-US" altLang="zh-CN" dirty="0"/>
              <a:t>needed for timely delivery of LL traffic.  </a:t>
            </a:r>
            <a:endParaRPr lang="en-US" altLang="zh-CN"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fld>
            <a:endParaRPr lang="en-GB" dirty="0"/>
          </a:p>
        </p:txBody>
      </p:sp>
      <p:sp>
        <p:nvSpPr>
          <p:cNvPr id="5" name="页脚占位符 4"/>
          <p:cNvSpPr>
            <a:spLocks noGrp="1"/>
          </p:cNvSpPr>
          <p:nvPr>
            <p:ph type="ftr" idx="14"/>
          </p:nvPr>
        </p:nvSpPr>
        <p:spPr/>
        <p:txBody>
          <a:bodyPr/>
          <a:lstStyle/>
          <a:p>
            <a:r>
              <a:rPr lang="en-GB" altLang="zh-CN" smtClean="0"/>
              <a:t>Shirley Yin, Clourney Semi</a:t>
            </a:r>
            <a:r>
              <a:rPr lang="en-US" altLang="zh-CN" smtClean="0"/>
              <a:t>conductor</a:t>
            </a:r>
            <a:endParaRPr lang="en-GB" altLang="zh-CN" dirty="0"/>
          </a:p>
        </p:txBody>
      </p:sp>
      <p:sp>
        <p:nvSpPr>
          <p:cNvPr id="6" name="日期占位符 5"/>
          <p:cNvSpPr>
            <a:spLocks noGrp="1"/>
          </p:cNvSpPr>
          <p:nvPr>
            <p:ph type="dt" idx="15"/>
          </p:nvPr>
        </p:nvSpPr>
        <p:spPr/>
        <p:txBody>
          <a:bodyPr/>
          <a:lstStyle/>
          <a:p>
            <a:r>
              <a:rPr lang="en-US" altLang="zh-CN" smtClean="0"/>
              <a:t>May 2024</a:t>
            </a:r>
            <a:endParaRPr lang="en-GB" altLang="zh-C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
            </a:r>
            <a:r>
              <a:rPr lang="en-US" altLang="zh-CN" dirty="0" smtClean="0"/>
              <a:t>eferences</a:t>
            </a:r>
            <a:endParaRPr lang="en-GB" dirty="0"/>
          </a:p>
        </p:txBody>
      </p:sp>
      <p:sp>
        <p:nvSpPr>
          <p:cNvPr id="9218" name="Rectangle 2"/>
          <p:cNvSpPr>
            <a:spLocks noGrp="1" noChangeArrowheads="1"/>
          </p:cNvSpPr>
          <p:nvPr>
            <p:ph idx="1"/>
          </p:nvPr>
        </p:nvSpPr>
        <p:spPr/>
        <p:txBody>
          <a:bodyPr/>
          <a:lstStyle/>
          <a:p>
            <a:pPr defTabSz="914400">
              <a:lnSpc>
                <a:spcPct val="90000"/>
              </a:lnSpc>
              <a:spcBef>
                <a:spcPct val="20000"/>
              </a:spcBef>
              <a:buClrTx/>
              <a:buSzTx/>
              <a:defRPr/>
            </a:pPr>
            <a:r>
              <a:rPr lang="en-US" altLang="ko-KR" sz="1600" b="0" dirty="0" smtClean="0">
                <a:solidFill>
                  <a:schemeClr val="tx1"/>
                </a:solidFill>
                <a:ea typeface="굴림" panose="020B0600000101010101" pitchFamily="50" charset="-127"/>
              </a:rPr>
              <a:t>[</a:t>
            </a:r>
            <a:r>
              <a:rPr lang="en-US" altLang="ko-KR" sz="1600" b="0" dirty="0">
                <a:solidFill>
                  <a:schemeClr val="tx1"/>
                </a:solidFill>
                <a:ea typeface="굴림" panose="020B0600000101010101" pitchFamily="50" charset="-127"/>
              </a:rPr>
              <a:t>1] 23/0480r3, UHR Proposed PAR</a:t>
            </a:r>
            <a:endParaRPr lang="en-US" altLang="ko-KR" sz="1600" b="0" dirty="0">
              <a:solidFill>
                <a:schemeClr val="tx1"/>
              </a:solidFill>
              <a:ea typeface="굴림" panose="020B0600000101010101" pitchFamily="50" charset="-127"/>
            </a:endParaRPr>
          </a:p>
          <a:p>
            <a:pPr marL="0" lvl="0" indent="0" defTabSz="914400" eaLnBrk="0" hangingPunct="0">
              <a:lnSpc>
                <a:spcPct val="90000"/>
              </a:lnSpc>
              <a:spcBef>
                <a:spcPct val="20000"/>
              </a:spcBef>
              <a:buClrTx/>
              <a:buSzTx/>
              <a:defRPr/>
            </a:pPr>
            <a:r>
              <a:rPr lang="en-US" altLang="zh-CN" sz="1600" b="0" dirty="0">
                <a:solidFill>
                  <a:schemeClr val="tx1"/>
                </a:solidFill>
                <a:ea typeface="굴림" panose="020B0600000101010101" pitchFamily="50" charset="-127"/>
              </a:rPr>
              <a:t>[2] </a:t>
            </a:r>
            <a:r>
              <a:rPr lang="en-US" altLang="zh-CN" sz="1600" b="0" dirty="0" smtClean="0">
                <a:solidFill>
                  <a:schemeClr val="tx1"/>
                </a:solidFill>
                <a:ea typeface="굴림" panose="020B0600000101010101" pitchFamily="50" charset="-127"/>
              </a:rPr>
              <a:t>24/0390r0</a:t>
            </a:r>
            <a:r>
              <a:rPr lang="en-US" altLang="zh-CN" sz="1600" b="0" dirty="0">
                <a:solidFill>
                  <a:schemeClr val="tx1"/>
                </a:solidFill>
                <a:ea typeface="굴림" panose="020B0600000101010101" pitchFamily="50" charset="-127"/>
              </a:rPr>
              <a:t>, A Uniform Procedure for Preemption</a:t>
            </a:r>
            <a:endParaRPr lang="en-US" altLang="zh-CN" sz="1600" b="0" dirty="0">
              <a:solidFill>
                <a:schemeClr val="tx1"/>
              </a:solidFill>
              <a:ea typeface="굴림" panose="020B0600000101010101" pitchFamily="50" charset="-127"/>
            </a:endParaRPr>
          </a:p>
          <a:p>
            <a:pPr marL="0" lvl="0" indent="0" defTabSz="914400" eaLnBrk="0" hangingPunct="0">
              <a:lnSpc>
                <a:spcPct val="90000"/>
              </a:lnSpc>
              <a:spcBef>
                <a:spcPct val="20000"/>
              </a:spcBef>
              <a:buClrTx/>
              <a:buSzTx/>
              <a:defRPr/>
            </a:pPr>
            <a:r>
              <a:rPr lang="en-US" altLang="zh-CN" sz="1600" b="0" dirty="0">
                <a:solidFill>
                  <a:schemeClr val="tx1"/>
                </a:solidFill>
                <a:ea typeface="굴림" panose="020B0600000101010101" pitchFamily="50" charset="-127"/>
              </a:rPr>
              <a:t>[3] 24/0389r0, Preemption for Low Latency</a:t>
            </a:r>
            <a:endParaRPr lang="en-US" altLang="zh-CN" sz="1600" b="0" dirty="0">
              <a:solidFill>
                <a:schemeClr val="tx1"/>
              </a:solidFill>
              <a:ea typeface="굴림" panose="020B0600000101010101" pitchFamily="50" charset="-127"/>
            </a:endParaRPr>
          </a:p>
          <a:p>
            <a:pPr marL="0" lvl="0" indent="0" defTabSz="914400" eaLnBrk="0" hangingPunct="0">
              <a:lnSpc>
                <a:spcPct val="90000"/>
              </a:lnSpc>
              <a:spcBef>
                <a:spcPct val="20000"/>
              </a:spcBef>
              <a:buClrTx/>
              <a:buSzTx/>
              <a:defRPr/>
            </a:pPr>
            <a:r>
              <a:rPr lang="en-US" altLang="zh-CN" sz="1600" b="0" dirty="0">
                <a:solidFill>
                  <a:schemeClr val="tx1"/>
                </a:solidFill>
                <a:ea typeface="굴림" panose="020B0600000101010101" pitchFamily="50" charset="-127"/>
              </a:rPr>
              <a:t>[4] 24/0168r0, TXOP preemption in </a:t>
            </a:r>
            <a:r>
              <a:rPr lang="en-US" altLang="zh-CN" sz="1600" b="0" dirty="0" smtClean="0">
                <a:solidFill>
                  <a:schemeClr val="tx1"/>
                </a:solidFill>
                <a:ea typeface="굴림" panose="020B0600000101010101" pitchFamily="50" charset="-127"/>
              </a:rPr>
              <a:t>11bn</a:t>
            </a:r>
            <a:endParaRPr lang="en-US" altLang="zh-CN" sz="1600" b="0" dirty="0" smtClean="0">
              <a:solidFill>
                <a:schemeClr val="tx1"/>
              </a:solidFill>
              <a:ea typeface="굴림" panose="020B0600000101010101" pitchFamily="50" charset="-127"/>
            </a:endParaRPr>
          </a:p>
          <a:p>
            <a:pPr marL="0" lvl="0" indent="0" defTabSz="914400" eaLnBrk="0" hangingPunct="0">
              <a:lnSpc>
                <a:spcPct val="90000"/>
              </a:lnSpc>
              <a:spcBef>
                <a:spcPct val="20000"/>
              </a:spcBef>
              <a:buClrTx/>
              <a:buSzTx/>
              <a:defRPr/>
            </a:pPr>
            <a:r>
              <a:rPr lang="en-US" altLang="zh-CN" sz="1600" b="0" dirty="0" smtClean="0">
                <a:solidFill>
                  <a:schemeClr val="tx1"/>
                </a:solidFill>
                <a:ea typeface="굴림" panose="020B0600000101010101" pitchFamily="50" charset="-127"/>
              </a:rPr>
              <a:t>[5] 24/0391r0, Legacy STA and OBSS Issues for Preemption</a:t>
            </a:r>
            <a:endParaRPr lang="en-US" altLang="zh-CN" sz="1600" b="0" dirty="0" smtClean="0">
              <a:solidFill>
                <a:schemeClr val="tx1"/>
              </a:solidFill>
              <a:ea typeface="굴림" panose="020B0600000101010101" pitchFamily="50" charset="-127"/>
            </a:endParaRPr>
          </a:p>
          <a:p>
            <a:pPr marL="0" lvl="0" indent="0" defTabSz="914400" eaLnBrk="0" hangingPunct="0">
              <a:lnSpc>
                <a:spcPct val="90000"/>
              </a:lnSpc>
              <a:spcBef>
                <a:spcPct val="20000"/>
              </a:spcBef>
              <a:buClrTx/>
              <a:buSzTx/>
              <a:defRPr/>
            </a:pPr>
            <a:r>
              <a:rPr lang="en-US" altLang="zh-CN" sz="1600" b="0" dirty="0" smtClean="0">
                <a:solidFill>
                  <a:schemeClr val="tx1"/>
                </a:solidFill>
                <a:ea typeface="굴림" panose="020B0600000101010101" pitchFamily="50" charset="-127"/>
              </a:rPr>
              <a:t>[6] 24/0103r1, TXOP Level Pre-emption for Low Latency Application</a:t>
            </a:r>
            <a:endParaRPr lang="en-US" altLang="zh-CN" sz="1600" b="0" dirty="0" smtClean="0">
              <a:solidFill>
                <a:schemeClr val="tx1"/>
              </a:solidFill>
              <a:ea typeface="굴림" panose="020B0600000101010101" pitchFamily="50" charset="-127"/>
            </a:endParaRPr>
          </a:p>
          <a:p>
            <a:pPr marL="0" lvl="0" indent="0" defTabSz="914400" eaLnBrk="0" hangingPunct="0">
              <a:lnSpc>
                <a:spcPct val="90000"/>
              </a:lnSpc>
              <a:spcBef>
                <a:spcPct val="20000"/>
              </a:spcBef>
              <a:buClrTx/>
              <a:buSzTx/>
              <a:defRPr/>
            </a:pPr>
            <a:r>
              <a:rPr lang="en-US" altLang="zh-CN" sz="1600" b="0" dirty="0" smtClean="0">
                <a:solidFill>
                  <a:schemeClr val="tx1"/>
                </a:solidFill>
                <a:ea typeface="굴림" panose="020B0600000101010101" pitchFamily="50" charset="-127"/>
              </a:rPr>
              <a:t>[7] 23/1593r0, Low Latency Transmission in EMLMR</a:t>
            </a:r>
            <a:endParaRPr lang="en-US" altLang="zh-CN" sz="1600" b="0" dirty="0" smtClean="0">
              <a:solidFill>
                <a:schemeClr val="tx1"/>
              </a:solidFill>
              <a:ea typeface="굴림" panose="020B0600000101010101" pitchFamily="50" charset="-127"/>
            </a:endParaRPr>
          </a:p>
          <a:p>
            <a:pPr marL="0" lvl="0" indent="0" defTabSz="914400" eaLnBrk="0" hangingPunct="0">
              <a:lnSpc>
                <a:spcPct val="90000"/>
              </a:lnSpc>
              <a:spcBef>
                <a:spcPct val="20000"/>
              </a:spcBef>
              <a:buClrTx/>
              <a:buSzTx/>
              <a:defRPr/>
            </a:pPr>
            <a:r>
              <a:rPr lang="en-US" altLang="zh-CN" sz="1600" b="0" dirty="0" smtClean="0">
                <a:solidFill>
                  <a:schemeClr val="tx1"/>
                </a:solidFill>
                <a:ea typeface="굴림" panose="020B0600000101010101" pitchFamily="50" charset="-127"/>
              </a:rPr>
              <a:t>[8] 24/0797r0, Operating Mode Request</a:t>
            </a:r>
            <a:endParaRPr lang="en-US" altLang="zh-CN" sz="1600" b="0" dirty="0" smtClean="0">
              <a:solidFill>
                <a:schemeClr val="tx1"/>
              </a:solidFill>
              <a:ea typeface="굴림" panose="020B0600000101010101" pitchFamily="50" charset="-127"/>
            </a:endParaRPr>
          </a:p>
          <a:p>
            <a:pPr marL="0" lvl="0" indent="0" defTabSz="914400" eaLnBrk="0" hangingPunct="0">
              <a:lnSpc>
                <a:spcPct val="90000"/>
              </a:lnSpc>
              <a:spcBef>
                <a:spcPct val="20000"/>
              </a:spcBef>
              <a:buClrTx/>
              <a:buSzTx/>
              <a:defRPr/>
            </a:pPr>
            <a:r>
              <a:rPr lang="en-US" altLang="zh-CN" sz="1600" b="0" dirty="0" smtClean="0">
                <a:solidFill>
                  <a:schemeClr val="tx1"/>
                </a:solidFill>
                <a:ea typeface="굴림" panose="020B0600000101010101" pitchFamily="50" charset="-127"/>
                <a:sym typeface="+mn-ea"/>
              </a:rPr>
              <a:t>[9] </a:t>
            </a:r>
            <a:r>
              <a:rPr lang="en-US" altLang="zh-CN" sz="1600" b="0" dirty="0">
                <a:solidFill>
                  <a:schemeClr val="tx1"/>
                </a:solidFill>
                <a:ea typeface="굴림" panose="020B0600000101010101" pitchFamily="50" charset="-127"/>
                <a:sym typeface="+mn-ea"/>
              </a:rPr>
              <a:t>24/0176r6, </a:t>
            </a:r>
            <a:r>
              <a:rPr lang="en-US" altLang="zh-CN" sz="1600" b="0" dirty="0" err="1">
                <a:solidFill>
                  <a:schemeClr val="tx1"/>
                </a:solidFill>
                <a:ea typeface="굴림" panose="020B0600000101010101" pitchFamily="50" charset="-127"/>
                <a:sym typeface="+mn-ea"/>
              </a:rPr>
              <a:t>TGbn</a:t>
            </a:r>
            <a:r>
              <a:rPr lang="en-US" altLang="zh-CN" sz="1600" b="0" dirty="0">
                <a:solidFill>
                  <a:schemeClr val="tx1"/>
                </a:solidFill>
                <a:ea typeface="굴림" panose="020B0600000101010101" pitchFamily="50" charset="-127"/>
                <a:sym typeface="+mn-ea"/>
              </a:rPr>
              <a:t> Motions </a:t>
            </a:r>
            <a:r>
              <a:rPr lang="en-US" altLang="zh-CN" sz="1600" b="0" dirty="0" smtClean="0">
                <a:solidFill>
                  <a:schemeClr val="tx1"/>
                </a:solidFill>
                <a:ea typeface="굴림" panose="020B0600000101010101" pitchFamily="50" charset="-127"/>
                <a:sym typeface="+mn-ea"/>
              </a:rPr>
              <a:t>List</a:t>
            </a:r>
            <a:endParaRPr lang="en-US" altLang="zh-CN" sz="1600" b="0" dirty="0" smtClean="0">
              <a:solidFill>
                <a:schemeClr val="tx1"/>
              </a:solidFill>
              <a:ea typeface="굴림" panose="020B0600000101010101" pitchFamily="50" charset="-127"/>
            </a:endParaRPr>
          </a:p>
          <a:p>
            <a:pPr marL="0" lvl="0" indent="0" defTabSz="914400" eaLnBrk="0" hangingPunct="0">
              <a:lnSpc>
                <a:spcPct val="90000"/>
              </a:lnSpc>
              <a:spcBef>
                <a:spcPct val="20000"/>
              </a:spcBef>
              <a:buClrTx/>
              <a:buSzTx/>
              <a:defRPr/>
            </a:pPr>
            <a:endParaRPr lang="en-US" altLang="zh-CN" sz="1600" b="0" dirty="0" smtClean="0">
              <a:solidFill>
                <a:schemeClr val="tx1"/>
              </a:solidFill>
              <a:ea typeface="굴림" panose="020B0600000101010101" pitchFamily="50" charset="-127"/>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fld>
            <a:endParaRPr lang="en-GB"/>
          </a:p>
        </p:txBody>
      </p:sp>
      <p:sp>
        <p:nvSpPr>
          <p:cNvPr id="5" name="Footer Placeholder 4"/>
          <p:cNvSpPr>
            <a:spLocks noGrp="1"/>
          </p:cNvSpPr>
          <p:nvPr>
            <p:ph type="ftr" idx="14"/>
          </p:nvPr>
        </p:nvSpPr>
        <p:spPr/>
        <p:txBody>
          <a:bodyPr/>
          <a:lstStyle/>
          <a:p>
            <a:r>
              <a:rPr lang="en-GB" altLang="zh-CN" dirty="0"/>
              <a:t>Shirley Yin, </a:t>
            </a:r>
            <a:r>
              <a:rPr lang="en-GB" altLang="zh-CN" dirty="0" err="1"/>
              <a:t>Clourney</a:t>
            </a:r>
            <a:r>
              <a:rPr lang="en-GB" altLang="zh-CN" dirty="0"/>
              <a:t> Semi</a:t>
            </a:r>
            <a:r>
              <a:rPr lang="en-US" altLang="zh-CN" dirty="0"/>
              <a:t>conductor</a:t>
            </a:r>
            <a:endParaRPr lang="en-GB" altLang="zh-CN" dirty="0"/>
          </a:p>
        </p:txBody>
      </p:sp>
      <p:sp>
        <p:nvSpPr>
          <p:cNvPr id="4" name="Date Placeholder 3"/>
          <p:cNvSpPr>
            <a:spLocks noGrp="1"/>
          </p:cNvSpPr>
          <p:nvPr>
            <p:ph type="dt" idx="15"/>
          </p:nvPr>
        </p:nvSpPr>
        <p:spPr/>
        <p:txBody>
          <a:bodyPr/>
          <a:lstStyle/>
          <a:p>
            <a:r>
              <a:rPr lang="en-US" altLang="zh-CN" smtClean="0"/>
              <a:t>May 2024</a:t>
            </a:r>
            <a:endParaRPr lang="en-GB" altLang="zh-CN" dirty="0"/>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0</TotalTime>
  <Words>4734</Words>
  <Application>WPS 演示</Application>
  <PresentationFormat>宽屏</PresentationFormat>
  <Paragraphs>191</Paragraphs>
  <Slides>8</Slides>
  <Notes>8</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vt:i4>
      </vt:variant>
    </vt:vector>
  </HeadingPairs>
  <TitlesOfParts>
    <vt:vector size="20" baseType="lpstr">
      <vt:lpstr>Arial</vt:lpstr>
      <vt:lpstr>宋体</vt:lpstr>
      <vt:lpstr>Wingdings</vt:lpstr>
      <vt:lpstr>Times New Roman</vt:lpstr>
      <vt:lpstr>MS Gothic</vt:lpstr>
      <vt:lpstr>Arial Unicode MS</vt:lpstr>
      <vt:lpstr>굴림</vt:lpstr>
      <vt:lpstr>Malgun Gothic</vt:lpstr>
      <vt:lpstr>微软雅黑</vt:lpstr>
      <vt:lpstr>Arial Unicode MS</vt:lpstr>
      <vt:lpstr>Calibri</vt:lpstr>
      <vt:lpstr>Office 主题</vt:lpstr>
      <vt:lpstr>Timely Transmission of Low Latency Traffic with Reduced Preemption Occurance</vt:lpstr>
      <vt:lpstr>Introduction</vt:lpstr>
      <vt:lpstr>Recap</vt:lpstr>
      <vt:lpstr>Problem statement 1</vt:lpstr>
      <vt:lpstr>Problem Statement 2</vt:lpstr>
      <vt:lpstr>Discussions</vt:lpstr>
      <vt:lpstr>Summary</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Microsoft 帐户</dc:creator>
  <cp:category>Shirley Yin, ClourneySemi</cp:category>
  <cp:lastModifiedBy>user</cp:lastModifiedBy>
  <cp:revision>177</cp:revision>
  <cp:lastPrinted>2024-05-10T14:16:00Z</cp:lastPrinted>
  <dcterms:created xsi:type="dcterms:W3CDTF">2024-05-10T14:16:00Z</dcterms:created>
  <dcterms:modified xsi:type="dcterms:W3CDTF">2024-05-15T03:34:01Z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7E0B58BA777242A6A85695D1138158F7</vt:lpwstr>
  </property>
  <property fmtid="{D5CDD505-2E9C-101B-9397-08002B2CF9AE}" pid="3" name="KSOProductBuildVer">
    <vt:lpwstr>2052-11.1.0.11294</vt:lpwstr>
  </property>
</Properties>
</file>