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2"/>
  </p:notesMasterIdLst>
  <p:handoutMasterIdLst>
    <p:handoutMasterId r:id="rId13"/>
  </p:handoutMasterIdLst>
  <p:sldIdLst>
    <p:sldId id="269" r:id="rId2"/>
    <p:sldId id="257" r:id="rId3"/>
    <p:sldId id="585" r:id="rId4"/>
    <p:sldId id="597" r:id="rId5"/>
    <p:sldId id="593" r:id="rId6"/>
    <p:sldId id="598" r:id="rId7"/>
    <p:sldId id="599" r:id="rId8"/>
    <p:sldId id="600" r:id="rId9"/>
    <p:sldId id="588" r:id="rId10"/>
    <p:sldId id="500"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1" clrIdx="3">
    <p:extLst>
      <p:ext uri="{19B8F6BF-5375-455C-9EA6-DF929625EA0E}">
        <p15:presenceInfo xmlns:p15="http://schemas.microsoft.com/office/powerpoint/2012/main" userId="28a9accb1e34224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69" autoAdjust="0"/>
    <p:restoredTop sz="93875" autoAdjust="0"/>
  </p:normalViewPr>
  <p:slideViewPr>
    <p:cSldViewPr>
      <p:cViewPr varScale="1">
        <p:scale>
          <a:sx n="136" d="100"/>
          <a:sy n="136" d="100"/>
        </p:scale>
        <p:origin x="54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10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802.11-yy/0851r2r0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3</a:t>
            </a:fld>
            <a:endParaRPr lang="zh-CN" altLang="en-US"/>
          </a:p>
        </p:txBody>
      </p:sp>
    </p:spTree>
    <p:extLst>
      <p:ext uri="{BB962C8B-B14F-4D97-AF65-F5344CB8AC3E}">
        <p14:creationId xmlns:p14="http://schemas.microsoft.com/office/powerpoint/2010/main" val="5139771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13EAF7-0E30-FCE3-F7EE-7E4C8348FE81}"/>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19135926-CA60-542E-C024-AD8D5B9E2089}"/>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49211933-60F7-DFC9-E1F1-B8121B4BBF34}"/>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AC061BC3-8DA8-F5FE-1A23-89D49C8DD624}"/>
              </a:ext>
            </a:extLst>
          </p:cNvPr>
          <p:cNvSpPr>
            <a:spLocks noGrp="1"/>
          </p:cNvSpPr>
          <p:nvPr>
            <p:ph type="sldNum" sz="quarter" idx="10"/>
          </p:nvPr>
        </p:nvSpPr>
        <p:spPr/>
        <p:txBody>
          <a:bodyPr/>
          <a:lstStyle/>
          <a:p>
            <a:fld id="{C7B46C3B-569A-42B4-9985-4ED4A729088E}" type="slidenum">
              <a:rPr lang="zh-CN" altLang="en-US" smtClean="0"/>
              <a:t>4</a:t>
            </a:fld>
            <a:endParaRPr lang="zh-CN" altLang="en-US"/>
          </a:p>
        </p:txBody>
      </p:sp>
    </p:spTree>
    <p:extLst>
      <p:ext uri="{BB962C8B-B14F-4D97-AF65-F5344CB8AC3E}">
        <p14:creationId xmlns:p14="http://schemas.microsoft.com/office/powerpoint/2010/main" val="664964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5</a:t>
            </a:fld>
            <a:endParaRPr lang="zh-CN" altLang="en-US"/>
          </a:p>
        </p:txBody>
      </p:sp>
    </p:spTree>
    <p:extLst>
      <p:ext uri="{BB962C8B-B14F-4D97-AF65-F5344CB8AC3E}">
        <p14:creationId xmlns:p14="http://schemas.microsoft.com/office/powerpoint/2010/main" val="4137573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A3B31-5ACA-25E8-E5B9-8529FD91963B}"/>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AB326216-16E7-B9D6-3B8D-4759A976A8C3}"/>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12FEC060-B679-4F6F-E011-B733FE1C6F1B}"/>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3FDB3E70-F2DF-B3C5-FCD3-1390D307C6C2}"/>
              </a:ext>
            </a:extLst>
          </p:cNvPr>
          <p:cNvSpPr>
            <a:spLocks noGrp="1"/>
          </p:cNvSpPr>
          <p:nvPr>
            <p:ph type="sldNum" sz="quarter" idx="10"/>
          </p:nvPr>
        </p:nvSpPr>
        <p:spPr/>
        <p:txBody>
          <a:bodyPr/>
          <a:lstStyle/>
          <a:p>
            <a:fld id="{C7B46C3B-569A-42B4-9985-4ED4A729088E}" type="slidenum">
              <a:rPr lang="zh-CN" altLang="en-US" smtClean="0"/>
              <a:t>6</a:t>
            </a:fld>
            <a:endParaRPr lang="zh-CN" altLang="en-US"/>
          </a:p>
        </p:txBody>
      </p:sp>
    </p:spTree>
    <p:extLst>
      <p:ext uri="{BB962C8B-B14F-4D97-AF65-F5344CB8AC3E}">
        <p14:creationId xmlns:p14="http://schemas.microsoft.com/office/powerpoint/2010/main" val="1522991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90B5DC-5DD2-D820-CF9A-9EF0FA117C61}"/>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18754C78-FEB9-E512-5D14-C7E1A352A49C}"/>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1E4E4E30-2979-1CE5-D80A-B768CB8222F5}"/>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3E1F82EB-4D6B-1FAE-460B-569CC08AADF0}"/>
              </a:ext>
            </a:extLst>
          </p:cNvPr>
          <p:cNvSpPr>
            <a:spLocks noGrp="1"/>
          </p:cNvSpPr>
          <p:nvPr>
            <p:ph type="sldNum" sz="quarter" idx="10"/>
          </p:nvPr>
        </p:nvSpPr>
        <p:spPr/>
        <p:txBody>
          <a:bodyPr/>
          <a:lstStyle/>
          <a:p>
            <a:fld id="{C7B46C3B-569A-42B4-9985-4ED4A729088E}" type="slidenum">
              <a:rPr lang="zh-CN" altLang="en-US" smtClean="0"/>
              <a:t>7</a:t>
            </a:fld>
            <a:endParaRPr lang="zh-CN" altLang="en-US"/>
          </a:p>
        </p:txBody>
      </p:sp>
    </p:spTree>
    <p:extLst>
      <p:ext uri="{BB962C8B-B14F-4D97-AF65-F5344CB8AC3E}">
        <p14:creationId xmlns:p14="http://schemas.microsoft.com/office/powerpoint/2010/main" val="1438553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8</a:t>
            </a:fld>
            <a:endParaRPr lang="zh-CN" altLang="en-US"/>
          </a:p>
        </p:txBody>
      </p:sp>
    </p:spTree>
    <p:extLst>
      <p:ext uri="{BB962C8B-B14F-4D97-AF65-F5344CB8AC3E}">
        <p14:creationId xmlns:p14="http://schemas.microsoft.com/office/powerpoint/2010/main" val="4066043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9</a:t>
            </a:fld>
            <a:endParaRPr lang="zh-CN" altLang="en-US"/>
          </a:p>
        </p:txBody>
      </p:sp>
    </p:spTree>
    <p:extLst>
      <p:ext uri="{BB962C8B-B14F-4D97-AF65-F5344CB8AC3E}">
        <p14:creationId xmlns:p14="http://schemas.microsoft.com/office/powerpoint/2010/main" val="1250426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a:t>Yinan Qi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108472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ncbi.nlm.nih.gov/pmc/articles/PMC8347211/"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0" y="685800"/>
            <a:ext cx="9144000" cy="870323"/>
          </a:xfrm>
          <a:noFill/>
        </p:spPr>
        <p:txBody>
          <a:bodyPr/>
          <a:lstStyle/>
          <a:p>
            <a:r>
              <a:rPr lang="en-US" altLang="zh-CN" dirty="0">
                <a:solidFill>
                  <a:schemeClr val="tx1"/>
                </a:solidFill>
              </a:rPr>
              <a:t>Uplink FDM for AMP</a:t>
            </a:r>
            <a:endParaRPr lang="en-US" dirty="0">
              <a:solidFill>
                <a:schemeClr val="tx1"/>
              </a:solidFill>
            </a:endParaRP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2024-05-15</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544566832"/>
              </p:ext>
            </p:extLst>
          </p:nvPr>
        </p:nvGraphicFramePr>
        <p:xfrm>
          <a:off x="838200" y="2701138"/>
          <a:ext cx="7886702" cy="2569376"/>
        </p:xfrm>
        <a:graphic>
          <a:graphicData uri="http://schemas.openxmlformats.org/drawingml/2006/table">
            <a:tbl>
              <a:tblPr firstRow="1" bandRow="1">
                <a:tableStyleId>{F5AB1C69-6EDB-4FF4-983F-18BD219EF322}</a:tableStyleId>
              </a:tblPr>
              <a:tblGrid>
                <a:gridCol w="1752600">
                  <a:extLst>
                    <a:ext uri="{9D8B030D-6E8A-4147-A177-3AD203B41FA5}">
                      <a16:colId xmlns:a16="http://schemas.microsoft.com/office/drawing/2014/main" val="20000"/>
                    </a:ext>
                  </a:extLst>
                </a:gridCol>
                <a:gridCol w="1425624">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457200" marR="457200" algn="ctr">
                        <a:spcAft>
                          <a:spcPts val="1200"/>
                        </a:spcAft>
                      </a:pPr>
                      <a:r>
                        <a:rPr lang="en-GB" sz="1200" b="0" dirty="0" err="1">
                          <a:effectLst/>
                          <a:latin typeface="Times New Roman" panose="02020603050405020304" pitchFamily="18" charset="0"/>
                          <a:ea typeface="+mn-ea"/>
                          <a:cs typeface="Times New Roman" panose="02020603050405020304" pitchFamily="18" charset="0"/>
                        </a:rPr>
                        <a:t>Chuanfeng</a:t>
                      </a:r>
                      <a:r>
                        <a:rPr lang="en-GB" sz="1200" b="0" dirty="0">
                          <a:effectLst/>
                          <a:latin typeface="Times New Roman" panose="02020603050405020304" pitchFamily="18" charset="0"/>
                          <a:ea typeface="+mn-ea"/>
                          <a:cs typeface="Times New Roman" panose="02020603050405020304" pitchFamily="18" charset="0"/>
                        </a:rPr>
                        <a:t> He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802.11-24/0851r2</a:t>
            </a:r>
            <a:endParaRPr lang="en-SG" sz="1800" dirty="0">
              <a:latin typeface="+mn-lt"/>
            </a:endParaRP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555624"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indent="0"/>
            <a:r>
              <a:rPr lang="en-GB" altLang="zh-CN" sz="1600" dirty="0">
                <a:latin typeface="+mn-lt"/>
              </a:rPr>
              <a:t>[1] </a:t>
            </a:r>
            <a:r>
              <a:rPr lang="en-GB" altLang="zh-CN" sz="1600" dirty="0" err="1">
                <a:latin typeface="+mn-lt"/>
              </a:rPr>
              <a:t>Youngboo</a:t>
            </a:r>
            <a:r>
              <a:rPr lang="en-GB" altLang="zh-CN" sz="1600" dirty="0">
                <a:latin typeface="+mn-lt"/>
              </a:rPr>
              <a:t> Kim, Lam Kwon, and Eun-Chan Park, “OFDMA Backoff Control Scheme for Improving Channel Efficiency in the Dynamic Network Environment of IEEE 802.11ax WLANs,” available at </a:t>
            </a:r>
            <a:r>
              <a:rPr lang="en-GB" altLang="zh-CN" sz="1600" dirty="0">
                <a:latin typeface="+mn-lt"/>
                <a:hlinkClick r:id="rId3"/>
              </a:rPr>
              <a:t>https://www.ncbi.nlm.nih.gov/pmc/articles/PMC8347211/</a:t>
            </a:r>
            <a:endParaRPr lang="en-GB" altLang="zh-CN" sz="1600" dirty="0">
              <a:latin typeface="+mn-lt"/>
            </a:endParaRPr>
          </a:p>
          <a:p>
            <a:pPr marL="0" indent="0"/>
            <a:endParaRPr lang="en-GB" altLang="zh-CN" sz="1600" dirty="0">
              <a:latin typeface="+mn-lt"/>
            </a:endParaRPr>
          </a:p>
          <a:p>
            <a:pPr marL="0" indent="0"/>
            <a:r>
              <a:rPr lang="en-GB" altLang="zh-CN" sz="1600" dirty="0">
                <a:latin typeface="+mn-lt"/>
              </a:rPr>
              <a:t>[2] 11-23-1140-00-0amp-considerations-for-amp-devices</a:t>
            </a:r>
          </a:p>
          <a:p>
            <a:pPr>
              <a:buFont typeface="+mj-lt"/>
              <a:buAutoNum type="arabicPeriod"/>
            </a:pPr>
            <a:endParaRPr lang="zh-CN" altLang="zh-CN" sz="1600" dirty="0"/>
          </a:p>
          <a:p>
            <a:pPr marL="457200" indent="-457200">
              <a:buFont typeface="+mj-lt"/>
              <a:buAutoNum type="arabicPeriod"/>
            </a:pPr>
            <a:endParaRPr lang="en-US" altLang="zh-CN" sz="1800" b="0" dirty="0">
              <a:latin typeface="Times New Roman" panose="02020603050405020304" pitchFamily="18" charset="0"/>
              <a:cs typeface="Times New Roman" panose="02020603050405020304" pitchFamily="18" charset="0"/>
            </a:endParaRP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802.11-24/0851r2</a:t>
            </a:r>
            <a:endParaRPr lang="en-SG" sz="1800" dirty="0">
              <a:latin typeface="+mn-lt"/>
            </a:endParaRP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10</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2024</a:t>
            </a:r>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Yinan Qi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dirty="0"/>
              <a:t>In this contribution, we discuss the </a:t>
            </a:r>
            <a:r>
              <a:rPr lang="en-GB" altLang="zh-CN" dirty="0" err="1"/>
              <a:t>FDMed</a:t>
            </a:r>
            <a:r>
              <a:rPr lang="en-GB" altLang="zh-CN" dirty="0"/>
              <a:t> channel access for AMP devices to enhance the channel access efficiency</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802.11-24/0851r2</a:t>
            </a:r>
            <a:endParaRPr lang="en-SG" sz="1800"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Background</a:t>
            </a:r>
            <a:endParaRPr lang="zh-CN" altLang="en-US" sz="2700" b="1" dirty="0">
              <a:solidFill>
                <a:schemeClr val="tx2"/>
              </a:solidFill>
              <a:latin typeface="+mj-lt"/>
              <a:ea typeface="+mj-ea"/>
              <a:cs typeface="+mj-cs"/>
            </a:endParaRPr>
          </a:p>
        </p:txBody>
      </p:sp>
      <p:sp>
        <p:nvSpPr>
          <p:cNvPr id="18" name="文本框 17"/>
          <p:cNvSpPr txBox="1"/>
          <p:nvPr/>
        </p:nvSpPr>
        <p:spPr>
          <a:xfrm>
            <a:off x="39688" y="1282312"/>
            <a:ext cx="8610600" cy="2800767"/>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400" dirty="0">
                <a:cs typeface="Times New Roman" panose="02020603050405020304" pitchFamily="18" charset="0"/>
              </a:rPr>
              <a:t>The case where the AMP devices occupy the channel for long time should be avoided for backward compatibility</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For example, the AMP devices are addressed one by one by the AP.</a:t>
            </a:r>
          </a:p>
          <a:p>
            <a:pPr marL="342900" lvl="1" indent="-342900" algn="just">
              <a:spcBef>
                <a:spcPts val="0"/>
              </a:spcBef>
              <a:spcAft>
                <a:spcPts val="600"/>
              </a:spcAft>
              <a:buFont typeface="Arial" panose="020B0604020202020204" pitchFamily="34" charset="0"/>
              <a:buChar char="•"/>
            </a:pPr>
            <a:r>
              <a:rPr lang="en-GB" sz="2400" dirty="0">
                <a:cs typeface="Times New Roman" panose="02020603050405020304" pitchFamily="18" charset="0"/>
              </a:rPr>
              <a:t>Channel access efficiency needs to be enhanced to allow more AMP devices to access channel simultaneously</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TDM/CDM can be considered for multiplexing</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FDM can be supported for active transmission in 20MHz </a:t>
            </a:r>
            <a:r>
              <a:rPr lang="en-GB" sz="2000" dirty="0" err="1">
                <a:cs typeface="Times New Roman" panose="02020603050405020304" pitchFamily="18" charset="0"/>
              </a:rPr>
              <a:t>WiFi</a:t>
            </a:r>
            <a:r>
              <a:rPr lang="en-GB" sz="2000" dirty="0">
                <a:cs typeface="Times New Roman" panose="02020603050405020304" pitchFamily="18" charset="0"/>
              </a:rPr>
              <a:t> Channel. </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3</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802.11-24/0851r2</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extLst>
      <p:ext uri="{BB962C8B-B14F-4D97-AF65-F5344CB8AC3E}">
        <p14:creationId xmlns:p14="http://schemas.microsoft.com/office/powerpoint/2010/main" val="15705236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00B2D1-A093-95FE-398C-B2F01638B44F}"/>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253D5627-3CC9-CCDB-6E84-8C91C53E3A4B}"/>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Background</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0FE8CE52-30FE-1D1C-F89C-4E893C990D86}"/>
              </a:ext>
            </a:extLst>
          </p:cNvPr>
          <p:cNvSpPr txBox="1"/>
          <p:nvPr/>
        </p:nvSpPr>
        <p:spPr>
          <a:xfrm>
            <a:off x="44353" y="1447800"/>
            <a:ext cx="4835525" cy="4493538"/>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400" dirty="0">
                <a:cs typeface="Times New Roman" panose="02020603050405020304" pitchFamily="18" charset="0"/>
              </a:rPr>
              <a:t>In 802.11ax, UORA is proposed as a new feature for random channel access in wireless local area networks (WLANs) [1]. </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UORA specifically addresses the challenge of efficiently handling random access requests from a large number of devices in crowded wireless environments. </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Similar to the legacy random access scheme in WLANs, UORA performs the OFDMA backoff (OBO) procedure. </a:t>
            </a:r>
          </a:p>
        </p:txBody>
      </p:sp>
      <p:sp>
        <p:nvSpPr>
          <p:cNvPr id="16" name="Footer Placeholder 2">
            <a:extLst>
              <a:ext uri="{FF2B5EF4-FFF2-40B4-BE49-F238E27FC236}">
                <a16:creationId xmlns:a16="http://schemas.microsoft.com/office/drawing/2014/main" id="{476C7105-AD5E-C938-61E6-A617B42BEA3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D1EBDB62-AB44-E538-9E48-68543C34C04F}"/>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4</a:t>
            </a:fld>
            <a:endParaRPr lang="en-US" dirty="0"/>
          </a:p>
        </p:txBody>
      </p:sp>
      <p:sp>
        <p:nvSpPr>
          <p:cNvPr id="8" name="Rectangle 1">
            <a:extLst>
              <a:ext uri="{FF2B5EF4-FFF2-40B4-BE49-F238E27FC236}">
                <a16:creationId xmlns:a16="http://schemas.microsoft.com/office/drawing/2014/main" id="{3FD5465F-504F-95EA-3085-CEA6767703A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802.11-24/0851r2</a:t>
            </a:r>
            <a:endParaRPr lang="en-SG" sz="1800" dirty="0">
              <a:latin typeface="+mn-lt"/>
            </a:endParaRPr>
          </a:p>
        </p:txBody>
      </p:sp>
      <p:sp>
        <p:nvSpPr>
          <p:cNvPr id="9" name="Date Placeholder 3">
            <a:extLst>
              <a:ext uri="{FF2B5EF4-FFF2-40B4-BE49-F238E27FC236}">
                <a16:creationId xmlns:a16="http://schemas.microsoft.com/office/drawing/2014/main" id="{6C9D6367-F285-F299-4EC0-A64A068D773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pic>
        <p:nvPicPr>
          <p:cNvPr id="3" name="图片 2">
            <a:extLst>
              <a:ext uri="{FF2B5EF4-FFF2-40B4-BE49-F238E27FC236}">
                <a16:creationId xmlns:a16="http://schemas.microsoft.com/office/drawing/2014/main" id="{C780FE0C-859D-4A4D-75AE-A37146FC3BA2}"/>
              </a:ext>
            </a:extLst>
          </p:cNvPr>
          <p:cNvPicPr>
            <a:picLocks noChangeAspect="1"/>
          </p:cNvPicPr>
          <p:nvPr/>
        </p:nvPicPr>
        <p:blipFill>
          <a:blip r:embed="rId3"/>
          <a:stretch>
            <a:fillRect/>
          </a:stretch>
        </p:blipFill>
        <p:spPr>
          <a:xfrm>
            <a:off x="5207579" y="1760712"/>
            <a:ext cx="3863675" cy="3063505"/>
          </a:xfrm>
          <a:prstGeom prst="rect">
            <a:avLst/>
          </a:prstGeom>
        </p:spPr>
      </p:pic>
    </p:spTree>
    <p:extLst>
      <p:ext uri="{BB962C8B-B14F-4D97-AF65-F5344CB8AC3E}">
        <p14:creationId xmlns:p14="http://schemas.microsoft.com/office/powerpoint/2010/main" val="421279771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Possible FDM Solutions</a:t>
            </a:r>
            <a:endParaRPr lang="zh-CN" altLang="en-US" sz="2700" b="1" dirty="0">
              <a:solidFill>
                <a:schemeClr val="tx2"/>
              </a:solidFill>
              <a:latin typeface="+mj-lt"/>
              <a:ea typeface="+mj-ea"/>
              <a:cs typeface="+mj-cs"/>
            </a:endParaRPr>
          </a:p>
        </p:txBody>
      </p:sp>
      <p:sp>
        <p:nvSpPr>
          <p:cNvPr id="18" name="文本框 17"/>
          <p:cNvSpPr txBox="1"/>
          <p:nvPr/>
        </p:nvSpPr>
        <p:spPr>
          <a:xfrm>
            <a:off x="381000" y="1408556"/>
            <a:ext cx="8269288" cy="2015936"/>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One 20 MHz channel can be </a:t>
            </a:r>
            <a:r>
              <a:rPr lang="en-GB" sz="2000" dirty="0" err="1">
                <a:cs typeface="Times New Roman" panose="02020603050405020304" pitchFamily="18" charset="0"/>
              </a:rPr>
              <a:t>FDMed</a:t>
            </a:r>
            <a:r>
              <a:rPr lang="en-GB" sz="2000" dirty="0">
                <a:cs typeface="Times New Roman" panose="02020603050405020304" pitchFamily="18" charset="0"/>
              </a:rPr>
              <a:t> into 2 sub-channels, each with 10MHz bandwidth, and the number of AMP devices accessing the channel at the same time can be doubled. </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In each sub-channel, the AMP frame can occupy only a part of the entire bandwidth of each sub-channel and can be placed in the middle of the sub-channel to reduce adjacent channel interference. </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5</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802.11-24/0851r2</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pic>
        <p:nvPicPr>
          <p:cNvPr id="3" name="图片 2">
            <a:extLst>
              <a:ext uri="{FF2B5EF4-FFF2-40B4-BE49-F238E27FC236}">
                <a16:creationId xmlns:a16="http://schemas.microsoft.com/office/drawing/2014/main" id="{DC0610F6-195D-6398-ADBA-E0DB49123E9D}"/>
              </a:ext>
            </a:extLst>
          </p:cNvPr>
          <p:cNvPicPr>
            <a:picLocks noChangeAspect="1"/>
          </p:cNvPicPr>
          <p:nvPr/>
        </p:nvPicPr>
        <p:blipFill>
          <a:blip r:embed="rId3"/>
          <a:stretch>
            <a:fillRect/>
          </a:stretch>
        </p:blipFill>
        <p:spPr>
          <a:xfrm>
            <a:off x="838200" y="3544939"/>
            <a:ext cx="7923757" cy="2659918"/>
          </a:xfrm>
          <a:prstGeom prst="rect">
            <a:avLst/>
          </a:prstGeom>
        </p:spPr>
      </p:pic>
    </p:spTree>
    <p:extLst>
      <p:ext uri="{BB962C8B-B14F-4D97-AF65-F5344CB8AC3E}">
        <p14:creationId xmlns:p14="http://schemas.microsoft.com/office/powerpoint/2010/main" val="426726132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99BE1E-C8F4-24C4-FA43-1C1992E7D346}"/>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816F9D81-0E62-158C-1EAE-6F1FB665ED29}"/>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Possible FDM Solutions</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85FAE094-4ED8-1681-348D-4881F10F6833}"/>
              </a:ext>
            </a:extLst>
          </p:cNvPr>
          <p:cNvSpPr txBox="1"/>
          <p:nvPr/>
        </p:nvSpPr>
        <p:spPr>
          <a:xfrm>
            <a:off x="381000" y="1408556"/>
            <a:ext cx="8269288" cy="3031599"/>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However, FDM is limited by many factors and one of the most important factors is AMP oscillator accuracy. </a:t>
            </a:r>
          </a:p>
          <a:p>
            <a:pPr marL="800100" lvl="2" indent="-342900" algn="just">
              <a:spcBef>
                <a:spcPts val="0"/>
              </a:spcBef>
              <a:spcAft>
                <a:spcPts val="600"/>
              </a:spcAft>
              <a:buFont typeface="Arial" panose="020B0604020202020204" pitchFamily="34" charset="0"/>
              <a:buChar char="•"/>
            </a:pPr>
            <a:r>
              <a:rPr lang="en-GB" sz="1800" dirty="0">
                <a:cs typeface="Times New Roman" panose="02020603050405020304" pitchFamily="18" charset="0"/>
              </a:rPr>
              <a:t>For example, if the AMP oscillator can only achieve 1000ppm accuracy as aforementioned, when operating at 2.4 GHz the maximum frequency shift can be up to 2.4 MHz in each direction [2].</a:t>
            </a:r>
            <a:r>
              <a:rPr lang="en-GB" sz="2000" dirty="0">
                <a:cs typeface="Times New Roman" panose="02020603050405020304" pitchFamily="18" charset="0"/>
              </a:rPr>
              <a:t> </a:t>
            </a:r>
          </a:p>
          <a:p>
            <a:pPr marL="800100" lvl="2"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When sub-channel BW is 5MHz, in the worst case, the AMP frame of one UL transmission can generate severe interference to adjacent UL transmission.</a:t>
            </a:r>
          </a:p>
          <a:p>
            <a:pPr marL="0" lvl="1" algn="just">
              <a:spcBef>
                <a:spcPts val="0"/>
              </a:spcBef>
              <a:spcAft>
                <a:spcPts val="600"/>
              </a:spcAft>
            </a:pPr>
            <a:endParaRPr lang="en-GB"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EACF6E21-40C9-2F3C-D8C5-E15E3FD459D6}"/>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368CAC4D-3A41-FC29-2EE6-77AD716A5740}"/>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6</a:t>
            </a:fld>
            <a:endParaRPr lang="en-US" dirty="0"/>
          </a:p>
        </p:txBody>
      </p:sp>
      <p:sp>
        <p:nvSpPr>
          <p:cNvPr id="8" name="Rectangle 1">
            <a:extLst>
              <a:ext uri="{FF2B5EF4-FFF2-40B4-BE49-F238E27FC236}">
                <a16:creationId xmlns:a16="http://schemas.microsoft.com/office/drawing/2014/main" id="{D6884C90-44FF-DFA4-E7CC-CD5C69960586}"/>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802.11-24/0851r2</a:t>
            </a:r>
            <a:endParaRPr lang="en-SG" sz="1800" dirty="0">
              <a:latin typeface="+mn-lt"/>
            </a:endParaRPr>
          </a:p>
        </p:txBody>
      </p:sp>
      <p:sp>
        <p:nvSpPr>
          <p:cNvPr id="9" name="Date Placeholder 3">
            <a:extLst>
              <a:ext uri="{FF2B5EF4-FFF2-40B4-BE49-F238E27FC236}">
                <a16:creationId xmlns:a16="http://schemas.microsoft.com/office/drawing/2014/main" id="{A0247FBD-3223-81C0-F566-442E6593D81E}"/>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pic>
        <p:nvPicPr>
          <p:cNvPr id="4" name="图片 3">
            <a:extLst>
              <a:ext uri="{FF2B5EF4-FFF2-40B4-BE49-F238E27FC236}">
                <a16:creationId xmlns:a16="http://schemas.microsoft.com/office/drawing/2014/main" id="{863A163F-F490-DDF0-E4A6-67BDA050D87D}"/>
              </a:ext>
            </a:extLst>
          </p:cNvPr>
          <p:cNvPicPr>
            <a:picLocks noChangeAspect="1"/>
          </p:cNvPicPr>
          <p:nvPr/>
        </p:nvPicPr>
        <p:blipFill>
          <a:blip r:embed="rId3"/>
          <a:stretch>
            <a:fillRect/>
          </a:stretch>
        </p:blipFill>
        <p:spPr>
          <a:xfrm>
            <a:off x="2590800" y="4014523"/>
            <a:ext cx="4071123" cy="2359014"/>
          </a:xfrm>
          <a:prstGeom prst="rect">
            <a:avLst/>
          </a:prstGeom>
        </p:spPr>
      </p:pic>
    </p:spTree>
    <p:extLst>
      <p:ext uri="{BB962C8B-B14F-4D97-AF65-F5344CB8AC3E}">
        <p14:creationId xmlns:p14="http://schemas.microsoft.com/office/powerpoint/2010/main" val="3684023039"/>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67A923-5FF5-7C93-7C92-3BAA9FA55575}"/>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4080BA20-51F3-A84F-A79F-70E4EF461A32}"/>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Possible FDM Solutions</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E8A5EBB5-954B-0F69-44C7-90D996E54EA4}"/>
              </a:ext>
            </a:extLst>
          </p:cNvPr>
          <p:cNvSpPr txBox="1"/>
          <p:nvPr/>
        </p:nvSpPr>
        <p:spPr>
          <a:xfrm>
            <a:off x="381000" y="1408556"/>
            <a:ext cx="8269288" cy="2554545"/>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The maximum number of FDM UL transmission can be limited by the equation below,</a:t>
            </a:r>
          </a:p>
          <a:p>
            <a:pPr marL="342900" lvl="1" indent="-342900" algn="just">
              <a:spcBef>
                <a:spcPts val="0"/>
              </a:spcBef>
              <a:spcAft>
                <a:spcPts val="600"/>
              </a:spcAft>
              <a:buFont typeface="Arial" panose="020B0604020202020204" pitchFamily="34" charset="0"/>
              <a:buChar char="•"/>
            </a:pPr>
            <a:endParaRPr lang="en-GB" sz="2000" dirty="0">
              <a:cs typeface="Times New Roman" panose="02020603050405020304" pitchFamily="18" charset="0"/>
            </a:endParaRPr>
          </a:p>
          <a:p>
            <a:pPr marL="342900" lvl="1" indent="-342900" algn="just">
              <a:spcBef>
                <a:spcPts val="0"/>
              </a:spcBef>
              <a:spcAft>
                <a:spcPts val="600"/>
              </a:spcAft>
              <a:buFont typeface="Arial" panose="020B0604020202020204" pitchFamily="34" charset="0"/>
              <a:buChar char="•"/>
            </a:pPr>
            <a:endParaRPr lang="en-GB" sz="2000" dirty="0">
              <a:cs typeface="Times New Roman" panose="02020603050405020304" pitchFamily="18" charset="0"/>
            </a:endParaRPr>
          </a:p>
          <a:p>
            <a:pPr marL="342900" lvl="1" indent="-342900" algn="just">
              <a:spcBef>
                <a:spcPts val="0"/>
              </a:spcBef>
              <a:spcAft>
                <a:spcPts val="600"/>
              </a:spcAft>
              <a:buFont typeface="Arial" panose="020B0604020202020204" pitchFamily="34" charset="0"/>
              <a:buChar char="•"/>
            </a:pPr>
            <a:endParaRPr lang="en-GB" sz="2000" dirty="0">
              <a:cs typeface="Times New Roman" panose="02020603050405020304" pitchFamily="18" charset="0"/>
            </a:endParaRPr>
          </a:p>
          <a:p>
            <a:pPr marL="0" lvl="1" algn="just">
              <a:spcBef>
                <a:spcPts val="0"/>
              </a:spcBef>
              <a:spcAft>
                <a:spcPts val="600"/>
              </a:spcAft>
            </a:pPr>
            <a:r>
              <a:rPr lang="en-GB" sz="2000" dirty="0">
                <a:cs typeface="Times New Roman" panose="02020603050405020304" pitchFamily="18" charset="0"/>
              </a:rPr>
              <a:t>where B</a:t>
            </a:r>
            <a:r>
              <a:rPr lang="en-GB" sz="2000" baseline="-25000" dirty="0">
                <a:cs typeface="Times New Roman" panose="02020603050405020304" pitchFamily="18" charset="0"/>
              </a:rPr>
              <a:t>AMP</a:t>
            </a:r>
            <a:r>
              <a:rPr lang="en-GB" sz="2000" dirty="0">
                <a:cs typeface="Times New Roman" panose="02020603050405020304" pitchFamily="18" charset="0"/>
              </a:rPr>
              <a:t> is the bandwidth of AMP frame and </a:t>
            </a:r>
            <a:r>
              <a:rPr lang="en-GB" sz="2000" dirty="0" err="1">
                <a:cs typeface="Times New Roman" panose="02020603050405020304" pitchFamily="18" charset="0"/>
              </a:rPr>
              <a:t>f</a:t>
            </a:r>
            <a:r>
              <a:rPr lang="en-GB" sz="2000" baseline="-25000" dirty="0" err="1">
                <a:cs typeface="Times New Roman" panose="02020603050405020304" pitchFamily="18" charset="0"/>
              </a:rPr>
              <a:t>Δ</a:t>
            </a:r>
            <a:r>
              <a:rPr lang="en-GB" sz="2000" dirty="0">
                <a:cs typeface="Times New Roman" panose="02020603050405020304" pitchFamily="18" charset="0"/>
              </a:rPr>
              <a:t> is the maximum frequency shift caused by oscillator inaccuracy. </a:t>
            </a:r>
          </a:p>
        </p:txBody>
      </p:sp>
      <p:sp>
        <p:nvSpPr>
          <p:cNvPr id="16" name="Footer Placeholder 2">
            <a:extLst>
              <a:ext uri="{FF2B5EF4-FFF2-40B4-BE49-F238E27FC236}">
                <a16:creationId xmlns:a16="http://schemas.microsoft.com/office/drawing/2014/main" id="{7A39B2A7-4F03-EA4F-330B-4FCC9C0CF7FD}"/>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69CF3D31-3306-D298-42B1-74BA5C3288AE}"/>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7</a:t>
            </a:fld>
            <a:endParaRPr lang="en-US" dirty="0"/>
          </a:p>
        </p:txBody>
      </p:sp>
      <p:sp>
        <p:nvSpPr>
          <p:cNvPr id="8" name="Rectangle 1">
            <a:extLst>
              <a:ext uri="{FF2B5EF4-FFF2-40B4-BE49-F238E27FC236}">
                <a16:creationId xmlns:a16="http://schemas.microsoft.com/office/drawing/2014/main" id="{FB352B51-9A90-692D-6A25-2F1D2825B472}"/>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802.11-24/0851r2</a:t>
            </a:r>
            <a:endParaRPr lang="en-SG" sz="1800" dirty="0">
              <a:latin typeface="+mn-lt"/>
            </a:endParaRPr>
          </a:p>
        </p:txBody>
      </p:sp>
      <p:sp>
        <p:nvSpPr>
          <p:cNvPr id="9" name="Date Placeholder 3">
            <a:extLst>
              <a:ext uri="{FF2B5EF4-FFF2-40B4-BE49-F238E27FC236}">
                <a16:creationId xmlns:a16="http://schemas.microsoft.com/office/drawing/2014/main" id="{69CFB04B-467C-8A88-E999-9000603E61B3}"/>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pic>
        <p:nvPicPr>
          <p:cNvPr id="3" name="图片 2">
            <a:extLst>
              <a:ext uri="{FF2B5EF4-FFF2-40B4-BE49-F238E27FC236}">
                <a16:creationId xmlns:a16="http://schemas.microsoft.com/office/drawing/2014/main" id="{58444C0A-416D-822B-20A0-03031E28CD93}"/>
              </a:ext>
            </a:extLst>
          </p:cNvPr>
          <p:cNvPicPr>
            <a:picLocks noChangeAspect="1"/>
          </p:cNvPicPr>
          <p:nvPr/>
        </p:nvPicPr>
        <p:blipFill>
          <a:blip r:embed="rId3"/>
          <a:stretch>
            <a:fillRect/>
          </a:stretch>
        </p:blipFill>
        <p:spPr>
          <a:xfrm>
            <a:off x="2988238" y="2374777"/>
            <a:ext cx="2726762" cy="714782"/>
          </a:xfrm>
          <a:prstGeom prst="rect">
            <a:avLst/>
          </a:prstGeom>
        </p:spPr>
      </p:pic>
    </p:spTree>
    <p:extLst>
      <p:ext uri="{BB962C8B-B14F-4D97-AF65-F5344CB8AC3E}">
        <p14:creationId xmlns:p14="http://schemas.microsoft.com/office/powerpoint/2010/main" val="167008987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Discussions</a:t>
            </a:r>
            <a:endParaRPr lang="zh-CN" altLang="en-US" sz="2700" b="1" dirty="0">
              <a:solidFill>
                <a:schemeClr val="tx2"/>
              </a:solidFill>
              <a:latin typeface="+mj-lt"/>
              <a:ea typeface="+mj-ea"/>
              <a:cs typeface="+mj-cs"/>
            </a:endParaRPr>
          </a:p>
        </p:txBody>
      </p:sp>
      <p:sp>
        <p:nvSpPr>
          <p:cNvPr id="18" name="文本框 17"/>
          <p:cNvSpPr txBox="1"/>
          <p:nvPr/>
        </p:nvSpPr>
        <p:spPr>
          <a:xfrm>
            <a:off x="266700" y="1338393"/>
            <a:ext cx="8610600" cy="4320670"/>
          </a:xfrm>
          <a:prstGeom prst="rect">
            <a:avLst/>
          </a:prstGeom>
          <a:noFill/>
          <a:ln w="12700">
            <a:noFill/>
            <a:prstDash val="dash"/>
          </a:ln>
        </p:spPr>
        <p:txBody>
          <a:bodyPr wrap="square" rtlCol="0">
            <a:spAutoFit/>
          </a:bodyPr>
          <a:lstStyle/>
          <a:p>
            <a:pPr marL="285750" lvl="1" indent="-285750" algn="just">
              <a:lnSpc>
                <a:spcPct val="150000"/>
              </a:lnSpc>
              <a:spcBef>
                <a:spcPts val="0"/>
              </a:spcBef>
              <a:spcAft>
                <a:spcPts val="600"/>
              </a:spcAft>
              <a:buFont typeface="Wingdings" panose="05000000000000000000" pitchFamily="2" charset="2"/>
              <a:buChar char="q"/>
            </a:pPr>
            <a:r>
              <a:rPr lang="en-US" altLang="zh-CN" sz="1800" dirty="0">
                <a:cs typeface="Times New Roman" panose="02020603050405020304" pitchFamily="18" charset="0"/>
              </a:rPr>
              <a:t>UORA may not be efficient due to collision in some cases:</a:t>
            </a:r>
          </a:p>
          <a:p>
            <a:pPr marL="742950" lvl="2" indent="-285750" algn="just">
              <a:lnSpc>
                <a:spcPct val="150000"/>
              </a:lnSpc>
              <a:spcBef>
                <a:spcPts val="0"/>
              </a:spcBef>
              <a:spcAft>
                <a:spcPts val="600"/>
              </a:spcAft>
              <a:buFont typeface="Wingdings" panose="05000000000000000000" pitchFamily="2" charset="2"/>
              <a:buChar char="q"/>
            </a:pPr>
            <a:r>
              <a:rPr lang="en-US" altLang="zh-CN" sz="1800" dirty="0">
                <a:cs typeface="Times New Roman" panose="02020603050405020304" pitchFamily="18" charset="0"/>
              </a:rPr>
              <a:t>Each AMP device randomly chooses one RU</a:t>
            </a:r>
          </a:p>
          <a:p>
            <a:pPr marL="742950" lvl="2" indent="-285750" algn="just">
              <a:lnSpc>
                <a:spcPct val="150000"/>
              </a:lnSpc>
              <a:spcBef>
                <a:spcPts val="0"/>
              </a:spcBef>
              <a:spcAft>
                <a:spcPts val="600"/>
              </a:spcAft>
              <a:buFont typeface="Wingdings" panose="05000000000000000000" pitchFamily="2" charset="2"/>
              <a:buChar char="q"/>
            </a:pPr>
            <a:r>
              <a:rPr lang="en-US" altLang="zh-CN" sz="1800" dirty="0">
                <a:cs typeface="Times New Roman" panose="02020603050405020304" pitchFamily="18" charset="0"/>
              </a:rPr>
              <a:t>When collision happens, AMP devices need to backoff and more energy can be consumed</a:t>
            </a:r>
          </a:p>
          <a:p>
            <a:pPr marL="742950" lvl="2" indent="-285750" algn="just">
              <a:lnSpc>
                <a:spcPct val="150000"/>
              </a:lnSpc>
              <a:spcBef>
                <a:spcPts val="0"/>
              </a:spcBef>
              <a:spcAft>
                <a:spcPts val="600"/>
              </a:spcAft>
              <a:buFont typeface="Wingdings" panose="05000000000000000000" pitchFamily="2" charset="2"/>
              <a:buChar char="q"/>
            </a:pPr>
            <a:r>
              <a:rPr lang="en-US" altLang="zh-CN" sz="1800" dirty="0">
                <a:cs typeface="Times New Roman" panose="02020603050405020304" pitchFamily="18" charset="0"/>
              </a:rPr>
              <a:t>Power saving enhancement can be considered</a:t>
            </a:r>
          </a:p>
          <a:p>
            <a:pPr marL="285750" lvl="1" indent="-285750" algn="just">
              <a:lnSpc>
                <a:spcPct val="150000"/>
              </a:lnSpc>
              <a:spcBef>
                <a:spcPts val="0"/>
              </a:spcBef>
              <a:spcAft>
                <a:spcPts val="600"/>
              </a:spcAft>
              <a:buFont typeface="Wingdings" panose="05000000000000000000" pitchFamily="2" charset="2"/>
              <a:buChar char="q"/>
            </a:pPr>
            <a:r>
              <a:rPr lang="en-US" altLang="zh-CN" sz="1800" dirty="0">
                <a:cs typeface="Times New Roman" panose="02020603050405020304" pitchFamily="18" charset="0"/>
              </a:rPr>
              <a:t>Scheduled access by AP via </a:t>
            </a:r>
            <a:r>
              <a:rPr lang="en-US" altLang="zh-CN" sz="1800" dirty="0" err="1">
                <a:cs typeface="Times New Roman" panose="02020603050405020304" pitchFamily="18" charset="0"/>
              </a:rPr>
              <a:t>FDMed</a:t>
            </a:r>
            <a:r>
              <a:rPr lang="en-US" altLang="zh-CN" sz="1800" dirty="0">
                <a:cs typeface="Times New Roman" panose="02020603050405020304" pitchFamily="18" charset="0"/>
              </a:rPr>
              <a:t> sub-channels</a:t>
            </a:r>
          </a:p>
          <a:p>
            <a:pPr marL="742950" lvl="2" indent="-285750" algn="just">
              <a:lnSpc>
                <a:spcPct val="150000"/>
              </a:lnSpc>
              <a:spcBef>
                <a:spcPts val="0"/>
              </a:spcBef>
              <a:spcAft>
                <a:spcPts val="600"/>
              </a:spcAft>
              <a:buFont typeface="Wingdings" panose="05000000000000000000" pitchFamily="2" charset="2"/>
              <a:buChar char="q"/>
            </a:pPr>
            <a:r>
              <a:rPr lang="en-US" altLang="zh-CN" sz="1800" dirty="0">
                <a:cs typeface="Times New Roman" panose="02020603050405020304" pitchFamily="18" charset="0"/>
              </a:rPr>
              <a:t>No collision thus no need to do backoff</a:t>
            </a:r>
          </a:p>
          <a:p>
            <a:pPr marL="742950" lvl="2" indent="-285750" algn="just">
              <a:lnSpc>
                <a:spcPct val="150000"/>
              </a:lnSpc>
              <a:spcBef>
                <a:spcPts val="0"/>
              </a:spcBef>
              <a:spcAft>
                <a:spcPts val="600"/>
              </a:spcAft>
              <a:buFont typeface="Wingdings" panose="05000000000000000000" pitchFamily="2" charset="2"/>
              <a:buChar char="q"/>
            </a:pPr>
            <a:r>
              <a:rPr lang="en-US" altLang="zh-CN" sz="1800" dirty="0">
                <a:cs typeface="Times New Roman" panose="02020603050405020304" pitchFamily="18" charset="0"/>
              </a:rPr>
              <a:t>TF needs to carry FDM configuration</a:t>
            </a:r>
          </a:p>
          <a:p>
            <a:pPr marL="742950" lvl="2" indent="-285750" algn="just">
              <a:lnSpc>
                <a:spcPct val="150000"/>
              </a:lnSpc>
              <a:spcBef>
                <a:spcPts val="0"/>
              </a:spcBef>
              <a:spcAft>
                <a:spcPts val="600"/>
              </a:spcAft>
              <a:buFont typeface="Wingdings" panose="05000000000000000000" pitchFamily="2" charset="2"/>
              <a:buChar char="q"/>
            </a:pPr>
            <a:r>
              <a:rPr lang="en-US" altLang="zh-CN" sz="1800" dirty="0">
                <a:cs typeface="Times New Roman" panose="02020603050405020304" pitchFamily="18" charset="0"/>
              </a:rPr>
              <a:t>More suitable for sensors in the case that AP knows associated AMP devices </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8</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802.11-24/0851r2</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extLst>
      <p:ext uri="{BB962C8B-B14F-4D97-AF65-F5344CB8AC3E}">
        <p14:creationId xmlns:p14="http://schemas.microsoft.com/office/powerpoint/2010/main" val="3027820633"/>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Summary</a:t>
            </a:r>
            <a:endParaRPr lang="zh-CN" altLang="en-US" sz="2700" b="1" dirty="0">
              <a:solidFill>
                <a:schemeClr val="tx2"/>
              </a:solidFill>
              <a:latin typeface="+mj-lt"/>
              <a:ea typeface="+mj-ea"/>
              <a:cs typeface="+mj-cs"/>
            </a:endParaRPr>
          </a:p>
        </p:txBody>
      </p:sp>
      <p:sp>
        <p:nvSpPr>
          <p:cNvPr id="18" name="文本框 17"/>
          <p:cNvSpPr txBox="1"/>
          <p:nvPr/>
        </p:nvSpPr>
        <p:spPr>
          <a:xfrm>
            <a:off x="266700" y="1338393"/>
            <a:ext cx="8610600" cy="2499210"/>
          </a:xfrm>
          <a:prstGeom prst="rect">
            <a:avLst/>
          </a:prstGeom>
          <a:noFill/>
          <a:ln w="12700">
            <a:noFill/>
            <a:prstDash val="dash"/>
          </a:ln>
        </p:spPr>
        <p:txBody>
          <a:bodyPr wrap="square" rtlCol="0">
            <a:spAutoFit/>
          </a:bodyPr>
          <a:lstStyle/>
          <a:p>
            <a:pPr marL="285750" lvl="1" indent="-285750" algn="just">
              <a:lnSpc>
                <a:spcPct val="150000"/>
              </a:lnSpc>
              <a:spcBef>
                <a:spcPts val="0"/>
              </a:spcBef>
              <a:spcAft>
                <a:spcPts val="600"/>
              </a:spcAft>
              <a:buFont typeface="Wingdings" panose="05000000000000000000" pitchFamily="2" charset="2"/>
              <a:buChar char="q"/>
            </a:pPr>
            <a:r>
              <a:rPr lang="en-US" altLang="zh-CN" sz="2000" dirty="0">
                <a:cs typeface="Times New Roman" panose="02020603050405020304" pitchFamily="18" charset="0"/>
              </a:rPr>
              <a:t>In this submission, UL FDM for AMP devices is discussed. We have the following observations and conclusions:</a:t>
            </a:r>
          </a:p>
          <a:p>
            <a:pPr marL="742950" lvl="2" indent="-285750" algn="just">
              <a:lnSpc>
                <a:spcPct val="150000"/>
              </a:lnSpc>
              <a:spcBef>
                <a:spcPts val="0"/>
              </a:spcBef>
              <a:spcAft>
                <a:spcPts val="600"/>
              </a:spcAft>
              <a:buFont typeface="Wingdings" panose="05000000000000000000" pitchFamily="2" charset="2"/>
              <a:buChar char="q"/>
            </a:pPr>
            <a:r>
              <a:rPr lang="en-US" altLang="zh-CN" sz="2000" dirty="0">
                <a:cs typeface="Times New Roman" panose="02020603050405020304" pitchFamily="18" charset="0"/>
              </a:rPr>
              <a:t>FDM can enhance the channel access efficiency by allowing more AMP devices to access the channel simultaneously</a:t>
            </a:r>
          </a:p>
          <a:p>
            <a:pPr marL="742950" lvl="2" indent="-285750" algn="just">
              <a:lnSpc>
                <a:spcPct val="150000"/>
              </a:lnSpc>
              <a:spcBef>
                <a:spcPts val="0"/>
              </a:spcBef>
              <a:spcAft>
                <a:spcPts val="600"/>
              </a:spcAft>
              <a:buFont typeface="Wingdings" panose="05000000000000000000" pitchFamily="2" charset="2"/>
              <a:buChar char="q"/>
            </a:pPr>
            <a:r>
              <a:rPr lang="en-US" altLang="zh-CN" sz="2000" dirty="0">
                <a:cs typeface="Times New Roman" panose="02020603050405020304" pitchFamily="18" charset="0"/>
              </a:rPr>
              <a:t>UL FDM may be limited by the oscillator inaccuracy</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9</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802.11-24/0851r2</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2024</a:t>
            </a:r>
            <a:endParaRPr lang="en-GB" sz="1800" b="1" dirty="0"/>
          </a:p>
        </p:txBody>
      </p:sp>
    </p:spTree>
    <p:extLst>
      <p:ext uri="{BB962C8B-B14F-4D97-AF65-F5344CB8AC3E}">
        <p14:creationId xmlns:p14="http://schemas.microsoft.com/office/powerpoint/2010/main" val="400493778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0</TotalTime>
  <Words>732</Words>
  <Application>Microsoft Office PowerPoint</Application>
  <PresentationFormat>On-screen Show (4:3)</PresentationFormat>
  <Paragraphs>114</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Times New Roman</vt:lpstr>
      <vt:lpstr>Wingdings</vt:lpstr>
      <vt:lpstr>ACcord Submission Template</vt:lpstr>
      <vt:lpstr>Uplink FDM for AMP</vt:lpstr>
      <vt:lpstr>Abstract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Yinan Qi</cp:lastModifiedBy>
  <cp:revision>1925</cp:revision>
  <cp:lastPrinted>1998-02-10T13:28:00Z</cp:lastPrinted>
  <dcterms:created xsi:type="dcterms:W3CDTF">2009-12-02T19:05:00Z</dcterms:created>
  <dcterms:modified xsi:type="dcterms:W3CDTF">2024-05-14T16:25:48Z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