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257" r:id="rId3"/>
    <p:sldId id="585" r:id="rId4"/>
    <p:sldId id="597" r:id="rId5"/>
    <p:sldId id="593" r:id="rId6"/>
    <p:sldId id="598" r:id="rId7"/>
    <p:sldId id="599" r:id="rId8"/>
    <p:sldId id="600" r:id="rId9"/>
    <p:sldId id="588" r:id="rId10"/>
    <p:sldId id="50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136" d="100"/>
          <a:sy n="136" d="100"/>
        </p:scale>
        <p:origin x="5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802.11-yy/0851r1r0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513977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3EAF7-0E30-FCE3-F7EE-7E4C8348FE8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9135926-CA60-542E-C024-AD8D5B9E2089}"/>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9211933-60F7-DFC9-E1F1-B8121B4BBF3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C061BC3-8DA8-F5FE-1A23-89D49C8DD624}"/>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664964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413757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3B31-5ACA-25E8-E5B9-8529FD91963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B326216-16E7-B9D6-3B8D-4759A976A8C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2FEC060-B679-4F6F-E011-B733FE1C6F1B}"/>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3FDB3E70-F2DF-B3C5-FCD3-1390D307C6C2}"/>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52299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0B5DC-5DD2-D820-CF9A-9EF0FA117C6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8754C78-FEB9-E512-5D14-C7E1A352A49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E4E4E30-2979-1CE5-D80A-B768CB8222F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3E1F82EB-4D6B-1FAE-460B-569CC08AADF0}"/>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143855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406604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mc/articles/PMC834721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Uplink FDM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2024-05-15</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544566832"/>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r>
              <a:rPr lang="en-GB" altLang="zh-CN" sz="1600" dirty="0">
                <a:latin typeface="+mn-lt"/>
              </a:rPr>
              <a:t>[1] </a:t>
            </a:r>
            <a:r>
              <a:rPr lang="en-GB" altLang="zh-CN" sz="1600" dirty="0" err="1">
                <a:latin typeface="+mn-lt"/>
              </a:rPr>
              <a:t>Youngboo</a:t>
            </a:r>
            <a:r>
              <a:rPr lang="en-GB" altLang="zh-CN" sz="1600" dirty="0">
                <a:latin typeface="+mn-lt"/>
              </a:rPr>
              <a:t> Kim, Lam Kwon, and Eun-Chan Park, “OFDMA Backoff Control Scheme for Improving Channel Efficiency in the Dynamic Network Environment of IEEE 802.11ax WLANs,” available at </a:t>
            </a:r>
            <a:r>
              <a:rPr lang="en-GB" altLang="zh-CN" sz="1600" dirty="0">
                <a:latin typeface="+mn-lt"/>
                <a:hlinkClick r:id="rId3"/>
              </a:rPr>
              <a:t>https://www.ncbi.nlm.nih.gov/pmc/articles/PMC8347211/</a:t>
            </a:r>
            <a:endParaRPr lang="en-GB" altLang="zh-CN" sz="1600" dirty="0">
              <a:latin typeface="+mn-lt"/>
            </a:endParaRPr>
          </a:p>
          <a:p>
            <a:pPr marL="0" indent="0"/>
            <a:endParaRPr lang="en-GB" altLang="zh-CN" sz="1600" dirty="0">
              <a:latin typeface="+mn-lt"/>
            </a:endParaRPr>
          </a:p>
          <a:p>
            <a:pPr marL="0" indent="0"/>
            <a:r>
              <a:rPr lang="en-GB" altLang="zh-CN" sz="1600" dirty="0">
                <a:latin typeface="+mn-lt"/>
              </a:rPr>
              <a:t>[2] 11-23-1140-00-0amp-considerations-for-amp-devices</a:t>
            </a: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a:t>
            </a:r>
            <a:r>
              <a:rPr lang="en-GB" altLang="zh-CN" dirty="0" err="1"/>
              <a:t>FDMed</a:t>
            </a:r>
            <a:r>
              <a:rPr lang="en-GB" altLang="zh-CN" dirty="0"/>
              <a:t> channel access for AMP devices to enhance the channel access efficiency</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Background</a:t>
            </a:r>
            <a:endParaRPr lang="zh-CN" altLang="en-US" sz="2700" b="1" dirty="0">
              <a:solidFill>
                <a:schemeClr val="tx2"/>
              </a:solidFill>
              <a:latin typeface="+mj-lt"/>
              <a:ea typeface="+mj-ea"/>
              <a:cs typeface="+mj-cs"/>
            </a:endParaRPr>
          </a:p>
        </p:txBody>
      </p:sp>
      <p:sp>
        <p:nvSpPr>
          <p:cNvPr id="18" name="文本框 17"/>
          <p:cNvSpPr txBox="1"/>
          <p:nvPr/>
        </p:nvSpPr>
        <p:spPr>
          <a:xfrm>
            <a:off x="39688" y="1282312"/>
            <a:ext cx="8610600" cy="280076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The case where the AMP devices occupy the channel for long time should be avoided for backward compatibility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For example, the AMP devices are addressed one by one by the AP.</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Channel access efficiency needs to be enhanced to allow more AMP devices to access channel simultaneously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TDM/CDM can be considered for multiplexing</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FDM can be supported for active transmission in 20MHz </a:t>
            </a:r>
            <a:r>
              <a:rPr lang="en-GB" sz="2000" dirty="0" err="1">
                <a:cs typeface="Times New Roman" panose="02020603050405020304" pitchFamily="18" charset="0"/>
              </a:rPr>
              <a:t>WiFi</a:t>
            </a:r>
            <a:r>
              <a:rPr lang="en-GB" sz="2000" dirty="0">
                <a:cs typeface="Times New Roman" panose="02020603050405020304" pitchFamily="18" charset="0"/>
              </a:rPr>
              <a:t> Channel.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570523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0B2D1-A093-95FE-398C-B2F01638B44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53D5627-3CC9-CCDB-6E84-8C91C53E3A4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Background</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FE8CE52-30FE-1D1C-F89C-4E893C990D86}"/>
              </a:ext>
            </a:extLst>
          </p:cNvPr>
          <p:cNvSpPr txBox="1"/>
          <p:nvPr/>
        </p:nvSpPr>
        <p:spPr>
          <a:xfrm>
            <a:off x="44353" y="1447800"/>
            <a:ext cx="4835525" cy="449353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In 802.11ax, UORA is proposed as a new feature for random channel access in wireless local area networks (WLANs) [1].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UORA specifically addresses the challenge of efficiently handling random access requests from a large number of devices in crowded wireless environments.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Similar to the legacy random access scheme in WLANs, UORA performs the OFDMA backoff (OBO) procedure. </a:t>
            </a:r>
          </a:p>
        </p:txBody>
      </p:sp>
      <p:sp>
        <p:nvSpPr>
          <p:cNvPr id="16" name="Footer Placeholder 2">
            <a:extLst>
              <a:ext uri="{FF2B5EF4-FFF2-40B4-BE49-F238E27FC236}">
                <a16:creationId xmlns:a16="http://schemas.microsoft.com/office/drawing/2014/main" id="{476C7105-AD5E-C938-61E6-A617B42BEA3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1EBDB62-AB44-E538-9E48-68543C34C04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3FD5465F-504F-95EA-3085-CEA6767703A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6C9D6367-F285-F299-4EC0-A64A068D773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C780FE0C-859D-4A4D-75AE-A37146FC3BA2}"/>
              </a:ext>
            </a:extLst>
          </p:cNvPr>
          <p:cNvPicPr>
            <a:picLocks noChangeAspect="1"/>
          </p:cNvPicPr>
          <p:nvPr/>
        </p:nvPicPr>
        <p:blipFill>
          <a:blip r:embed="rId3"/>
          <a:stretch>
            <a:fillRect/>
          </a:stretch>
        </p:blipFill>
        <p:spPr>
          <a:xfrm>
            <a:off x="5207579" y="1760712"/>
            <a:ext cx="3863675" cy="3063505"/>
          </a:xfrm>
          <a:prstGeom prst="rect">
            <a:avLst/>
          </a:prstGeom>
        </p:spPr>
      </p:pic>
    </p:spTree>
    <p:extLst>
      <p:ext uri="{BB962C8B-B14F-4D97-AF65-F5344CB8AC3E}">
        <p14:creationId xmlns:p14="http://schemas.microsoft.com/office/powerpoint/2010/main" val="421279771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p:cNvSpPr txBox="1"/>
          <p:nvPr/>
        </p:nvSpPr>
        <p:spPr>
          <a:xfrm>
            <a:off x="381000" y="1408556"/>
            <a:ext cx="8269288" cy="201593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One 20 MHz channel can be </a:t>
            </a:r>
            <a:r>
              <a:rPr lang="en-GB" sz="2000" dirty="0" err="1">
                <a:cs typeface="Times New Roman" panose="02020603050405020304" pitchFamily="18" charset="0"/>
              </a:rPr>
              <a:t>FDMed</a:t>
            </a:r>
            <a:r>
              <a:rPr lang="en-GB" sz="2000" dirty="0">
                <a:cs typeface="Times New Roman" panose="02020603050405020304" pitchFamily="18" charset="0"/>
              </a:rPr>
              <a:t> into 2 sub-channels, each with 10MHz bandwidth, and the number of AMP devices accessing the channel at the same time can be doubled.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 each sub-channel, the AMP frame can occupy only a part of the entire bandwidth of each sub-channel and can be placed in the middle of the sub-channel to reduce adjacent channel interference.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DC0610F6-195D-6398-ADBA-E0DB49123E9D}"/>
              </a:ext>
            </a:extLst>
          </p:cNvPr>
          <p:cNvPicPr>
            <a:picLocks noChangeAspect="1"/>
          </p:cNvPicPr>
          <p:nvPr/>
        </p:nvPicPr>
        <p:blipFill>
          <a:blip r:embed="rId3"/>
          <a:stretch>
            <a:fillRect/>
          </a:stretch>
        </p:blipFill>
        <p:spPr>
          <a:xfrm>
            <a:off x="838200" y="3544939"/>
            <a:ext cx="7923757" cy="2659918"/>
          </a:xfrm>
          <a:prstGeom prst="rect">
            <a:avLst/>
          </a:prstGeom>
        </p:spPr>
      </p:pic>
    </p:spTree>
    <p:extLst>
      <p:ext uri="{BB962C8B-B14F-4D97-AF65-F5344CB8AC3E}">
        <p14:creationId xmlns:p14="http://schemas.microsoft.com/office/powerpoint/2010/main" val="426726132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9BE1E-C8F4-24C4-FA43-1C1992E7D346}"/>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16F9D81-0E62-158C-1EAE-6F1FB665ED29}"/>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85FAE094-4ED8-1681-348D-4881F10F6833}"/>
              </a:ext>
            </a:extLst>
          </p:cNvPr>
          <p:cNvSpPr txBox="1"/>
          <p:nvPr/>
        </p:nvSpPr>
        <p:spPr>
          <a:xfrm>
            <a:off x="381000" y="1408556"/>
            <a:ext cx="8269288" cy="303159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However, FDM is limited by many factors and one of the most important factors is AMP oscillator accuracy. </a:t>
            </a:r>
          </a:p>
          <a:p>
            <a:pPr marL="800100" lvl="2"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For example, if the AMP oscillator can only achieve 1000ppm accuracy as aforementioned, when operating at 2.4 GHz the maximum frequency shift can be up to 2.4 MHz in each direction [2].</a:t>
            </a:r>
            <a:r>
              <a:rPr lang="en-GB"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When sub-channel BW is 5MHz, in the worst case, the AMP frame of one UL transmission can generate severe interference to adjacent UL transmission.</a:t>
            </a:r>
          </a:p>
          <a:p>
            <a:pPr marL="0" lvl="1" algn="just">
              <a:spcBef>
                <a:spcPts val="0"/>
              </a:spcBef>
              <a:spcAft>
                <a:spcPts val="600"/>
              </a:spcAft>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ACF6E21-40C9-2F3C-D8C5-E15E3FD459D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68CAC4D-3A41-FC29-2EE6-77AD716A5740}"/>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D6884C90-44FF-DFA4-E7CC-CD5C6996058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A0247FBD-3223-81C0-F566-442E6593D81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4" name="图片 3">
            <a:extLst>
              <a:ext uri="{FF2B5EF4-FFF2-40B4-BE49-F238E27FC236}">
                <a16:creationId xmlns:a16="http://schemas.microsoft.com/office/drawing/2014/main" id="{863A163F-F490-DDF0-E4A6-67BDA050D87D}"/>
              </a:ext>
            </a:extLst>
          </p:cNvPr>
          <p:cNvPicPr>
            <a:picLocks noChangeAspect="1"/>
          </p:cNvPicPr>
          <p:nvPr/>
        </p:nvPicPr>
        <p:blipFill>
          <a:blip r:embed="rId3"/>
          <a:stretch>
            <a:fillRect/>
          </a:stretch>
        </p:blipFill>
        <p:spPr>
          <a:xfrm>
            <a:off x="2590800" y="4014523"/>
            <a:ext cx="4071123" cy="2359014"/>
          </a:xfrm>
          <a:prstGeom prst="rect">
            <a:avLst/>
          </a:prstGeom>
        </p:spPr>
      </p:pic>
    </p:spTree>
    <p:extLst>
      <p:ext uri="{BB962C8B-B14F-4D97-AF65-F5344CB8AC3E}">
        <p14:creationId xmlns:p14="http://schemas.microsoft.com/office/powerpoint/2010/main" val="368402303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7A923-5FF5-7C93-7C92-3BAA9FA5557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4080BA20-51F3-A84F-A79F-70E4EF461A32}"/>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8A5EBB5-954B-0F69-44C7-90D996E54EA4}"/>
              </a:ext>
            </a:extLst>
          </p:cNvPr>
          <p:cNvSpPr txBox="1"/>
          <p:nvPr/>
        </p:nvSpPr>
        <p:spPr>
          <a:xfrm>
            <a:off x="381000" y="1408556"/>
            <a:ext cx="8269288" cy="255454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maximum number of FDM UL transmission can be limited by the equation below,</a:t>
            </a: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0" lvl="1" algn="just">
              <a:spcBef>
                <a:spcPts val="0"/>
              </a:spcBef>
              <a:spcAft>
                <a:spcPts val="600"/>
              </a:spcAft>
            </a:pPr>
            <a:r>
              <a:rPr lang="en-GB" sz="2000" dirty="0">
                <a:cs typeface="Times New Roman" panose="02020603050405020304" pitchFamily="18" charset="0"/>
              </a:rPr>
              <a:t>where B</a:t>
            </a:r>
            <a:r>
              <a:rPr lang="en-GB" sz="2000" baseline="-25000" dirty="0">
                <a:cs typeface="Times New Roman" panose="02020603050405020304" pitchFamily="18" charset="0"/>
              </a:rPr>
              <a:t>AMP</a:t>
            </a:r>
            <a:r>
              <a:rPr lang="en-GB" sz="2000" dirty="0">
                <a:cs typeface="Times New Roman" panose="02020603050405020304" pitchFamily="18" charset="0"/>
              </a:rPr>
              <a:t> is the bandwidth of AMP frame and </a:t>
            </a:r>
            <a:r>
              <a:rPr lang="en-GB" sz="2000" dirty="0" err="1">
                <a:cs typeface="Times New Roman" panose="02020603050405020304" pitchFamily="18" charset="0"/>
              </a:rPr>
              <a:t>f</a:t>
            </a:r>
            <a:r>
              <a:rPr lang="en-GB" sz="2000" baseline="-25000" dirty="0" err="1">
                <a:cs typeface="Times New Roman" panose="02020603050405020304" pitchFamily="18" charset="0"/>
              </a:rPr>
              <a:t>Δ</a:t>
            </a:r>
            <a:r>
              <a:rPr lang="en-GB" sz="2000" dirty="0">
                <a:cs typeface="Times New Roman" panose="02020603050405020304" pitchFamily="18" charset="0"/>
              </a:rPr>
              <a:t> is the maximum frequency shift caused by oscillator inaccuracy. </a:t>
            </a:r>
          </a:p>
        </p:txBody>
      </p:sp>
      <p:sp>
        <p:nvSpPr>
          <p:cNvPr id="16" name="Footer Placeholder 2">
            <a:extLst>
              <a:ext uri="{FF2B5EF4-FFF2-40B4-BE49-F238E27FC236}">
                <a16:creationId xmlns:a16="http://schemas.microsoft.com/office/drawing/2014/main" id="{7A39B2A7-4F03-EA4F-330B-4FCC9C0CF7F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9CF3D31-3306-D298-42B1-74BA5C3288A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B352B51-9A90-692D-6A25-2F1D2825B47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69CFB04B-467C-8A88-E999-9000603E61B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58444C0A-416D-822B-20A0-03031E28CD93}"/>
              </a:ext>
            </a:extLst>
          </p:cNvPr>
          <p:cNvPicPr>
            <a:picLocks noChangeAspect="1"/>
          </p:cNvPicPr>
          <p:nvPr/>
        </p:nvPicPr>
        <p:blipFill>
          <a:blip r:embed="rId3"/>
          <a:stretch>
            <a:fillRect/>
          </a:stretch>
        </p:blipFill>
        <p:spPr>
          <a:xfrm>
            <a:off x="2988238" y="2374777"/>
            <a:ext cx="2726762" cy="714782"/>
          </a:xfrm>
          <a:prstGeom prst="rect">
            <a:avLst/>
          </a:prstGeom>
        </p:spPr>
      </p:pic>
    </p:spTree>
    <p:extLst>
      <p:ext uri="{BB962C8B-B14F-4D97-AF65-F5344CB8AC3E}">
        <p14:creationId xmlns:p14="http://schemas.microsoft.com/office/powerpoint/2010/main" val="16700898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Discussions</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4243726"/>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UORA is expected to be inefficient due to collision especially due to the massive amount of AMP devices:</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Each AMP device randomly chooses one RU</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When collision happens, AMP devices need to backoff and more energy can be consumed</a:t>
            </a:r>
          </a:p>
          <a:p>
            <a:pPr marL="285750" lvl="1"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Scheduled access by AP via </a:t>
            </a:r>
            <a:r>
              <a:rPr lang="en-US" altLang="zh-CN" sz="1800" dirty="0" err="1">
                <a:cs typeface="Times New Roman" panose="02020603050405020304" pitchFamily="18" charset="0"/>
              </a:rPr>
              <a:t>FDMed</a:t>
            </a:r>
            <a:r>
              <a:rPr lang="en-US" altLang="zh-CN" sz="1800" dirty="0">
                <a:cs typeface="Times New Roman" panose="02020603050405020304" pitchFamily="18" charset="0"/>
              </a:rPr>
              <a:t> sub-channels, i.e., RUs</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No collision thus no need to do backoff</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TF needs to carry FDM configuration</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More suitable for sensors in the case that AP knows associated AMP devices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02782063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2499210"/>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In this submission, UL FDM for AMP devices is discussed. We have the following observations and conclusions:</a:t>
            </a:r>
          </a:p>
          <a:p>
            <a:pPr marL="742950" lvl="2"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FDM can enhance the channel access efficiency by allowing more AMP devices to access the channel simultaneously</a:t>
            </a:r>
          </a:p>
          <a:p>
            <a:pPr marL="742950" lvl="2"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UL FDM may be limited by the oscillator inaccuracy</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739</Words>
  <Application>Microsoft Office PowerPoint</Application>
  <PresentationFormat>On-screen Show (4:3)</PresentationFormat>
  <Paragraphs>113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ACcord Submission Template</vt:lpstr>
      <vt:lpstr>Uplink FDM for AMP</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1920</cp:revision>
  <cp:lastPrinted>1998-02-10T13:28:00Z</cp:lastPrinted>
  <dcterms:created xsi:type="dcterms:W3CDTF">2009-12-02T19:05:00Z</dcterms:created>
  <dcterms:modified xsi:type="dcterms:W3CDTF">2024-05-14T16:19:51Z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