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4"/>
  </p:notesMasterIdLst>
  <p:handoutMasterIdLst>
    <p:handoutMasterId r:id="rId14"/>
  </p:handoutMasterIdLst>
  <p:sldIdLst>
    <p:sldId id="256" r:id="rId3"/>
    <p:sldId id="257" r:id="rId5"/>
    <p:sldId id="270" r:id="rId6"/>
    <p:sldId id="271" r:id="rId7"/>
    <p:sldId id="272" r:id="rId8"/>
    <p:sldId id="273" r:id="rId9"/>
    <p:sldId id="275" r:id="rId10"/>
    <p:sldId id="274" r:id="rId11"/>
    <p:sldId id="276" r:id="rId12"/>
    <p:sldId id="280" r:id="rId13"/>
  </p:sldIdLst>
  <p:sldSz cx="12192000" cy="6858000"/>
  <p:notesSz cx="6934200" cy="9280525"/>
  <p:defaultTextStyle>
    <a:defPPr>
      <a:defRPr lang="en-GB"/>
    </a:defPPr>
    <a:lvl1pPr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1pPr>
    <a:lvl2pPr marL="742950" indent="-28575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2pPr>
    <a:lvl3pPr marL="11430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3pPr>
    <a:lvl4pPr marL="16002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4pPr>
    <a:lvl5pPr marL="20574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92" d="100"/>
          <a:sy n="92" d="100"/>
        </p:scale>
        <p:origin x="106" y="197"/>
      </p:cViewPr>
      <p:guideLst>
        <p:guide orient="horz" pos="2151"/>
        <p:guide pos="3871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10"/>
        <p:guide pos="215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handoutMaster" Target="handoutMasters/handoutMaster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3600" tIns="46080" rIns="93600" bIns="46080" numCol="1" anchor="t" anchorCtr="0" compatLnSpc="1"/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1pPr>
    <a:lvl2pPr marL="742950" indent="-28575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2pPr>
    <a:lvl3pPr marL="11430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3pPr>
    <a:lvl4pPr marL="16002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4pPr>
    <a:lvl5pPr marL="20574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/>
          </p:nvPr>
        </p:nvSpPr>
        <p:spPr/>
      </p:sp>
      <p:sp>
        <p:nvSpPr>
          <p:cNvPr id="3" name="文本占位符 2"/>
          <p:cNvSpPr/>
          <p:nvPr>
            <p:ph type="body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p>
            <a:r>
              <a:rPr lang="en-US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p>
            <a:r>
              <a:rPr lang="en-US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p>
            <a:r>
              <a:rPr lang="en-US"/>
              <a:t>Page </a:t>
            </a:r>
            <a:fld id="{47A7FEEB-9CD2-43FE-843C-C5350BEACB45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ym typeface="+mn-ea"/>
              </a:rPr>
              <a:t>Aug.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GB">
                <a:sym typeface="+mn-ea"/>
              </a:rPr>
              <a:t>Jerome Gu</a:t>
            </a:r>
            <a:r>
              <a:rPr lang="en-GB">
                <a:sym typeface="+mn-ea"/>
              </a:rPr>
              <a:t>, </a:t>
            </a:r>
            <a:r>
              <a:rPr lang="en-US" altLang="en-GB">
                <a:sym typeface="+mn-ea"/>
              </a:rPr>
              <a:t>Clourney Semiconductor</a:t>
            </a:r>
            <a:endParaRPr lang="en-US" altLang="en-GB" dirty="0"/>
          </a:p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en-GB">
                <a:sym typeface="+mn-ea"/>
              </a:rPr>
              <a:t>Jerome Gu</a:t>
            </a:r>
            <a:r>
              <a:rPr lang="en-GB">
                <a:sym typeface="+mn-ea"/>
              </a:rPr>
              <a:t>, </a:t>
            </a:r>
            <a:r>
              <a:rPr lang="en-US" altLang="en-GB">
                <a:sym typeface="+mn-ea"/>
              </a:rPr>
              <a:t>Clourney Semiconductor</a:t>
            </a:r>
            <a:endParaRPr lang="en-US" altLang="en-GB" dirty="0"/>
          </a:p>
          <a:p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Aug.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ym typeface="+mn-ea"/>
              </a:rPr>
              <a:t>Aug.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GB">
                <a:sym typeface="+mn-ea"/>
              </a:rPr>
              <a:t>Jerome Gu</a:t>
            </a:r>
            <a:r>
              <a:rPr lang="en-GB">
                <a:sym typeface="+mn-ea"/>
              </a:rPr>
              <a:t>, </a:t>
            </a:r>
            <a:r>
              <a:rPr lang="en-US" altLang="en-GB">
                <a:sym typeface="+mn-ea"/>
              </a:rPr>
              <a:t>Clourney Semiconductor</a:t>
            </a:r>
            <a:endParaRPr lang="en-US" altLang="en-GB" dirty="0"/>
          </a:p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Aug.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GB">
                <a:sym typeface="+mn-ea"/>
              </a:rPr>
              <a:t>Jerome Gu</a:t>
            </a:r>
            <a:r>
              <a:rPr lang="en-GB">
                <a:sym typeface="+mn-ea"/>
              </a:rPr>
              <a:t>, </a:t>
            </a:r>
            <a:r>
              <a:rPr lang="en-US" altLang="en-GB">
                <a:sym typeface="+mn-ea"/>
              </a:rPr>
              <a:t>Clourney Semiconductor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Aug.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GB">
                <a:sym typeface="+mn-ea"/>
              </a:rPr>
              <a:t>Jerome Gu</a:t>
            </a:r>
            <a:r>
              <a:rPr lang="en-GB">
                <a:sym typeface="+mn-ea"/>
              </a:rPr>
              <a:t>, </a:t>
            </a:r>
            <a:r>
              <a:rPr lang="en-US" altLang="en-GB">
                <a:sym typeface="+mn-ea"/>
              </a:rPr>
              <a:t>Clourney Semiconductor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ym typeface="+mn-ea"/>
              </a:rPr>
              <a:t>Aug.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GB">
                <a:sym typeface="+mn-ea"/>
              </a:rPr>
              <a:t>Jerome Gu</a:t>
            </a:r>
            <a:r>
              <a:rPr lang="en-GB">
                <a:sym typeface="+mn-ea"/>
              </a:rPr>
              <a:t>, </a:t>
            </a:r>
            <a:r>
              <a:rPr lang="en-US" altLang="en-GB">
                <a:sym typeface="+mn-ea"/>
              </a:rPr>
              <a:t>Clourney Semiconductor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ym typeface="+mn-ea"/>
              </a:rPr>
              <a:t>Aug.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GB">
                <a:sym typeface="+mn-ea"/>
              </a:rPr>
              <a:t>Jerome Gu</a:t>
            </a:r>
            <a:r>
              <a:rPr lang="en-GB">
                <a:sym typeface="+mn-ea"/>
              </a:rPr>
              <a:t>, </a:t>
            </a:r>
            <a:r>
              <a:rPr lang="en-US" altLang="en-GB">
                <a:sym typeface="+mn-ea"/>
              </a:rPr>
              <a:t>Clourney Semiconductor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ym typeface="+mn-ea"/>
              </a:rPr>
              <a:t>Aug.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GB">
                <a:sym typeface="+mn-ea"/>
              </a:rPr>
              <a:t>Jerome Gu</a:t>
            </a:r>
            <a:r>
              <a:rPr lang="en-GB">
                <a:sym typeface="+mn-ea"/>
              </a:rPr>
              <a:t>, </a:t>
            </a:r>
            <a:r>
              <a:rPr lang="en-US" altLang="en-GB">
                <a:sym typeface="+mn-ea"/>
              </a:rPr>
              <a:t>Clourney Semiconductor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ym typeface="+mn-ea"/>
              </a:rPr>
              <a:t>Aug.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GB">
                <a:sym typeface="+mn-ea"/>
              </a:rPr>
              <a:t>Jerome Gu</a:t>
            </a:r>
            <a:r>
              <a:rPr lang="en-GB">
                <a:sym typeface="+mn-ea"/>
              </a:rPr>
              <a:t>, </a:t>
            </a:r>
            <a:r>
              <a:rPr lang="en-US" altLang="en-GB">
                <a:sym typeface="+mn-ea"/>
              </a:rPr>
              <a:t>Clourney Semiconductor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/>
              <a:t>Click to edit the title text format</a:t>
            </a:r>
            <a:endParaRPr lang="en-GB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/>
              <a:t>Click to edit the outline text format</a:t>
            </a:r>
            <a:endParaRPr lang="en-GB"/>
          </a:p>
          <a:p>
            <a:pPr lvl="1"/>
            <a:r>
              <a:rPr lang="en-GB"/>
              <a:t>Second Outline Level</a:t>
            </a:r>
            <a:endParaRPr lang="en-GB"/>
          </a:p>
          <a:p>
            <a:pPr lvl="2"/>
            <a:r>
              <a:rPr lang="en-GB"/>
              <a:t>Third Outline Level</a:t>
            </a:r>
            <a:endParaRPr lang="en-GB"/>
          </a:p>
          <a:p>
            <a:pPr lvl="3"/>
            <a:r>
              <a:rPr lang="en-GB"/>
              <a:t>Fourth Outline Level</a:t>
            </a:r>
            <a:endParaRPr lang="en-GB"/>
          </a:p>
          <a:p>
            <a:pPr lvl="4"/>
            <a:r>
              <a:rPr lang="en-GB"/>
              <a:t>Fifth Outline Level</a:t>
            </a:r>
            <a:endParaRPr lang="en-GB"/>
          </a:p>
          <a:p>
            <a:pPr lvl="4"/>
            <a:r>
              <a:rPr lang="en-GB"/>
              <a:t>Sixth Outline Level</a:t>
            </a:r>
            <a:endParaRPr lang="en-GB"/>
          </a:p>
          <a:p>
            <a:pPr lvl="4"/>
            <a:r>
              <a:rPr lang="en-GB"/>
              <a:t>Seventh Outline Level</a:t>
            </a:r>
            <a:endParaRPr lang="en-GB"/>
          </a:p>
          <a:p>
            <a:pPr lvl="4"/>
            <a:r>
              <a:rPr lang="en-GB"/>
              <a:t>Eighth Outline Level</a:t>
            </a:r>
            <a:endParaRPr lang="en-GB"/>
          </a:p>
          <a:p>
            <a:pPr lvl="4"/>
            <a:r>
              <a:rPr lang="en-GB"/>
              <a:t>Ninth Outline Level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>
                <a:sym typeface="+mn-ea"/>
              </a:rPr>
              <a:t>Aug.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en-GB"/>
              <a:t>Jerome Gu</a:t>
            </a:r>
            <a:r>
              <a:rPr lang="en-GB"/>
              <a:t>, </a:t>
            </a:r>
            <a:r>
              <a:rPr lang="en-US" altLang="en-GB"/>
              <a:t>Clourney Semiconductor</a:t>
            </a:r>
            <a:endParaRPr lang="en-US" alt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charset="0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charset="0"/>
              </a:rPr>
              <a:t>24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charset="0"/>
              </a:rPr>
              <a:t>/</a:t>
            </a:r>
            <a:r>
              <a:rPr kumimoji="0" lang="en-US" alt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charset="0"/>
              </a:rPr>
              <a:t>0850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charset="0"/>
              </a:rPr>
              <a:t>r</a:t>
            </a:r>
            <a:r>
              <a:rPr kumimoji="0" lang="en-US" alt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charset="0"/>
              </a:rPr>
              <a:t>1</a:t>
            </a:r>
            <a:endParaRPr kumimoji="0" lang="en-US" alt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6" charset="0"/>
              <a:ea typeface="MS Gothic" panose="020B0609070205080204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576705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GB"/>
              <a:t>TXOP Bandwidth Expansion Related to Secondary Channel Access</a:t>
            </a:r>
            <a:endParaRPr lang="en-US" altLang="en-GB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165" y="1844675"/>
            <a:ext cx="8534400" cy="476250"/>
          </a:xfrm>
        </p:spPr>
        <p:txBody>
          <a:bodyPr/>
          <a:lstStyle/>
          <a:p>
            <a:pPr algn="ctr">
              <a:spcBef>
                <a:spcPts val="500"/>
              </a:spcBef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US" altLang="en-GB" sz="2000" b="0" dirty="0"/>
              <a:t>2024</a:t>
            </a:r>
            <a:r>
              <a:rPr lang="en-GB" sz="2000" b="0" dirty="0"/>
              <a:t>-</a:t>
            </a:r>
            <a:r>
              <a:rPr lang="en-US" altLang="en-GB" sz="2000" b="0" dirty="0"/>
              <a:t>8</a:t>
            </a:r>
            <a:r>
              <a:rPr lang="en-GB" sz="2000" b="0" dirty="0"/>
              <a:t>-</a:t>
            </a:r>
            <a:r>
              <a:rPr lang="en-US" altLang="en-GB" sz="2000" b="0" dirty="0"/>
              <a:t>19</a:t>
            </a:r>
            <a:endParaRPr lang="en-US" alt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Aug.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en-GB"/>
              <a:t>Jerome Gu</a:t>
            </a:r>
            <a:r>
              <a:rPr lang="en-GB"/>
              <a:t>, </a:t>
            </a:r>
            <a:r>
              <a:rPr lang="en-US" altLang="en-GB"/>
              <a:t>Clourney Semiconductor</a:t>
            </a:r>
            <a:endParaRPr lang="en-US" alt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127125" y="2708910"/>
          <a:ext cx="9937115" cy="98171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48510"/>
                <a:gridCol w="1953895"/>
                <a:gridCol w="1959610"/>
                <a:gridCol w="1877695"/>
                <a:gridCol w="2097405"/>
              </a:tblGrid>
              <a:tr h="250190"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6" charset="0"/>
                        </a:rPr>
                        <a:t>Name</a:t>
                      </a:r>
                      <a:endParaRPr lang="en-US" sz="700" b="1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6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6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6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6" charset="0"/>
                          <a:ea typeface="宋体" panose="02010600030101010101" pitchFamily="2" charset="-122"/>
                        </a:rPr>
                        <a:t>Address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6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6" charset="0"/>
                          <a:ea typeface="宋体" panose="02010600030101010101" pitchFamily="2" charset="-122"/>
                        </a:rPr>
                        <a:t>Phone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6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6" charset="0"/>
                          <a:ea typeface="宋体" panose="02010600030101010101" pitchFamily="2" charset="-122"/>
                        </a:rPr>
                        <a:t>email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6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0190"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6" charset="0"/>
                        </a:rPr>
                        <a:t>Jerome Gu</a:t>
                      </a:r>
                      <a:endParaRPr lang="en-US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6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6" charset="0"/>
                          <a:ea typeface="宋体" panose="02010600030101010101" pitchFamily="2" charset="-122"/>
                        </a:rPr>
                        <a:t>Clourney Semiconductor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6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6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6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6" charset="0"/>
                          <a:ea typeface="宋体" panose="02010600030101010101" pitchFamily="2" charset="-122"/>
                        </a:rPr>
                        <a:t>jeg150@clourneysemi.com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6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140"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6" charset="0"/>
                        </a:rPr>
                        <a:t>Shirley Yin</a:t>
                      </a:r>
                      <a:endParaRPr lang="en-US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6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6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6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6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0190"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6" charset="0"/>
                        </a:rPr>
                        <a:t>Jason Sheng</a:t>
                      </a:r>
                      <a:endParaRPr lang="en-US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6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6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6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6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  <a:endParaRPr lang="en-GB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l" fontAlgn="auto">
              <a:spcBef>
                <a:spcPts val="0"/>
              </a:spcBef>
              <a:spcAft>
                <a:spcPts val="0"/>
              </a:spcAft>
              <a:buSzPts val="1800"/>
              <a:buFont typeface="Times New Roman" panose="02020603050405020304"/>
            </a:pPr>
            <a:r>
              <a:rPr lang="en-US" alt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[1] </a:t>
            </a:r>
            <a:r>
              <a:rPr 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11-23/0034</a:t>
            </a:r>
            <a:r>
              <a:rPr lang="en-US" alt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Non-primary Channel Utilization </a:t>
            </a:r>
            <a:r>
              <a:rPr lang="en-US" alt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endParaRPr lang="en-US" altLang="en-GB" sz="1600" b="0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+mn-ea"/>
            </a:endParaRPr>
          </a:p>
          <a:p>
            <a:pPr marL="0" algn="l" fontAlgn="auto">
              <a:spcBef>
                <a:spcPts val="0"/>
              </a:spcBef>
              <a:spcAft>
                <a:spcPts val="0"/>
              </a:spcAft>
              <a:buSzPts val="1800"/>
              <a:buFont typeface="Times New Roman" panose="02020603050405020304"/>
            </a:pPr>
            <a:r>
              <a:rPr lang="en-US" alt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[2] </a:t>
            </a:r>
            <a:r>
              <a:rPr 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11-23</a:t>
            </a:r>
            <a:r>
              <a:rPr lang="en-US" alt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/</a:t>
            </a:r>
            <a:r>
              <a:rPr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1419</a:t>
            </a:r>
            <a:r>
              <a:rPr lang="en-US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lang="en-US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N</a:t>
            </a:r>
            <a:r>
              <a:rPr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onprimary</a:t>
            </a:r>
            <a:r>
              <a:rPr lang="en-US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C</a:t>
            </a:r>
            <a:r>
              <a:rPr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hannel</a:t>
            </a:r>
            <a:r>
              <a:rPr lang="en-US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A</a:t>
            </a:r>
            <a:r>
              <a:rPr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ccess</a:t>
            </a:r>
            <a:r>
              <a:rPr lang="en-US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D</a:t>
            </a:r>
            <a:r>
              <a:rPr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iscussions</a:t>
            </a:r>
            <a:endParaRPr sz="1600" b="0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+mn-ea"/>
            </a:endParaRPr>
          </a:p>
          <a:p>
            <a:pPr marL="0" algn="l" fontAlgn="auto">
              <a:spcBef>
                <a:spcPts val="0"/>
              </a:spcBef>
              <a:spcAft>
                <a:spcPts val="0"/>
              </a:spcAft>
              <a:buSzTx/>
              <a:buFont typeface="Times New Roman" panose="02020603050405020304"/>
            </a:pPr>
            <a:r>
              <a:rPr lang="en-US" alt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[3] </a:t>
            </a:r>
            <a:r>
              <a:rPr 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11-23</a:t>
            </a:r>
            <a:r>
              <a:rPr lang="en-US" alt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/</a:t>
            </a:r>
            <a:r>
              <a:rPr lang="en-US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1913 Secondary Channel Access Operation</a:t>
            </a:r>
            <a:endParaRPr lang="en-US" sz="1600" b="0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  <a:p>
            <a:pPr marL="0" algn="l" fontAlgn="auto">
              <a:spcBef>
                <a:spcPts val="0"/>
              </a:spcBef>
              <a:spcAft>
                <a:spcPts val="0"/>
              </a:spcAft>
              <a:buSzTx/>
              <a:buFont typeface="Times New Roman" panose="02020603050405020304"/>
            </a:pPr>
            <a:r>
              <a:rPr 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[</a:t>
            </a:r>
            <a:r>
              <a:rPr lang="en-US" alt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4</a:t>
            </a:r>
            <a:r>
              <a:rPr 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] 11-23/0797</a:t>
            </a:r>
            <a:r>
              <a:rPr lang="en-US" alt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Non-primary channel access   </a:t>
            </a:r>
            <a:endParaRPr lang="en-GB" sz="1600" b="0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+mn-ea"/>
            </a:endParaRPr>
          </a:p>
          <a:p>
            <a:pPr marL="0" algn="l" fontAlgn="auto">
              <a:spcBef>
                <a:spcPts val="0"/>
              </a:spcBef>
              <a:spcAft>
                <a:spcPts val="0"/>
              </a:spcAft>
              <a:buSzTx/>
              <a:buFont typeface="Times New Roman" panose="02020603050405020304"/>
            </a:pPr>
            <a:r>
              <a:rPr 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[5] 11-23/0961</a:t>
            </a:r>
            <a:r>
              <a:rPr lang="en-US" alt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UHR secondary channel access</a:t>
            </a:r>
            <a:endParaRPr lang="en-GB" sz="1600" b="0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+mn-ea"/>
            </a:endParaRPr>
          </a:p>
          <a:p>
            <a:pPr marL="0" algn="l" fontAlgn="auto">
              <a:spcBef>
                <a:spcPts val="0"/>
              </a:spcBef>
              <a:spcAft>
                <a:spcPts val="0"/>
              </a:spcAft>
              <a:buSzTx/>
              <a:buFont typeface="Times New Roman" panose="02020603050405020304"/>
            </a:pPr>
            <a:r>
              <a:rPr 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[6] </a:t>
            </a:r>
            <a:r>
              <a:rPr lang="en-US" alt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11-23/1935 </a:t>
            </a:r>
            <a:r>
              <a:rPr 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Secondary Channel Usage Follow Up</a:t>
            </a:r>
            <a:endParaRPr lang="en-GB" sz="1600" b="0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  <a:p>
            <a:pPr marL="0" algn="l" fontAlgn="auto">
              <a:spcBef>
                <a:spcPts val="0"/>
              </a:spcBef>
              <a:spcAft>
                <a:spcPts val="0"/>
              </a:spcAft>
              <a:buSzTx/>
              <a:buFont typeface="Times New Roman" panose="02020603050405020304"/>
            </a:pPr>
            <a:r>
              <a:rPr 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[</a:t>
            </a:r>
            <a:r>
              <a:rPr lang="en-US" alt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7</a:t>
            </a:r>
            <a:r>
              <a:rPr 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] 11-22/2204</a:t>
            </a:r>
            <a:r>
              <a:rPr lang="en-US" alt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Dynamic Subchannel Operation  </a:t>
            </a:r>
            <a:endParaRPr lang="en-GB" sz="1600" b="0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+mn-ea"/>
            </a:endParaRPr>
          </a:p>
          <a:p>
            <a:pPr marL="0" algn="l" fontAlgn="auto">
              <a:spcBef>
                <a:spcPts val="0"/>
              </a:spcBef>
              <a:spcAft>
                <a:spcPts val="0"/>
              </a:spcAft>
              <a:buSzTx/>
              <a:buFont typeface="Times New Roman" panose="02020603050405020304"/>
            </a:pPr>
            <a:r>
              <a:rPr 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[</a:t>
            </a:r>
            <a:r>
              <a:rPr lang="en-US" alt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8</a:t>
            </a:r>
            <a:r>
              <a:rPr 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] 11-23/2141</a:t>
            </a:r>
            <a:r>
              <a:rPr 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Further-discussion-on-dynamic-subband-operation</a:t>
            </a:r>
            <a:endParaRPr lang="en-GB" sz="1600" b="0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+mn-ea"/>
            </a:endParaRPr>
          </a:p>
          <a:p>
            <a:pPr marL="0" algn="l" fontAlgn="auto">
              <a:spcBef>
                <a:spcPts val="0"/>
              </a:spcBef>
              <a:spcAft>
                <a:spcPts val="0"/>
              </a:spcAft>
              <a:buSzTx/>
              <a:buFont typeface="Times New Roman" panose="02020603050405020304"/>
            </a:pPr>
            <a:r>
              <a:rPr 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[</a:t>
            </a:r>
            <a:r>
              <a:rPr lang="en-US" alt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9</a:t>
            </a:r>
            <a:r>
              <a:rPr 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] 11-23/1496</a:t>
            </a:r>
            <a:r>
              <a:rPr lang="en-US" alt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EMLSR Dynamic Subband Operation </a:t>
            </a:r>
            <a:r>
              <a:rPr lang="en-US" alt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endParaRPr lang="en-US" altLang="en-GB" sz="1600" b="0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+mn-ea"/>
            </a:endParaRPr>
          </a:p>
          <a:p>
            <a:pPr marL="0" algn="l" fontAlgn="auto">
              <a:spcBef>
                <a:spcPts val="0"/>
              </a:spcBef>
              <a:spcAft>
                <a:spcPts val="0"/>
              </a:spcAft>
              <a:buSzTx/>
              <a:buFont typeface="Times New Roman" panose="02020603050405020304"/>
            </a:pPr>
            <a:r>
              <a:rPr 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[</a:t>
            </a:r>
            <a:r>
              <a:rPr lang="en-US" alt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10</a:t>
            </a:r>
            <a:r>
              <a:rPr 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] 11-23/1365 Discussions on Non-primary Channel Access</a:t>
            </a:r>
            <a:endParaRPr lang="en-GB" sz="1600" b="0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+mn-ea"/>
            </a:endParaRPr>
          </a:p>
          <a:p>
            <a:pPr marL="0" algn="l" fontAlgn="auto">
              <a:spcBef>
                <a:spcPts val="0"/>
              </a:spcBef>
              <a:spcAft>
                <a:spcPts val="0"/>
              </a:spcAft>
              <a:buSzPts val="1800"/>
              <a:buFont typeface="Times New Roman" panose="02020603050405020304"/>
            </a:pPr>
            <a:r>
              <a:rPr 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[</a:t>
            </a:r>
            <a:r>
              <a:rPr lang="en-US" alt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11</a:t>
            </a:r>
            <a:r>
              <a:rPr 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] 11-23/1865	Discussion on SST and A-PPDU</a:t>
            </a:r>
            <a:endParaRPr lang="en-GB" sz="1600" b="0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  <a:p>
            <a:pPr marL="0" algn="l" fontAlgn="auto">
              <a:spcBef>
                <a:spcPts val="0"/>
              </a:spcBef>
              <a:spcAft>
                <a:spcPts val="0"/>
              </a:spcAft>
              <a:buSzTx/>
              <a:buFont typeface="Times New Roman" panose="02020603050405020304"/>
            </a:pPr>
            <a:r>
              <a:rPr 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[</a:t>
            </a:r>
            <a:r>
              <a:rPr lang="en-US" alt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12</a:t>
            </a:r>
            <a:r>
              <a:rPr 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]</a:t>
            </a:r>
            <a:r>
              <a:rPr lang="en-US" alt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11-23/0631</a:t>
            </a:r>
            <a:r>
              <a:rPr lang="en-US" alt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lang="en-US" alt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S</a:t>
            </a:r>
            <a:r>
              <a:rPr 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econdary channel usage and secondary 20MHz channel backoff </a:t>
            </a:r>
            <a:r>
              <a:rPr lang="en-US" alt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endParaRPr lang="en-US" altLang="en-GB" sz="1600" b="0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+mn-ea"/>
            </a:endParaRPr>
          </a:p>
          <a:p>
            <a:pPr marL="0" algn="l" fontAlgn="auto">
              <a:spcBef>
                <a:spcPts val="0"/>
              </a:spcBef>
              <a:spcAft>
                <a:spcPts val="0"/>
              </a:spcAft>
              <a:buSzTx/>
              <a:buFont typeface="Times New Roman" panose="02020603050405020304"/>
            </a:pPr>
            <a:r>
              <a:rPr lang="en-US" alt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[13] </a:t>
            </a:r>
            <a:r>
              <a:rPr 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11-23/1951 Concurrent CCA for Non-Primary Channel Access</a:t>
            </a:r>
            <a:endParaRPr lang="en-GB" sz="1600" b="0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+mn-ea"/>
            </a:endParaRPr>
          </a:p>
          <a:p>
            <a:pPr marL="0" algn="l" fontAlgn="auto">
              <a:spcBef>
                <a:spcPts val="0"/>
              </a:spcBef>
              <a:spcAft>
                <a:spcPts val="0"/>
              </a:spcAft>
              <a:buSzTx/>
              <a:buFont typeface="Times New Roman" panose="02020603050405020304"/>
            </a:pPr>
            <a:r>
              <a:rPr lang="en-US" alt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[14] 11-</a:t>
            </a:r>
            <a:r>
              <a:rPr lang="en-US" alt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23/2211 TXOP bandwidth expansion</a:t>
            </a:r>
            <a:endParaRPr lang="en-US" altLang="en-GB" sz="1600" b="0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en-GB">
                <a:sym typeface="+mn-ea"/>
              </a:rPr>
              <a:t>Jerome Gu</a:t>
            </a:r>
            <a:r>
              <a:rPr lang="en-GB">
                <a:sym typeface="+mn-ea"/>
              </a:rPr>
              <a:t>, </a:t>
            </a:r>
            <a:r>
              <a:rPr lang="en-US" altLang="en-GB">
                <a:sym typeface="+mn-ea"/>
              </a:rPr>
              <a:t>Clourney Semiconductor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Aug.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GB"/>
              <a:t>Introduction</a:t>
            </a:r>
            <a:endParaRPr lang="en-US" altLang="en-GB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US" altLang="en-GB"/>
              <a:t>The secondary channel access of 11bn has been discussed in several contributions.</a:t>
            </a:r>
            <a:endParaRPr lang="en-US" altLang="en-GB"/>
          </a:p>
          <a:p>
            <a:pPr lvl="1"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US" altLang="en-GB"/>
              <a:t>Non-Primary Channel Access [1, 12, 13] </a:t>
            </a:r>
            <a:endParaRPr lang="en-US" altLang="en-GB"/>
          </a:p>
          <a:p>
            <a:pPr lvl="1"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US" altLang="en-GB"/>
              <a:t>Secondary channel access and media sychronization. [2, 3]</a:t>
            </a:r>
            <a:endParaRPr lang="en-US" altLang="en-GB"/>
          </a:p>
          <a:p>
            <a:pPr lvl="1"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US" altLang="en-GB"/>
              <a:t>(MU-RTS)RTS/CTS, NAV [4, 5]</a:t>
            </a:r>
            <a:endParaRPr lang="en-US" altLang="en-GB"/>
          </a:p>
          <a:p>
            <a:pPr lvl="1"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US" altLang="en-GB"/>
              <a:t>RU allocation [6]</a:t>
            </a:r>
            <a:endParaRPr lang="en-US" altLang="en-GB"/>
          </a:p>
          <a:p>
            <a:pPr lvl="1"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US" altLang="en-GB"/>
              <a:t>Dynamic Subchannel Operation [7-9]</a:t>
            </a:r>
            <a:endParaRPr lang="en-US" altLang="en-GB"/>
          </a:p>
          <a:p>
            <a:pPr lvl="1"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US" altLang="en-GB"/>
              <a:t>Extend the Non-Primary Channel Access to MLO [10]</a:t>
            </a:r>
            <a:endParaRPr lang="en-US" altLang="en-GB"/>
          </a:p>
          <a:p>
            <a:pPr lvl="1"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US" altLang="en-GB"/>
              <a:t>TXOP bandwidth expansion [14]</a:t>
            </a:r>
            <a:endParaRPr lang="en-US" altLang="en-GB"/>
          </a:p>
          <a:p>
            <a:pPr marL="342900" lvl="1" indent="-342900" algn="l">
              <a:spcBef>
                <a:spcPts val="600"/>
              </a:spcBef>
              <a:buSzTx/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US" altLang="en-GB" sz="2400" b="1">
                <a:cs typeface="+mn-cs"/>
              </a:rPr>
              <a:t>In this contribution, we would further discuss the </a:t>
            </a:r>
            <a:r>
              <a:rPr lang="en-US" altLang="en-GB" sz="2400" b="1">
                <a:cs typeface="+mn-cs"/>
                <a:sym typeface="+mn-ea"/>
              </a:rPr>
              <a:t>TXOP bandwidth expansion problem.</a:t>
            </a:r>
            <a:endParaRPr lang="en-US" altLang="en-GB" sz="2400" b="1"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en-GB">
                <a:sym typeface="+mn-ea"/>
              </a:rPr>
              <a:t>Jerome Gu</a:t>
            </a:r>
            <a:r>
              <a:rPr lang="en-GB">
                <a:sym typeface="+mn-ea"/>
              </a:rPr>
              <a:t>, </a:t>
            </a:r>
            <a:r>
              <a:rPr lang="en-US" altLang="en-GB">
                <a:sym typeface="+mn-ea"/>
              </a:rPr>
              <a:t>Clourney Semiconductor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Aug.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Recap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buFont typeface="Arial" panose="020B0604020202020204" pitchFamily="34" charset="0"/>
              <a:buChar char="•"/>
            </a:pPr>
            <a:r>
              <a:rPr lang="en-US" altLang="zh-CN">
                <a:ea typeface="宋体" panose="02010600030101010101" pitchFamily="2" charset="-122"/>
              </a:rPr>
              <a:t>Channel access with EDCA in primary channel</a:t>
            </a:r>
            <a:endParaRPr lang="en-US" altLang="zh-CN">
              <a:ea typeface="宋体" panose="02010600030101010101" pitchFamily="2" charset="-122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>
                <a:ea typeface="宋体" panose="02010600030101010101" pitchFamily="2" charset="-122"/>
              </a:rPr>
              <a:t>EDCA in primary channel and one CCA in both the primary channel and secondary channel before successful channel access.</a:t>
            </a:r>
            <a:endParaRPr lang="en-US" altLang="zh-CN">
              <a:ea typeface="宋体" panose="02010600030101010101" pitchFamily="2" charset="-122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zh-CN">
              <a:ea typeface="宋体" panose="02010600030101010101" pitchFamily="2" charset="-122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zh-CN">
              <a:ea typeface="宋体" panose="02010600030101010101" pitchFamily="2" charset="-122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zh-CN">
              <a:ea typeface="宋体" panose="02010600030101010101" pitchFamily="2" charset="-122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zh-CN">
              <a:ea typeface="宋体" panose="02010600030101010101" pitchFamily="2" charset="-122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zh-CN">
              <a:ea typeface="宋体" panose="02010600030101010101" pitchFamily="2" charset="-122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zh-CN">
              <a:ea typeface="宋体" panose="02010600030101010101" pitchFamily="2" charset="-122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en-US" altLang="zh-CN">
              <a:ea typeface="宋体" panose="02010600030101010101" pitchFamily="2" charset="-122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zh-CN">
              <a:ea typeface="宋体" panose="02010600030101010101" pitchFamily="2" charset="-122"/>
            </a:endParaRPr>
          </a:p>
          <a:p>
            <a:pPr lvl="0">
              <a:buFont typeface="Arial" panose="020B0604020202020204" pitchFamily="34" charset="0"/>
              <a:buChar char="•"/>
            </a:pPr>
            <a:endParaRPr lang="en-US" altLang="zh-CN">
              <a:ea typeface="宋体" panose="02010600030101010101" pitchFamily="2" charset="-122"/>
            </a:endParaRPr>
          </a:p>
          <a:p>
            <a:pPr lvl="0">
              <a:buFont typeface="Arial" panose="020B0604020202020204" pitchFamily="34" charset="0"/>
              <a:buChar char="•"/>
            </a:pPr>
            <a:endParaRPr lang="en-US" altLang="zh-CN">
              <a:ea typeface="宋体" panose="02010600030101010101" pitchFamily="2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US" altLang="en-GB">
                <a:sym typeface="+mn-ea"/>
              </a:rPr>
              <a:t>Jerome Gu</a:t>
            </a:r>
            <a:r>
              <a:rPr lang="en-GB">
                <a:sym typeface="+mn-ea"/>
              </a:rPr>
              <a:t>, </a:t>
            </a:r>
            <a:r>
              <a:rPr lang="en-US" altLang="en-GB">
                <a:sym typeface="+mn-ea"/>
              </a:rPr>
              <a:t>Clourney Semiconductor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>Aug. 2024</a:t>
            </a:r>
            <a:endParaRPr lang="en-GB" dirty="0"/>
          </a:p>
        </p:txBody>
      </p:sp>
      <p:pic>
        <p:nvPicPr>
          <p:cNvPr id="7" name="图片 6" descr="PrimaryChannelAccess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71270" y="3284855"/>
            <a:ext cx="9936480" cy="236283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en-GB" dirty="0">
                <a:sym typeface="+mn-ea"/>
              </a:rPr>
              <a:t> TXOP Bandwidth Expansion </a:t>
            </a:r>
            <a:r>
              <a:rPr lang="en-US" altLang="en-GB" dirty="0">
                <a:sym typeface="+mn-ea"/>
              </a:rPr>
              <a:t>Case 1</a:t>
            </a:r>
            <a:endParaRPr lang="en-US" altLang="en-GB"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ym typeface="+mn-ea"/>
              </a:rPr>
              <a:t>The AP regains the TXOP with a busy primary channel and an idle secondary channel.</a:t>
            </a:r>
            <a:endParaRPr lang="en-US" dirty="0">
              <a:sym typeface="+mn-ea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zh-CN"/>
          </a:p>
          <a:p>
            <a:pPr>
              <a:buFont typeface="Arial" panose="020B0604020202020204" pitchFamily="34" charset="0"/>
              <a:buChar char="•"/>
            </a:pPr>
            <a:endParaRPr lang="en-US" altLang="zh-CN"/>
          </a:p>
          <a:p>
            <a:pPr>
              <a:buFont typeface="Arial" panose="020B0604020202020204" pitchFamily="34" charset="0"/>
              <a:buChar char="•"/>
            </a:pPr>
            <a:endParaRPr lang="en-US" altLang="zh-CN"/>
          </a:p>
          <a:p>
            <a:pPr>
              <a:buFont typeface="Arial" panose="020B0604020202020204" pitchFamily="34" charset="0"/>
              <a:buChar char="•"/>
            </a:pPr>
            <a:endParaRPr lang="en-US" altLang="zh-CN"/>
          </a:p>
          <a:p>
            <a:pPr>
              <a:buFont typeface="Arial" panose="020B0604020202020204" pitchFamily="34" charset="0"/>
              <a:buChar char="•"/>
            </a:pPr>
            <a:endParaRPr lang="en-US" altLang="zh-CN"/>
          </a:p>
          <a:p>
            <a:pPr>
              <a:buFont typeface="Arial" panose="020B0604020202020204" pitchFamily="34" charset="0"/>
              <a:buChar char="•"/>
            </a:pPr>
            <a:endParaRPr lang="en-US" altLang="zh-CN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/>
              <a:t>At least one CCA is needed before TXOP bandwidth expansion.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US" altLang="en-GB">
                <a:sym typeface="+mn-ea"/>
              </a:rPr>
              <a:t>Jerome Gu</a:t>
            </a:r>
            <a:r>
              <a:rPr lang="en-GB">
                <a:sym typeface="+mn-ea"/>
              </a:rPr>
              <a:t>, </a:t>
            </a:r>
            <a:r>
              <a:rPr lang="en-US" altLang="en-GB">
                <a:sym typeface="+mn-ea"/>
              </a:rPr>
              <a:t>Clourney Semiconductor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>Aug. 2024</a:t>
            </a:r>
            <a:endParaRPr lang="en-GB" dirty="0"/>
          </a:p>
        </p:txBody>
      </p:sp>
      <p:pic>
        <p:nvPicPr>
          <p:cNvPr id="9" name="图片 8" descr="OneCase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86535" y="2708910"/>
            <a:ext cx="8195945" cy="300609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en-GB" dirty="0">
                <a:sym typeface="+mn-ea"/>
              </a:rPr>
              <a:t>TXOP Bandwidth Expansion Case 2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buFont typeface="Arial" panose="020B0604020202020204" pitchFamily="34" charset="0"/>
              <a:buChar char="•"/>
            </a:pPr>
            <a:r>
              <a:rPr lang="en-US" altLang="zh-CN"/>
              <a:t>AP regains the TXOP of secondary channel and expands it to primary channel</a:t>
            </a:r>
            <a:endParaRPr lang="en-US" altLang="zh-CN"/>
          </a:p>
          <a:p>
            <a:pPr>
              <a:buFont typeface="Arial" panose="020B0604020202020204" pitchFamily="34" charset="0"/>
              <a:buChar char="•"/>
            </a:pPr>
            <a:endParaRPr lang="en-US" altLang="zh-CN"/>
          </a:p>
          <a:p>
            <a:pPr>
              <a:buFont typeface="Arial" panose="020B0604020202020204" pitchFamily="34" charset="0"/>
              <a:buChar char="•"/>
            </a:pPr>
            <a:endParaRPr lang="en-US" altLang="zh-CN"/>
          </a:p>
          <a:p>
            <a:pPr>
              <a:buFont typeface="Arial" panose="020B0604020202020204" pitchFamily="34" charset="0"/>
              <a:buChar char="•"/>
            </a:pPr>
            <a:endParaRPr lang="en-US" altLang="zh-CN"/>
          </a:p>
          <a:p>
            <a:pPr>
              <a:buFont typeface="Arial" panose="020B0604020202020204" pitchFamily="34" charset="0"/>
              <a:buChar char="•"/>
            </a:pPr>
            <a:endParaRPr lang="en-US" altLang="zh-CN"/>
          </a:p>
          <a:p>
            <a:pPr>
              <a:buFont typeface="Arial" panose="020B0604020202020204" pitchFamily="34" charset="0"/>
              <a:buChar char="•"/>
            </a:pPr>
            <a:endParaRPr lang="en-US" altLang="zh-CN"/>
          </a:p>
          <a:p>
            <a:pPr>
              <a:buFont typeface="Arial" panose="020B0604020202020204" pitchFamily="34" charset="0"/>
              <a:buChar char="•"/>
            </a:pPr>
            <a:endParaRPr lang="en-US" altLang="zh-CN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/>
              <a:t>One CCA is not adequate for the TXOP switching back to the primary channel, for example, due to loss of media synchronization.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US" altLang="en-GB">
                <a:sym typeface="+mn-ea"/>
              </a:rPr>
              <a:t>Jerome Gu</a:t>
            </a:r>
            <a:r>
              <a:rPr lang="en-GB">
                <a:sym typeface="+mn-ea"/>
              </a:rPr>
              <a:t>, </a:t>
            </a:r>
            <a:r>
              <a:rPr lang="en-US" altLang="en-GB">
                <a:sym typeface="+mn-ea"/>
              </a:rPr>
              <a:t>Clourney Semiconductor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>Aug. 2024</a:t>
            </a:r>
            <a:endParaRPr lang="en-GB" dirty="0"/>
          </a:p>
        </p:txBody>
      </p:sp>
      <p:pic>
        <p:nvPicPr>
          <p:cNvPr id="9" name="图片 8" descr="AnotherCase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58925" y="2421255"/>
            <a:ext cx="8441055" cy="325247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TXOP</a:t>
            </a:r>
            <a:r>
              <a:rPr lang="en-US" altLang="zh-CN"/>
              <a:t> Bandwidth Expansion in Different TXOP Sharing Modes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buFont typeface="Arial" panose="020B0604020202020204" pitchFamily="34" charset="0"/>
              <a:buChar char="•"/>
            </a:pPr>
            <a:r>
              <a:rPr lang="en-US" altLang="zh-CN">
                <a:sym typeface="+mn-ea"/>
              </a:rPr>
              <a:t>TXOP bandwidth expansion can occur when the TXOP holder regains the channel.</a:t>
            </a:r>
            <a:endParaRPr lang="en-US" altLang="zh-CN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>
                <a:sym typeface="+mn-ea"/>
              </a:rPr>
              <a:t>AP-to-STA TXOP Sharing:  </a:t>
            </a:r>
            <a:r>
              <a:rPr lang="en-US" altLang="zh-CN"/>
              <a:t>The </a:t>
            </a:r>
            <a:r>
              <a:rPr lang="en-US" altLang="zh-CN">
                <a:sym typeface="+mn-ea"/>
              </a:rPr>
              <a:t>AP gains the </a:t>
            </a:r>
            <a:r>
              <a:rPr lang="en-US" altLang="zh-CN"/>
              <a:t>TXOP, and shares the TXOP to a non-AP STA for its uplink transmission.</a:t>
            </a:r>
            <a:endParaRPr lang="en-US" altLang="zh-CN"/>
          </a:p>
          <a:p>
            <a:pPr lvl="1" algn="l">
              <a:buSzTx/>
              <a:buFont typeface="Arial" panose="020B0604020202020204" pitchFamily="34" charset="0"/>
              <a:buChar char="•"/>
            </a:pPr>
            <a:r>
              <a:rPr lang="en-US" altLang="zh-CN">
                <a:sym typeface="+mn-ea"/>
              </a:rPr>
              <a:t>STA-to-STA TXOP Sharing</a:t>
            </a:r>
            <a:r>
              <a:rPr lang="en-US" altLang="zh-CN">
                <a:sym typeface="+mn-ea"/>
              </a:rPr>
              <a:t>: </a:t>
            </a:r>
            <a:r>
              <a:rPr lang="en-US" altLang="zh-CN"/>
              <a:t>The AP gains the TXOP, and shares the TXOP to a non-AP STA for its transmission to other STAs.</a:t>
            </a:r>
            <a:endParaRPr lang="en-US" altLang="zh-CN"/>
          </a:p>
          <a:p>
            <a:pPr lvl="1" algn="l">
              <a:buSzTx/>
              <a:buFont typeface="Arial" panose="020B0604020202020204" pitchFamily="34" charset="0"/>
              <a:buChar char="•"/>
            </a:pPr>
            <a:endParaRPr lang="en-US" altLang="zh-CN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/>
              <a:t>AP-to-AP TXOP sharing: The AP gains the TXOP, and shares the TXOP to another AP.</a:t>
            </a:r>
            <a:endParaRPr lang="en-US" altLang="zh-CN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/>
              <a:t>E.g., the multi-</a:t>
            </a:r>
            <a:r>
              <a:rPr lang="en-US" altLang="zh-CN"/>
              <a:t>AP coordination case</a:t>
            </a:r>
            <a:endParaRPr lang="en-US" altLang="zh-CN"/>
          </a:p>
          <a:p>
            <a:pPr>
              <a:buFont typeface="Arial" panose="020B0604020202020204" pitchFamily="34" charset="0"/>
              <a:buChar char="•"/>
            </a:pPr>
            <a:endParaRPr lang="en-US" altLang="zh-CN"/>
          </a:p>
          <a:p>
            <a:pPr>
              <a:buFont typeface="Arial" panose="020B0604020202020204" pitchFamily="34" charset="0"/>
              <a:buChar char="•"/>
            </a:pP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GB" dirty="0"/>
              <a:t>Jerome Gu, Clourney Semiconductor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>Aug. 2024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TXOP Bandwidth Expansion in AP-to-AP TXOP Sharing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buFont typeface="Arial" panose="020B0604020202020204" pitchFamily="34" charset="0"/>
              <a:buChar char="•"/>
            </a:pPr>
            <a:r>
              <a:rPr lang="en-US" altLang="zh-CN"/>
              <a:t>The primary channel mismatch problem </a:t>
            </a:r>
            <a:endParaRPr lang="en-US" altLang="zh-CN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/>
              <a:t>AP2 regains the TXOP within a shared TXOP.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GB" dirty="0"/>
              <a:t>Jerome Gu, Clourney Semiconductor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>Aug. 2024</a:t>
            </a:r>
            <a:endParaRPr lang="en-GB" dirty="0"/>
          </a:p>
        </p:txBody>
      </p:sp>
      <p:sp>
        <p:nvSpPr>
          <p:cNvPr id="9" name="文本框 8"/>
          <p:cNvSpPr txBox="1"/>
          <p:nvPr/>
        </p:nvSpPr>
        <p:spPr>
          <a:xfrm>
            <a:off x="1513205" y="2709545"/>
            <a:ext cx="4007485" cy="1753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>
                <a:solidFill>
                  <a:schemeClr val="tx1"/>
                </a:solidFill>
                <a:sym typeface="+mn-ea"/>
              </a:rPr>
              <a:t>The primary channel and secondary channel of AP1 and AP2 overlap.</a:t>
            </a:r>
            <a:endParaRPr lang="en-US" altLang="zh-CN" sz="1800">
              <a:solidFill>
                <a:schemeClr val="tx1"/>
              </a:solidFill>
              <a:sym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>
                <a:solidFill>
                  <a:schemeClr val="tx1"/>
                </a:solidFill>
                <a:sym typeface="+mn-ea"/>
              </a:rPr>
              <a:t>For AP1 and AP2: The TXOP of primary channel is expanded to secondary channel.</a:t>
            </a:r>
            <a:endParaRPr lang="en-US" altLang="zh-CN" sz="1800">
              <a:solidFill>
                <a:schemeClr val="tx1"/>
              </a:solidFill>
              <a:sym typeface="+mn-ea"/>
            </a:endParaRPr>
          </a:p>
          <a:p>
            <a:pPr marL="342900" indent="-342900"/>
            <a:endParaRPr lang="en-US" altLang="zh-CN" sz="1800">
              <a:solidFill>
                <a:schemeClr val="tx1"/>
              </a:solidFill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487170" y="4479925"/>
            <a:ext cx="4162425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>
                <a:solidFill>
                  <a:schemeClr val="tx1"/>
                </a:solidFill>
                <a:sym typeface="+mn-ea"/>
              </a:rPr>
              <a:t>The primary channel and secondary channel of AP1 and AP2 mismatch.</a:t>
            </a:r>
            <a:endParaRPr lang="en-US" altLang="zh-CN" sz="1800">
              <a:solidFill>
                <a:schemeClr val="tx1"/>
              </a:solidFill>
              <a:sym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>
                <a:solidFill>
                  <a:schemeClr val="tx1"/>
                </a:solidFill>
                <a:sym typeface="+mn-ea"/>
              </a:rPr>
              <a:t>For AP2: The TXOP of primary channel is expanded to secondary channel.</a:t>
            </a:r>
            <a:endParaRPr lang="en-US" altLang="zh-CN" sz="1800">
              <a:solidFill>
                <a:schemeClr val="tx1"/>
              </a:solidFill>
              <a:sym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>
                <a:solidFill>
                  <a:schemeClr val="tx1"/>
                </a:solidFill>
                <a:sym typeface="+mn-ea"/>
              </a:rPr>
              <a:t>For AP1: The TXOP of secondary channel is expanded to primary channel.</a:t>
            </a:r>
            <a:endParaRPr lang="en-US" altLang="zh-CN" sz="1800">
              <a:solidFill>
                <a:schemeClr val="tx1"/>
              </a:solidFill>
              <a:sym typeface="+mn-ea"/>
            </a:endParaRPr>
          </a:p>
          <a:p>
            <a:pPr marL="342900" indent="-342900"/>
            <a:endParaRPr lang="en-US" altLang="zh-CN" sz="1800">
              <a:solidFill>
                <a:schemeClr val="tx1"/>
              </a:solidFill>
              <a:sym typeface="+mn-ea"/>
            </a:endParaRPr>
          </a:p>
        </p:txBody>
      </p:sp>
      <p:pic>
        <p:nvPicPr>
          <p:cNvPr id="13" name="图片 12" descr="AP1toAP2_mismatch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520690" y="4331335"/>
            <a:ext cx="6671310" cy="2168525"/>
          </a:xfrm>
          <a:prstGeom prst="rect">
            <a:avLst/>
          </a:prstGeom>
        </p:spPr>
      </p:pic>
      <p:pic>
        <p:nvPicPr>
          <p:cNvPr id="14" name="图片 13" descr="AP1toAP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4540" y="2259330"/>
            <a:ext cx="6349365" cy="211010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Discussions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81200"/>
            <a:ext cx="11101070" cy="4446905"/>
          </a:xfrm>
        </p:spPr>
        <p:txBody>
          <a:bodyPr/>
          <a:p>
            <a:pPr>
              <a:buFont typeface="Arial" panose="020B0604020202020204" pitchFamily="34" charset="0"/>
              <a:buChar char="•"/>
            </a:pPr>
            <a:r>
              <a:rPr lang="en-US" altLang="zh-CN"/>
              <a:t>The TXOP bandwidth expansion can occur in different TXOP sharing modes.</a:t>
            </a:r>
            <a:endParaRPr lang="en-US" altLang="zh-CN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>
                <a:sym typeface="+mn-ea"/>
              </a:rPr>
              <a:t>The TXOP bandwidth expansion</a:t>
            </a:r>
            <a:r>
              <a:rPr lang="en-US" altLang="zh-CN"/>
              <a:t> scenarios:</a:t>
            </a:r>
            <a:endParaRPr lang="en-US" altLang="zh-CN">
              <a:sym typeface="+mn-ea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>
                <a:sym typeface="+mn-ea"/>
              </a:rPr>
              <a:t>Scenario 1: A TXOP of primary channel is expanded to seconday channel. </a:t>
            </a:r>
            <a:endParaRPr lang="en-US" altLang="zh-CN"/>
          </a:p>
          <a:p>
            <a:pPr lvl="1" algn="l">
              <a:buSzTx/>
              <a:buFont typeface="Arial" panose="020B0604020202020204" pitchFamily="34" charset="0"/>
              <a:buChar char="•"/>
            </a:pPr>
            <a:r>
              <a:rPr lang="en-US" altLang="zh-CN">
                <a:sym typeface="+mn-ea"/>
              </a:rPr>
              <a:t>Scenario 2: </a:t>
            </a:r>
            <a:r>
              <a:rPr lang="en-US" altLang="zh-CN">
                <a:cs typeface="+mn-ea"/>
                <a:sym typeface="+mn-ea"/>
              </a:rPr>
              <a:t>A TXOP of secondary channel is expanded to primary channel.</a:t>
            </a:r>
            <a:endParaRPr lang="en-US" altLang="zh-CN">
              <a:cs typeface="+mn-ea"/>
              <a:sym typeface="+mn-ea"/>
            </a:endParaRPr>
          </a:p>
          <a:p>
            <a:pPr lvl="1" algn="l">
              <a:buSzTx/>
              <a:buFont typeface="Arial" panose="020B0604020202020204" pitchFamily="34" charset="0"/>
              <a:buChar char="•"/>
            </a:pPr>
            <a:r>
              <a:rPr lang="en-US" altLang="zh-CN">
                <a:sym typeface="+mn-ea"/>
              </a:rPr>
              <a:t>Scenario 1 can recur in scenario 1, or scenario 2 can recur in scenario 2, e.g., when the primary channels overlap in AP-to-AP TXOP sharing.</a:t>
            </a:r>
            <a:endParaRPr lang="en-US" altLang="zh-CN">
              <a:sym typeface="+mn-ea"/>
            </a:endParaRPr>
          </a:p>
          <a:p>
            <a:pPr lvl="1" algn="l">
              <a:buSzTx/>
              <a:buFont typeface="Arial" panose="020B0604020202020204" pitchFamily="34" charset="0"/>
              <a:buChar char="•"/>
            </a:pPr>
            <a:r>
              <a:rPr lang="en-US" altLang="zh-CN">
                <a:sym typeface="+mn-ea"/>
              </a:rPr>
              <a:t>Scenario 1 can recur i</a:t>
            </a:r>
            <a:r>
              <a:rPr lang="en-US" altLang="zh-CN">
                <a:sym typeface="+mn-ea"/>
              </a:rPr>
              <a:t>n scenario 2, or scenario 2 can recur in scenario 1, e.g., when the primary channels mismatch in AP-to-AP TXOP sharing.</a:t>
            </a:r>
            <a:endParaRPr lang="en-US" altLang="zh-CN">
              <a:sym typeface="+mn-ea"/>
            </a:endParaRPr>
          </a:p>
          <a:p>
            <a:pPr marL="342900" lvl="1" indent="-342900" algn="l">
              <a:spcBef>
                <a:spcPts val="600"/>
              </a:spcBef>
              <a:buSzTx/>
              <a:buFont typeface="Arial" panose="020B0604020202020204" pitchFamily="34" charset="0"/>
              <a:buChar char="•"/>
            </a:pPr>
            <a:r>
              <a:rPr lang="en-US" altLang="zh-CN" sz="2400" b="1">
                <a:cs typeface="+mn-cs"/>
              </a:rPr>
              <a:t>A simple and general rule is needed, to enable the TXOP bandwidth expansion.</a:t>
            </a:r>
            <a:endParaRPr lang="en-US" altLang="zh-CN" sz="2400" b="1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/>
              <a:t>Eg., whether to take CCA or back-off before the expansion.  </a:t>
            </a:r>
            <a:endParaRPr lang="en-US" altLang="zh-CN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>
                <a:cs typeface="+mn-ea"/>
              </a:rPr>
              <a:t>The N</a:t>
            </a:r>
            <a:r>
              <a:rPr lang="en-US" altLang="zh-CN"/>
              <a:t>AV of primary channel can be considered for scenario 2.</a:t>
            </a:r>
            <a:endParaRPr lang="en-US" altLang="zh-CN"/>
          </a:p>
          <a:p>
            <a:pPr>
              <a:buFont typeface="Arial" panose="020B0604020202020204" pitchFamily="34" charset="0"/>
              <a:buChar char="•"/>
            </a:pP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GB" dirty="0"/>
              <a:t>Jerome Gu, Clourney Semiconductor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>Aug. 2024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Summary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buFont typeface="Arial" panose="020B0604020202020204" pitchFamily="34" charset="0"/>
              <a:buChar char="•"/>
            </a:pPr>
            <a:r>
              <a:rPr lang="en-US" altLang="zh-CN"/>
              <a:t>The TXOP bandwidth expansion is discussed for the secondary channel accesss problem.</a:t>
            </a:r>
            <a:endParaRPr lang="en-US" altLang="zh-CN"/>
          </a:p>
          <a:p>
            <a:pPr>
              <a:buFont typeface="Arial" panose="020B0604020202020204" pitchFamily="34" charset="0"/>
              <a:buChar char="•"/>
            </a:pPr>
            <a:endParaRPr lang="en-US" altLang="zh-CN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/>
              <a:t>A </a:t>
            </a:r>
            <a:r>
              <a:rPr lang="en-US" altLang="zh-CN">
                <a:sym typeface="+mn-ea"/>
              </a:rPr>
              <a:t>simple and </a:t>
            </a:r>
            <a:r>
              <a:rPr lang="en-US" altLang="zh-CN"/>
              <a:t>general rule for </a:t>
            </a:r>
            <a:r>
              <a:rPr lang="en-US" altLang="zh-CN">
                <a:sym typeface="+mn-ea"/>
              </a:rPr>
              <a:t>TXOP expansion is to be studied.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US" altLang="en-GB">
                <a:sym typeface="+mn-ea"/>
              </a:rPr>
              <a:t>Jerome Gu</a:t>
            </a:r>
            <a:r>
              <a:rPr lang="en-GB">
                <a:sym typeface="+mn-ea"/>
              </a:rPr>
              <a:t>, </a:t>
            </a:r>
            <a:r>
              <a:rPr lang="en-US" altLang="en-GB">
                <a:sym typeface="+mn-ea"/>
              </a:rPr>
              <a:t>Clourney Semiconductor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>Aug. 2024</a:t>
            </a:r>
            <a:endParaRPr lang="en-GB" dirty="0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79e4104f-2834-486f-b082-c8f3256df5d7}"/>
  <p:tag name="TABLE_ENDDRAG_ORIGIN_RECT" val="775*177"/>
  <p:tag name="TABLE_ENDDRAG_RECT" val="88*325*775*177"/>
</p:tagLst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6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6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6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6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4303</Words>
  <Application>WPS 演示</Application>
  <PresentationFormat>Widescreen</PresentationFormat>
  <Paragraphs>200</Paragraphs>
  <Slides>10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0" baseType="lpstr">
      <vt:lpstr>Arial</vt:lpstr>
      <vt:lpstr>宋体</vt:lpstr>
      <vt:lpstr>Wingdings</vt:lpstr>
      <vt:lpstr>Times New Roman</vt:lpstr>
      <vt:lpstr>MS Gothic</vt:lpstr>
      <vt:lpstr>Arial Unicode MS</vt:lpstr>
      <vt:lpstr>Times New Roman</vt:lpstr>
      <vt:lpstr>微软雅黑</vt:lpstr>
      <vt:lpstr>Calibri</vt:lpstr>
      <vt:lpstr>Office Theme</vt:lpstr>
      <vt:lpstr>TXOP Bandwidth Expansion Related to Secondary Channel Access</vt:lpstr>
      <vt:lpstr>Introduction</vt:lpstr>
      <vt:lpstr>Recap</vt:lpstr>
      <vt:lpstr> TXOP Bandwidth Expansion Case 1</vt:lpstr>
      <vt:lpstr>TXOP Bandwidth Expansion Case 2</vt:lpstr>
      <vt:lpstr>TXOP Bandwidth Expansion in Different TXOP Sharing Modes</vt:lpstr>
      <vt:lpstr>TXOP Bandwidth Expansion in AP-to-AP TXOP Sharing</vt:lpstr>
      <vt:lpstr>Discussions</vt:lpstr>
      <vt:lpstr>Summary</vt:lpstr>
      <vt:lpstr>References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doc: IEEE 802.11-yy/xxxxr0</dc:title>
  <dc:creator/>
  <cp:category>Name, Affiliation</cp:category>
  <cp:lastModifiedBy>user</cp:lastModifiedBy>
  <cp:revision>195</cp:revision>
  <cp:lastPrinted>2113-01-01T00:00:00Z</cp:lastPrinted>
  <dcterms:created xsi:type="dcterms:W3CDTF">2014-04-14T10:59:00Z</dcterms:created>
  <dcterms:modified xsi:type="dcterms:W3CDTF">2024-08-22T10:01:15Z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218009E4DF3F43AD90426AB399A82AF2</vt:lpwstr>
  </property>
  <property fmtid="{D5CDD505-2E9C-101B-9397-08002B2CF9AE}" pid="3" name="KSOProductBuildVer">
    <vt:lpwstr>2052-11.1.0.11294</vt:lpwstr>
  </property>
</Properties>
</file>