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585" r:id="rId4"/>
    <p:sldId id="602" r:id="rId5"/>
    <p:sldId id="603" r:id="rId6"/>
    <p:sldId id="604" r:id="rId7"/>
    <p:sldId id="605" r:id="rId8"/>
    <p:sldId id="606" r:id="rId9"/>
    <p:sldId id="588" r:id="rId10"/>
    <p:sldId id="50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69" autoAdjust="0"/>
    <p:restoredTop sz="93875" autoAdjust="0"/>
  </p:normalViewPr>
  <p:slideViewPr>
    <p:cSldViewPr>
      <p:cViewPr varScale="1">
        <p:scale>
          <a:sx n="136" d="100"/>
          <a:sy n="136" d="100"/>
        </p:scale>
        <p:origin x="5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2" y="95706"/>
            <a:ext cx="2365776" cy="215444"/>
          </a:xfrm>
          <a:ln/>
        </p:spPr>
        <p:txBody>
          <a:bodyPr/>
          <a:lstStyle/>
          <a:p>
            <a:r>
              <a:rPr lang="en-US" dirty="0"/>
              <a:t>doc.: IEEE 802.11-yy/0849r0r0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7196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6812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092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33747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1539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Harmonization of Waveform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2024-05-13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81075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[1] 11-23-2203-01-0amp-updated-technical-report-on-support-of-amp-iot-devices-in-wlan</a:t>
            </a:r>
          </a:p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[2] 11-24-0537-00-0amp-</a:t>
            </a:r>
            <a:r>
              <a:rPr lang="en-GB" altLang="zh-CN" sz="1800" dirty="0">
                <a:latin typeface="+mn-lt"/>
              </a:rPr>
              <a:t>close-range-amp-</a:t>
            </a:r>
            <a:r>
              <a:rPr lang="en-GB" altLang="zh-CN" sz="1800" dirty="0" err="1">
                <a:latin typeface="+mn-lt"/>
              </a:rPr>
              <a:t>wifi</a:t>
            </a:r>
            <a:r>
              <a:rPr lang="en-GB" altLang="zh-CN" sz="1800" dirty="0">
                <a:latin typeface="+mn-lt"/>
              </a:rPr>
              <a:t>-reader-feasibility-study</a:t>
            </a:r>
          </a:p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[3] 11-23-1159-00-0amp-</a:t>
            </a:r>
            <a:r>
              <a:rPr lang="en-GB" altLang="zh-CN" sz="1800" dirty="0">
                <a:latin typeface="+mn-lt"/>
              </a:rPr>
              <a:t>thoughts-on-amp-</a:t>
            </a:r>
            <a:r>
              <a:rPr lang="en-GB" altLang="zh-CN" sz="1800" dirty="0" err="1">
                <a:latin typeface="+mn-lt"/>
              </a:rPr>
              <a:t>iot</a:t>
            </a:r>
            <a:r>
              <a:rPr lang="en-GB" altLang="zh-CN" sz="1800" dirty="0">
                <a:latin typeface="+mn-lt"/>
              </a:rPr>
              <a:t>-and-par</a:t>
            </a:r>
          </a:p>
          <a:p>
            <a:pPr marL="0" indent="0">
              <a:buNone/>
            </a:pPr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the harmonized design for different scenarios in AMP.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5243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Four solutions have been proposed and discussed so far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1</a:t>
            </a:r>
            <a:r>
              <a:rPr lang="en-GB" sz="2000" dirty="0">
                <a:cs typeface="Times New Roman" panose="02020603050405020304" pitchFamily="18" charset="0"/>
              </a:rPr>
              <a:t>: active transmission [1];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2</a:t>
            </a:r>
            <a:r>
              <a:rPr lang="en-GB" sz="2000" dirty="0">
                <a:cs typeface="Times New Roman" panose="02020603050405020304" pitchFamily="18" charset="0"/>
              </a:rPr>
              <a:t>: long range backscatter with bi-static monostatic [1];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3</a:t>
            </a:r>
            <a:r>
              <a:rPr lang="en-GB" sz="2000" dirty="0">
                <a:cs typeface="Times New Roman" panose="02020603050405020304" pitchFamily="18" charset="0"/>
              </a:rPr>
              <a:t>: close range backscatter with full duplex monostatic [2];</a:t>
            </a:r>
          </a:p>
          <a:p>
            <a:pPr marL="800100" lvl="2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Solution 4</a:t>
            </a:r>
            <a:r>
              <a:rPr lang="en-GB" sz="2000" dirty="0">
                <a:cs typeface="Times New Roman" panose="02020603050405020304" pitchFamily="18" charset="0"/>
              </a:rPr>
              <a:t>: legacy 802.11 devices enhanced with AMP features, e.g., extremely low power consumption, energy harvesting capability, etc. [3]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Clearly, harmonization is needed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Different solutions may diverge vastly in PHY and MAC design.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Harmonization needs to start from basic design, e.g., waveform.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b="1" dirty="0">
                <a:cs typeface="Times New Roman" panose="02020603050405020304" pitchFamily="18" charset="0"/>
              </a:rPr>
              <a:t>Objective</a:t>
            </a:r>
            <a:r>
              <a:rPr lang="en-GB" sz="2000" dirty="0">
                <a:cs typeface="Times New Roman" panose="02020603050405020304" pitchFamily="18" charset="0"/>
              </a:rPr>
              <a:t>: optimal design for all solutions but may not be optimal design for each individual solution, thus compromise needed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Frame Types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224676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Considering wireless power transfer (WPT), 4 potential frame types need to be considered for new/enhanced design.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DL communication: triggering frame + data frame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UL data: data frame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WPT: wireless power transfer frame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cs typeface="Times New Roman" panose="02020603050405020304" pitchFamily="18" charset="0"/>
              </a:rPr>
              <a:t>CW: CW for backscattering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graphicFrame>
        <p:nvGraphicFramePr>
          <p:cNvPr id="2" name="内容占位符 3">
            <a:extLst>
              <a:ext uri="{FF2B5EF4-FFF2-40B4-BE49-F238E27FC236}">
                <a16:creationId xmlns:a16="http://schemas.microsoft.com/office/drawing/2014/main" id="{C3717806-AC74-AF91-0DDE-63181704E4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043819"/>
              </p:ext>
            </p:extLst>
          </p:nvPr>
        </p:nvGraphicFramePr>
        <p:xfrm>
          <a:off x="964739" y="3733800"/>
          <a:ext cx="7214521" cy="253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116">
                  <a:extLst>
                    <a:ext uri="{9D8B030D-6E8A-4147-A177-3AD203B41FA5}">
                      <a16:colId xmlns:a16="http://schemas.microsoft.com/office/drawing/2014/main" val="1192018491"/>
                    </a:ext>
                  </a:extLst>
                </a:gridCol>
                <a:gridCol w="1195733">
                  <a:extLst>
                    <a:ext uri="{9D8B030D-6E8A-4147-A177-3AD203B41FA5}">
                      <a16:colId xmlns:a16="http://schemas.microsoft.com/office/drawing/2014/main" val="1162149837"/>
                    </a:ext>
                  </a:extLst>
                </a:gridCol>
                <a:gridCol w="1115482">
                  <a:extLst>
                    <a:ext uri="{9D8B030D-6E8A-4147-A177-3AD203B41FA5}">
                      <a16:colId xmlns:a16="http://schemas.microsoft.com/office/drawing/2014/main" val="684472750"/>
                    </a:ext>
                  </a:extLst>
                </a:gridCol>
                <a:gridCol w="1292033">
                  <a:extLst>
                    <a:ext uri="{9D8B030D-6E8A-4147-A177-3AD203B41FA5}">
                      <a16:colId xmlns:a16="http://schemas.microsoft.com/office/drawing/2014/main" val="3162650410"/>
                    </a:ext>
                  </a:extLst>
                </a:gridCol>
                <a:gridCol w="1118157">
                  <a:extLst>
                    <a:ext uri="{9D8B030D-6E8A-4147-A177-3AD203B41FA5}">
                      <a16:colId xmlns:a16="http://schemas.microsoft.com/office/drawing/2014/main" val="478196614"/>
                    </a:ext>
                  </a:extLst>
                </a:gridCol>
              </a:tblGrid>
              <a:tr h="32257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DL comm.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UL data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WPT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2986256"/>
                  </a:ext>
                </a:extLst>
              </a:tr>
              <a:tr h="322572">
                <a:tc>
                  <a:txBody>
                    <a:bodyPr/>
                    <a:lstStyle/>
                    <a:p>
                      <a:r>
                        <a:rPr lang="en-GB" sz="1800" dirty="0"/>
                        <a:t>S1: 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0823654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r>
                        <a:rPr lang="en-GB" sz="1800" dirty="0"/>
                        <a:t>S2: Backscatter (close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8027098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S3: Backscatter (long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7029015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S4: Legacy enhanced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√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√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10661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620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Waveform Types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Different waveforms have been proposed and discussed so far as in the below table</a:t>
            </a: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graphicFrame>
        <p:nvGraphicFramePr>
          <p:cNvPr id="2" name="内容占位符 3">
            <a:extLst>
              <a:ext uri="{FF2B5EF4-FFF2-40B4-BE49-F238E27FC236}">
                <a16:creationId xmlns:a16="http://schemas.microsoft.com/office/drawing/2014/main" id="{AE120E08-D9C5-E445-AB59-9F7E4A0C82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135295"/>
              </p:ext>
            </p:extLst>
          </p:nvPr>
        </p:nvGraphicFramePr>
        <p:xfrm>
          <a:off x="762000" y="2257637"/>
          <a:ext cx="7772399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901">
                  <a:extLst>
                    <a:ext uri="{9D8B030D-6E8A-4147-A177-3AD203B41FA5}">
                      <a16:colId xmlns:a16="http://schemas.microsoft.com/office/drawing/2014/main" val="1192018491"/>
                    </a:ext>
                  </a:extLst>
                </a:gridCol>
                <a:gridCol w="1288196">
                  <a:extLst>
                    <a:ext uri="{9D8B030D-6E8A-4147-A177-3AD203B41FA5}">
                      <a16:colId xmlns:a16="http://schemas.microsoft.com/office/drawing/2014/main" val="1162149837"/>
                    </a:ext>
                  </a:extLst>
                </a:gridCol>
                <a:gridCol w="1201739">
                  <a:extLst>
                    <a:ext uri="{9D8B030D-6E8A-4147-A177-3AD203B41FA5}">
                      <a16:colId xmlns:a16="http://schemas.microsoft.com/office/drawing/2014/main" val="684472750"/>
                    </a:ext>
                  </a:extLst>
                </a:gridCol>
                <a:gridCol w="1391942">
                  <a:extLst>
                    <a:ext uri="{9D8B030D-6E8A-4147-A177-3AD203B41FA5}">
                      <a16:colId xmlns:a16="http://schemas.microsoft.com/office/drawing/2014/main" val="3162650410"/>
                    </a:ext>
                  </a:extLst>
                </a:gridCol>
                <a:gridCol w="1204621">
                  <a:extLst>
                    <a:ext uri="{9D8B030D-6E8A-4147-A177-3AD203B41FA5}">
                      <a16:colId xmlns:a16="http://schemas.microsoft.com/office/drawing/2014/main" val="478196614"/>
                    </a:ext>
                  </a:extLst>
                </a:gridCol>
              </a:tblGrid>
              <a:tr h="32257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DL comm.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UL data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WPT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2986256"/>
                  </a:ext>
                </a:extLst>
              </a:tr>
              <a:tr h="322572">
                <a:tc>
                  <a:txBody>
                    <a:bodyPr/>
                    <a:lstStyle/>
                    <a:p>
                      <a:r>
                        <a:rPr lang="en-GB" sz="1800" dirty="0"/>
                        <a:t>S1: 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OOK/PSK/FSK/DSSS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0823654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r>
                        <a:rPr lang="en-GB" sz="1800" dirty="0"/>
                        <a:t>S2: Backscatter (close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OOK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Pulse/OFDM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Pulse/OFDM (AP/M)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8027098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S3: Backscatter (long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OOK/PSK/FSK/DSSS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(assistant node)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7029015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S4: Legacy enhanced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MC-OOK (AP)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TBD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10661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349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DL/UL Waveforms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495520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DL: Triggering, DL data, Charging, CW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S2: WPT and CW are jointly done.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S3: WPT and CW can be either joint or separate, i.e., energizer and assistant nodes can be integrated or independent.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S4: enhancement for the trigger frame and data communication with legacy protocols, e.g., 802.11b/n, thus no need to re-design.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WPT waveform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400" dirty="0">
                <a:cs typeface="Times New Roman" panose="02020603050405020304" pitchFamily="18" charset="0"/>
              </a:rPr>
              <a:t>Sine wave: simple but not compatible with OFDM thus may need hardware upgrade.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400" dirty="0">
                <a:cs typeface="Times New Roman" panose="02020603050405020304" pitchFamily="18" charset="0"/>
              </a:rPr>
              <a:t>SC-OFDM: simple and compatible with OFDM, low PAPR with low WPT efficiency.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GB" sz="1400" dirty="0">
                <a:cs typeface="Times New Roman" panose="02020603050405020304" pitchFamily="18" charset="0"/>
              </a:rPr>
              <a:t>MC-OFDM: complicated but compatible with OFDM, high PAPR with high WPT efficiency.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b="1" dirty="0">
                <a:cs typeface="Times New Roman" panose="02020603050405020304" pitchFamily="18" charset="0"/>
              </a:rPr>
              <a:t>OFDM based DL with simple reception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UL: UL data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Backscatter as baseline due to its more stringent design requirements.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dirty="0">
                <a:cs typeface="Times New Roman" panose="02020603050405020304" pitchFamily="18" charset="0"/>
              </a:rPr>
              <a:t>Active transmitter follow backscatter design.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600" b="1" dirty="0">
                <a:cs typeface="Times New Roman" panose="02020603050405020304" pitchFamily="18" charset="0"/>
              </a:rPr>
              <a:t>Waveform much simpler than OFDM is needed.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60635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70788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cs typeface="Times New Roman" panose="02020603050405020304" pitchFamily="18" charset="0"/>
              </a:rPr>
              <a:t>Objective</a:t>
            </a:r>
            <a:r>
              <a:rPr lang="en-GB" sz="2000" dirty="0">
                <a:cs typeface="Times New Roman" panose="02020603050405020304" pitchFamily="18" charset="0"/>
              </a:rPr>
              <a:t>: optimal design for all solutions but may not be optimal design for each individual solution, thus compromise needed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  <p:graphicFrame>
        <p:nvGraphicFramePr>
          <p:cNvPr id="3" name="内容占位符 3">
            <a:extLst>
              <a:ext uri="{FF2B5EF4-FFF2-40B4-BE49-F238E27FC236}">
                <a16:creationId xmlns:a16="http://schemas.microsoft.com/office/drawing/2014/main" id="{EE814FBB-5AA5-6EE5-9EF5-09DC17565F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3066762"/>
              </p:ext>
            </p:extLst>
          </p:nvPr>
        </p:nvGraphicFramePr>
        <p:xfrm>
          <a:off x="373856" y="2100656"/>
          <a:ext cx="8396288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5901">
                  <a:extLst>
                    <a:ext uri="{9D8B030D-6E8A-4147-A177-3AD203B41FA5}">
                      <a16:colId xmlns:a16="http://schemas.microsoft.com/office/drawing/2014/main" val="1192018491"/>
                    </a:ext>
                  </a:extLst>
                </a:gridCol>
                <a:gridCol w="1288196">
                  <a:extLst>
                    <a:ext uri="{9D8B030D-6E8A-4147-A177-3AD203B41FA5}">
                      <a16:colId xmlns:a16="http://schemas.microsoft.com/office/drawing/2014/main" val="1162149837"/>
                    </a:ext>
                  </a:extLst>
                </a:gridCol>
                <a:gridCol w="1201739">
                  <a:extLst>
                    <a:ext uri="{9D8B030D-6E8A-4147-A177-3AD203B41FA5}">
                      <a16:colId xmlns:a16="http://schemas.microsoft.com/office/drawing/2014/main" val="684472750"/>
                    </a:ext>
                  </a:extLst>
                </a:gridCol>
                <a:gridCol w="1391942">
                  <a:extLst>
                    <a:ext uri="{9D8B030D-6E8A-4147-A177-3AD203B41FA5}">
                      <a16:colId xmlns:a16="http://schemas.microsoft.com/office/drawing/2014/main" val="3162650410"/>
                    </a:ext>
                  </a:extLst>
                </a:gridCol>
                <a:gridCol w="1828510">
                  <a:extLst>
                    <a:ext uri="{9D8B030D-6E8A-4147-A177-3AD203B41FA5}">
                      <a16:colId xmlns:a16="http://schemas.microsoft.com/office/drawing/2014/main" val="478196614"/>
                    </a:ext>
                  </a:extLst>
                </a:gridCol>
              </a:tblGrid>
              <a:tr h="322572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DL comm.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UL data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WPT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CW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82986256"/>
                  </a:ext>
                </a:extLst>
              </a:tr>
              <a:tr h="322572">
                <a:tc>
                  <a:txBody>
                    <a:bodyPr/>
                    <a:lstStyle/>
                    <a:p>
                      <a:r>
                        <a:rPr lang="en-GB" sz="1800" dirty="0"/>
                        <a:t>S1: Active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OFDM based OOK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OOK</a:t>
                      </a:r>
                      <a:r>
                        <a:rPr lang="en-GB" sz="1600" dirty="0"/>
                        <a:t>/PSK/FSK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0823654"/>
                  </a:ext>
                </a:extLst>
              </a:tr>
              <a:tr h="563137">
                <a:tc>
                  <a:txBody>
                    <a:bodyPr/>
                    <a:lstStyle/>
                    <a:p>
                      <a:r>
                        <a:rPr lang="en-GB" sz="1800" dirty="0"/>
                        <a:t>S2: Backscatter (close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OFDM based OOK 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OOK</a:t>
                      </a:r>
                      <a:r>
                        <a:rPr lang="en-GB" sz="1600" dirty="0"/>
                        <a:t>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(AP/M)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(AP/M)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78027098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S3: Backscatter (long range)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OFDM based OOK  (AP)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/>
                        <a:t>OOK</a:t>
                      </a:r>
                      <a:r>
                        <a:rPr lang="en-GB" sz="1600" dirty="0"/>
                        <a:t>/PSK/FSK (AMP)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(energizer/assistant node)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37029015"/>
                  </a:ext>
                </a:extLst>
              </a:tr>
              <a:tr h="570702">
                <a:tc>
                  <a:txBody>
                    <a:bodyPr/>
                    <a:lstStyle/>
                    <a:p>
                      <a:r>
                        <a:rPr lang="en-GB" sz="1800" dirty="0"/>
                        <a:t>S4: Legacy enhanced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OFDM based OOK  (AP)</a:t>
                      </a:r>
                    </a:p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dirty="0"/>
                        <a:t>SC/MC-OFDM (energizer)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10661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02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Harmonized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38200" y="1282312"/>
            <a:ext cx="7620000" cy="467820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cs typeface="Times New Roman" panose="02020603050405020304" pitchFamily="18" charset="0"/>
              </a:rPr>
              <a:t>DL: DL comm., WPT, CW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cs typeface="Times New Roman" panose="02020603050405020304" pitchFamily="18" charset="0"/>
              </a:rPr>
              <a:t>Both MC-OOK and SC/MC-OFDM can be supported by OFDM transmitter thus can co-exist with legacy networks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dirty="0">
                <a:cs typeface="Times New Roman" panose="02020603050405020304" pitchFamily="18" charset="0"/>
              </a:rPr>
              <a:t>WPT and CW are jointly designed, i.e., energizer and assistant nodes are integrated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cs typeface="Times New Roman" panose="02020603050405020304" pitchFamily="18" charset="0"/>
              </a:rPr>
              <a:t>OFDM based DL with different activated SCs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cs typeface="Times New Roman" panose="02020603050405020304" pitchFamily="18" charset="0"/>
              </a:rPr>
              <a:t>UL: UL data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400" b="1" dirty="0">
                <a:cs typeface="Times New Roman" panose="02020603050405020304" pitchFamily="18" charset="0"/>
              </a:rPr>
              <a:t>Simple waveform: OOK as baseline and further consider PSK/FSK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6686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460748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400" dirty="0">
                <a:cs typeface="Times New Roman" panose="02020603050405020304" pitchFamily="18" charset="0"/>
              </a:rPr>
              <a:t>In this submission, the harmonization of waveform issues is discussed with following observations and conclusions: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Waveform harmonization is potentially feasible with compromised design;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For DL transmission including wireless power transfer, OFDM based waveform with simple reception can be employed with different number of activated SCs;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dirty="0">
                <a:cs typeface="Times New Roman" panose="02020603050405020304" pitchFamily="18" charset="0"/>
              </a:rPr>
              <a:t>For UL, simplicity is of ultimate importance and thus OOK/PSK/FSK can be considered.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802.11-24/0849r0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997</Words>
  <Application>Microsoft Office PowerPoint</Application>
  <PresentationFormat>On-screen Show (4:3)</PresentationFormat>
  <Paragraphs>187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ACcord Submission Template</vt:lpstr>
      <vt:lpstr>Harmonization of Waveform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1931</cp:revision>
  <cp:lastPrinted>1998-02-10T13:28:00Z</cp:lastPrinted>
  <dcterms:created xsi:type="dcterms:W3CDTF">2009-12-02T19:05:00Z</dcterms:created>
  <dcterms:modified xsi:type="dcterms:W3CDTF">2024-05-10T10:11:08Z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