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4" r:id="rId3"/>
    <p:sldId id="426" r:id="rId4"/>
    <p:sldId id="429" r:id="rId5"/>
    <p:sldId id="428" r:id="rId6"/>
    <p:sldId id="417" r:id="rId7"/>
    <p:sldId id="418" r:id="rId8"/>
    <p:sldId id="42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CC99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6424" autoAdjust="0"/>
  </p:normalViewPr>
  <p:slideViewPr>
    <p:cSldViewPr>
      <p:cViewPr varScale="1">
        <p:scale>
          <a:sx n="117" d="100"/>
          <a:sy n="117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802.11-24/</a:t>
            </a:r>
            <a:r>
              <a:rPr lang="en-US" altLang="zh-CN" sz="1800" b="1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0848</a:t>
            </a:r>
            <a:r>
              <a:rPr lang="en-US" sz="1800" b="1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tx1"/>
                </a:solidFill>
              </a:rPr>
              <a:t>Adapted </a:t>
            </a:r>
            <a:r>
              <a:rPr lang="en-US" sz="2800" dirty="0" smtClean="0">
                <a:solidFill>
                  <a:schemeClr val="tx1"/>
                </a:solidFill>
              </a:rPr>
              <a:t>Trigger based uplink transmission </a:t>
            </a:r>
            <a:r>
              <a:rPr lang="en-US" altLang="zh-CN" sz="2800" dirty="0" smtClean="0">
                <a:solidFill>
                  <a:schemeClr val="tx1"/>
                </a:solidFill>
              </a:rPr>
              <a:t>follow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-06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2024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6100"/>
              </p:ext>
            </p:extLst>
          </p:nvPr>
        </p:nvGraphicFramePr>
        <p:xfrm>
          <a:off x="1006475" y="2600325"/>
          <a:ext cx="7097713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7" name="Document" r:id="rId5" imgW="8269988" imgH="4489309" progId="Word.Document.8">
                  <p:embed/>
                </p:oleObj>
              </mc:Choice>
              <mc:Fallback>
                <p:oleObj name="Document" r:id="rId5" imgW="8269988" imgH="44893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6475" y="2600325"/>
                        <a:ext cx="7097713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[1], we have discussed the spectrum underutilization issue </a:t>
            </a:r>
            <a:r>
              <a:rPr lang="en-US" altLang="zh-CN" sz="2000" dirty="0"/>
              <a:t>for trigger based uplink </a:t>
            </a:r>
            <a:r>
              <a:rPr lang="en-US" altLang="zh-CN" sz="2000" dirty="0" smtClean="0"/>
              <a:t>transmission.</a:t>
            </a:r>
          </a:p>
          <a:p>
            <a:r>
              <a:rPr lang="en-US" altLang="zh-CN" sz="2000" dirty="0" smtClean="0"/>
              <a:t>Once </a:t>
            </a:r>
            <a:r>
              <a:rPr lang="en-US" altLang="zh-CN" sz="2000" dirty="0"/>
              <a:t>only one portion of </a:t>
            </a:r>
            <a:r>
              <a:rPr lang="en-US" altLang="zh-CN" sz="2000" dirty="0" smtClean="0"/>
              <a:t>the assigned RU </a:t>
            </a:r>
            <a:r>
              <a:rPr lang="en-US" altLang="zh-CN" sz="2000" dirty="0"/>
              <a:t>is </a:t>
            </a:r>
            <a:r>
              <a:rPr lang="en-US" altLang="zh-CN" sz="2000" dirty="0" smtClean="0"/>
              <a:t>busy, then the whole assigned RU can’t be used for transmission</a:t>
            </a:r>
          </a:p>
          <a:p>
            <a:r>
              <a:rPr lang="en-US" altLang="zh-CN" sz="2000" dirty="0"/>
              <a:t>Take the following transmission for example, the whole 996+484 tone MRU at the STA 1 will be wasted just because 484 tone RU is busy.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</a:t>
            </a:r>
            <a:r>
              <a:rPr lang="en-US" smtClean="0"/>
              <a:t>2024</a:t>
            </a:r>
            <a:endParaRPr 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1597315" y="6012199"/>
            <a:ext cx="4876800" cy="7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563074" y="4800600"/>
            <a:ext cx="1167841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Trigger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160 MHz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340515" y="4800600"/>
            <a:ext cx="1167841" cy="609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1, 996-tone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343093" y="5407617"/>
            <a:ext cx="1167841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2, 484-tone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340514" y="5707399"/>
            <a:ext cx="1167841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1, 484-tone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902115" y="5632786"/>
            <a:ext cx="624984" cy="376830"/>
            <a:chOff x="914400" y="4642186"/>
            <a:chExt cx="624984" cy="376830"/>
          </a:xfrm>
        </p:grpSpPr>
        <p:cxnSp>
          <p:nvCxnSpPr>
            <p:cNvPr id="13" name="直接连接符 12"/>
            <p:cNvCxnSpPr/>
            <p:nvPr/>
          </p:nvCxnSpPr>
          <p:spPr bwMode="auto">
            <a:xfrm>
              <a:off x="1136136" y="4648200"/>
              <a:ext cx="38786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直接连接符 13"/>
            <p:cNvCxnSpPr/>
            <p:nvPr/>
          </p:nvCxnSpPr>
          <p:spPr bwMode="auto">
            <a:xfrm flipH="1">
              <a:off x="914400" y="4642186"/>
              <a:ext cx="221736" cy="37683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直接连接符 14"/>
            <p:cNvCxnSpPr/>
            <p:nvPr/>
          </p:nvCxnSpPr>
          <p:spPr bwMode="auto">
            <a:xfrm flipH="1">
              <a:off x="1136136" y="4648200"/>
              <a:ext cx="228600" cy="3708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flipH="1">
              <a:off x="1364736" y="4642186"/>
              <a:ext cx="174648" cy="37683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7" name="文本框 16"/>
          <p:cNvSpPr txBox="1"/>
          <p:nvPr/>
        </p:nvSpPr>
        <p:spPr>
          <a:xfrm flipH="1">
            <a:off x="5508355" y="4975329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Idle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 flipH="1">
            <a:off x="5486249" y="5701620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busy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 flipH="1">
            <a:off x="5508355" y="5391041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Idle</a:t>
            </a:r>
            <a:endParaRPr lang="zh-CN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49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Cont.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[2], we proposed to </a:t>
            </a:r>
          </a:p>
          <a:p>
            <a:pPr lvl="1"/>
            <a:r>
              <a:rPr lang="en-US" altLang="zh-CN" sz="1600" dirty="0"/>
              <a:t>focus on large RU/MRU that is assigned for uplink transmission given that the CCA is 20 MHz channel </a:t>
            </a:r>
            <a:r>
              <a:rPr lang="en-US" altLang="zh-CN" sz="1600" dirty="0" smtClean="0"/>
              <a:t>based</a:t>
            </a:r>
          </a:p>
          <a:p>
            <a:pPr lvl="1"/>
            <a:r>
              <a:rPr lang="en-US" altLang="zh-CN" sz="1600" dirty="0"/>
              <a:t>consider limited combinations that exclude busy 242-tone </a:t>
            </a:r>
            <a:r>
              <a:rPr lang="en-US" altLang="zh-CN" sz="1600" dirty="0" smtClean="0"/>
              <a:t>RU such that to </a:t>
            </a:r>
            <a:r>
              <a:rPr lang="en-US" altLang="zh-CN" sz="1600" dirty="0"/>
              <a:t>maintain same U-SIG for each 20 MHz in </a:t>
            </a:r>
            <a:r>
              <a:rPr lang="en-US" altLang="zh-CN" sz="1600" dirty="0" smtClean="0"/>
              <a:t>an </a:t>
            </a:r>
            <a:r>
              <a:rPr lang="en-US" altLang="zh-CN" sz="1600" dirty="0"/>
              <a:t>80 MHz 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In this contribution, we continue to provide more details and clarify how it works</a:t>
            </a: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</a:t>
            </a:r>
            <a:r>
              <a:rPr lang="en-US" smtClean="0"/>
              <a:t>2024</a:t>
            </a:r>
            <a:endParaRPr lang="en-US" dirty="0"/>
          </a:p>
        </p:txBody>
      </p:sp>
      <p:graphicFrame>
        <p:nvGraphicFramePr>
          <p:cNvPr id="7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7348647"/>
              </p:ext>
            </p:extLst>
          </p:nvPr>
        </p:nvGraphicFramePr>
        <p:xfrm>
          <a:off x="5410200" y="3276600"/>
          <a:ext cx="2971800" cy="252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</a:tblGrid>
              <a:tr h="25908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RU/MRU greater</a:t>
                      </a:r>
                      <a:r>
                        <a:rPr lang="en-US" altLang="zh-CN" sz="1100" baseline="0" dirty="0" smtClean="0"/>
                        <a:t> than 242-tone</a:t>
                      </a:r>
                      <a:endParaRPr lang="zh-CN" altLang="en-US" sz="1100" dirty="0"/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484+242-tone</a:t>
                      </a:r>
                      <a:endParaRPr lang="zh-CN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996+484-tone</a:t>
                      </a:r>
                      <a:endParaRPr lang="zh-CN" altLang="en-US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996+484+242-tone</a:t>
                      </a:r>
                      <a:endParaRPr lang="zh-CN" altLang="en-US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2*996</a:t>
                      </a:r>
                      <a:endParaRPr lang="zh-CN" altLang="en-US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2×996+484-tone</a:t>
                      </a:r>
                      <a:endParaRPr lang="zh-CN" altLang="en-US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3×996-tone</a:t>
                      </a:r>
                      <a:endParaRPr lang="zh-CN" altLang="en-US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3×996+484-tone</a:t>
                      </a:r>
                      <a:endParaRPr lang="zh-CN" altLang="en-US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4×996-tone</a:t>
                      </a:r>
                      <a:endParaRPr lang="zh-CN" altLang="en-US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8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RUs: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484-tone and 996 tone</a:t>
                      </a:r>
                      <a:endParaRPr lang="zh-CN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56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Adapted TB Uplink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</a:t>
            </a:r>
            <a:r>
              <a:rPr lang="en-US" altLang="zh-CN" sz="2000" dirty="0"/>
              <a:t>limited MRU/RU pattern for adapted TB </a:t>
            </a:r>
            <a:r>
              <a:rPr lang="en-US" altLang="zh-CN" sz="2000" dirty="0" smtClean="0"/>
              <a:t>uplink transmission</a:t>
            </a:r>
            <a:endParaRPr lang="en-US" altLang="zh-CN" sz="2000" dirty="0"/>
          </a:p>
          <a:p>
            <a:pPr lvl="1"/>
            <a:r>
              <a:rPr lang="en-US" altLang="zh-CN" sz="1600" dirty="0" smtClean="0"/>
              <a:t>The limited </a:t>
            </a:r>
            <a:r>
              <a:rPr lang="en-US" altLang="zh-CN" sz="1600" dirty="0"/>
              <a:t>MRU/RU </a:t>
            </a:r>
            <a:r>
              <a:rPr lang="en-US" altLang="zh-CN" sz="1600" dirty="0" smtClean="0"/>
              <a:t>is greater </a:t>
            </a:r>
            <a:r>
              <a:rPr lang="en-US" altLang="zh-CN" sz="1600" dirty="0"/>
              <a:t>than 996-tone</a:t>
            </a:r>
          </a:p>
          <a:p>
            <a:pPr lvl="1"/>
            <a:r>
              <a:rPr lang="en-US" altLang="zh-CN" sz="1600" dirty="0" smtClean="0"/>
              <a:t>Proposed </a:t>
            </a:r>
            <a:r>
              <a:rPr lang="en-US" altLang="zh-CN" sz="1600" dirty="0"/>
              <a:t>adapted TB PPDU only happens when only </a:t>
            </a:r>
            <a:r>
              <a:rPr lang="en-US" altLang="zh-CN" sz="1600" dirty="0" smtClean="0"/>
              <a:t>996, </a:t>
            </a:r>
            <a:r>
              <a:rPr lang="en-US" altLang="zh-CN" sz="1600" dirty="0"/>
              <a:t>2*996 or 3*996 is idle within the </a:t>
            </a:r>
            <a:r>
              <a:rPr lang="en-US" altLang="zh-CN" sz="1600" dirty="0" smtClean="0"/>
              <a:t>limited MRU/RU</a:t>
            </a: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</a:t>
            </a:r>
            <a:r>
              <a:rPr lang="en-US" smtClean="0"/>
              <a:t>2024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945456"/>
              </p:ext>
            </p:extLst>
          </p:nvPr>
        </p:nvGraphicFramePr>
        <p:xfrm>
          <a:off x="1827213" y="3505200"/>
          <a:ext cx="6096000" cy="2856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93562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MRU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Note</a:t>
                      </a:r>
                      <a:endParaRPr lang="zh-CN" altLang="en-US" sz="1200" dirty="0"/>
                    </a:p>
                  </a:txBody>
                  <a:tcPr/>
                </a:tc>
              </a:tr>
              <a:tr h="253406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484+242-tone</a:t>
                      </a:r>
                      <a:endParaRPr lang="zh-CN" alt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Non-OFMDA, OFDMA</a:t>
                      </a:r>
                      <a:endParaRPr lang="zh-CN" alt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Non-OFMDA, OFDMA</a:t>
                      </a:r>
                      <a:endParaRPr lang="zh-CN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640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</a:t>
                      </a:r>
                      <a:endParaRPr lang="zh-CN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640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2*996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Non-OFMDA, OFDMA</a:t>
                      </a:r>
                      <a:endParaRPr lang="zh-CN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640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2×996+484-tone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Non-OFMDA, OFDMA</a:t>
                      </a:r>
                      <a:endParaRPr lang="zh-CN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640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Non-OFMDA, OFDMA</a:t>
                      </a:r>
                      <a:endParaRPr lang="zh-CN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640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3×996+484-tone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Non-OFMDA, OFDMA</a:t>
                      </a:r>
                      <a:endParaRPr lang="zh-CN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4×996-tone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Non-OFMDA, OFDMA</a:t>
                      </a:r>
                      <a:endParaRPr lang="zh-CN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RUs</a:t>
                      </a:r>
                      <a:endParaRPr lang="zh-CN" alt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242-tone,</a:t>
                      </a:r>
                      <a:r>
                        <a:rPr lang="en-US" altLang="zh-CN" sz="11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484-tone, 996-tone</a:t>
                      </a:r>
                      <a:r>
                        <a:rPr lang="zh-CN" altLang="en-US" sz="11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zh-CN" alt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70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Adapted TB Uplink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To </a:t>
            </a:r>
            <a:r>
              <a:rPr lang="en-US" altLang="zh-CN" sz="2000" dirty="0"/>
              <a:t>keep the same U-SIG in each </a:t>
            </a:r>
            <a:r>
              <a:rPr lang="en-US" altLang="zh-CN" sz="2000" dirty="0" smtClean="0"/>
              <a:t>20 MHz of an 80 MHz segment, we propose to provide </a:t>
            </a:r>
            <a:r>
              <a:rPr lang="en-US" altLang="zh-CN" sz="2000" dirty="0"/>
              <a:t>explicit signaling to support adapted TB </a:t>
            </a:r>
            <a:r>
              <a:rPr lang="en-US" altLang="zh-CN" sz="2000" dirty="0" smtClean="0"/>
              <a:t>uplink transmission</a:t>
            </a:r>
          </a:p>
          <a:p>
            <a:pPr lvl="1"/>
            <a:r>
              <a:rPr lang="en-US" altLang="zh-CN" sz="1600" dirty="0"/>
              <a:t>Add puncture info in U-SIG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For example, 4-bit bitmap where each </a:t>
            </a:r>
            <a:r>
              <a:rPr lang="en-US" altLang="zh-CN" sz="1600" dirty="0"/>
              <a:t>bit represents 80 MHz </a:t>
            </a:r>
            <a:endParaRPr lang="en-US" altLang="zh-CN" sz="1600" dirty="0" smtClean="0"/>
          </a:p>
          <a:p>
            <a:r>
              <a:rPr lang="en-US" altLang="zh-CN" sz="2000" dirty="0" smtClean="0"/>
              <a:t>If the whole MRU/RU is used, then the bitmap is set to all “0”- default value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4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</a:t>
            </a:r>
            <a:r>
              <a:rPr lang="en-US" altLang="zh-CN" dirty="0"/>
              <a:t>propose </a:t>
            </a:r>
            <a:r>
              <a:rPr lang="en-US" altLang="zh-CN" dirty="0" smtClean="0"/>
              <a:t>explicit </a:t>
            </a:r>
            <a:r>
              <a:rPr lang="en-US" altLang="zh-CN" dirty="0"/>
              <a:t>signaling to support adapted TB uplink </a:t>
            </a:r>
            <a:r>
              <a:rPr lang="en-US" altLang="zh-CN" dirty="0" smtClean="0"/>
              <a:t>transmission within limited RU/MRU</a:t>
            </a:r>
          </a:p>
          <a:p>
            <a:pPr lvl="1"/>
            <a:r>
              <a:rPr lang="en-US" altLang="zh-CN" sz="1600" dirty="0"/>
              <a:t>4-bit bitmap </a:t>
            </a:r>
            <a:r>
              <a:rPr lang="en-US" altLang="zh-CN" sz="1600" dirty="0" smtClean="0"/>
              <a:t>puncture info where </a:t>
            </a:r>
            <a:r>
              <a:rPr lang="en-US" altLang="zh-CN" sz="1600" dirty="0"/>
              <a:t>each bit represents 80 MHz </a:t>
            </a:r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11-23-1967-00-00bn-trigger-based-uplink-adapted-transmission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allow </a:t>
            </a:r>
            <a:r>
              <a:rPr lang="en-US" altLang="zh-CN" dirty="0"/>
              <a:t>that the STA </a:t>
            </a:r>
            <a:r>
              <a:rPr lang="en-US" altLang="zh-CN" dirty="0" smtClean="0"/>
              <a:t>responds </a:t>
            </a:r>
            <a:r>
              <a:rPr lang="en-US" altLang="zh-CN" dirty="0"/>
              <a:t>with the TB PPDU </a:t>
            </a:r>
            <a:r>
              <a:rPr lang="en-US" altLang="zh-CN" dirty="0" smtClean="0"/>
              <a:t>to its received Trigger frame on part of the assigned RU/MRU based </a:t>
            </a:r>
            <a:r>
              <a:rPr lang="en-US" altLang="zh-CN" dirty="0"/>
              <a:t>on CCA </a:t>
            </a:r>
            <a:r>
              <a:rPr lang="en-US" altLang="zh-CN" dirty="0" smtClean="0"/>
              <a:t>results</a:t>
            </a:r>
            <a:r>
              <a:rPr lang="en-US" altLang="zh-CN" dirty="0"/>
              <a:t>?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577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86461</TotalTime>
  <Words>467</Words>
  <Application>Microsoft Office PowerPoint</Application>
  <PresentationFormat>全屏显示(4:3)</PresentationFormat>
  <Paragraphs>102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MS PGothic</vt:lpstr>
      <vt:lpstr>Times New Roman</vt:lpstr>
      <vt:lpstr>802-11-Submission</vt:lpstr>
      <vt:lpstr>Document</vt:lpstr>
      <vt:lpstr>Adapted Trigger based uplink transmission follow up</vt:lpstr>
      <vt:lpstr>Recap</vt:lpstr>
      <vt:lpstr>Recap Cont.</vt:lpstr>
      <vt:lpstr>Adapted TB Uplink Transmission</vt:lpstr>
      <vt:lpstr>Adapted TB Uplink Transmission</vt:lpstr>
      <vt:lpstr>Summary </vt:lpstr>
      <vt:lpstr>References</vt:lpstr>
      <vt:lpstr>SP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762</cp:revision>
  <cp:lastPrinted>1998-02-10T13:28:06Z</cp:lastPrinted>
  <dcterms:created xsi:type="dcterms:W3CDTF">2013-11-12T18:41:50Z</dcterms:created>
  <dcterms:modified xsi:type="dcterms:W3CDTF">2024-05-10T07:26:11Z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(3)FIkamxjSlWEnG8OjTqpN9yziMBy+LYXr21GwjAoD/pgcrd+FdysrmiEhXwNsBg98FiHoLpL8
NKSRUXlLfTZsLGsi8eufPL7bjmFRsnEtHi2QIlLv9vZkIn7iZ52XP/tPuC3WJWUBnnUyCABP
FpH38fz/rSaY5Ilnn/zmEkXCFPMrClGsHMJ2/y4pRt1SNd8dqDNwZQTdm1D1/eiyn+igFgNs
sdV5Do8xIHVL8IqUf1</vt:lpwstr>
  </property>
  <property fmtid="{D5CDD505-2E9C-101B-9397-08002B2CF9AE}" pid="4" name="_2015_ms_pID_7253431">
    <vt:lpwstr>LU8yzAzQoQxgkhmnHX7Tu3mRxL/RbGdsaIbbKrfd0bb7odm9Eo7Se/
Wpz2Cvf98JGAz/v0WGdomWlrTVPQp1h2/WmVr07+n28aQcvW9ZFAHUEIneEI/b8uOArhmJVm
uon/TB9OdDCDt/uVFgOdtS+m85/iR7mW7cTfWEg+APbff5T3BwZ9ayV4wKcv5wSMA28bxOth
QJJFSh49i+USWXfxT2MzhnEtlWpfeJwXGZTv</vt:lpwstr>
  </property>
  <property fmtid="{D5CDD505-2E9C-101B-9397-08002B2CF9AE}" pid="5" name="_2015_ms_pID_7253432">
    <vt:lpwstr>pKISRk0R4y1j96is/mAuQmY=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