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9" r:id="rId3"/>
    <p:sldId id="258" r:id="rId4"/>
    <p:sldId id="274" r:id="rId5"/>
    <p:sldId id="281" r:id="rId6"/>
    <p:sldId id="264" r:id="rId7"/>
    <p:sldId id="273"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80" d="100"/>
          <a:sy n="80" d="100"/>
        </p:scale>
        <p:origin x="100"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8176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1743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2431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515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802.11-24/0844r0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Padding </a:t>
            </a:r>
            <a:r>
              <a:rPr lang="en-US" dirty="0"/>
              <a:t>Time in Dynamic Power Save</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2024-04-29</a:t>
            </a:r>
          </a:p>
        </p:txBody>
      </p:sp>
      <p:sp>
        <p:nvSpPr>
          <p:cNvPr id="6" name="Date Placeholder 3"/>
          <p:cNvSpPr>
            <a:spLocks noGrp="1"/>
          </p:cNvSpPr>
          <p:nvPr>
            <p:ph type="dt" idx="10"/>
          </p:nvPr>
        </p:nvSpPr>
        <p:spPr/>
        <p:txBody>
          <a:bodyPr/>
          <a:lstStyle/>
          <a:p>
            <a:r>
              <a:rPr lang="en-US" altLang="zh-CN" dirty="0"/>
              <a:t>Apr 2024</a:t>
            </a:r>
            <a:endParaRPr lang="en-GB" altLang="zh-CN" dirty="0"/>
          </a:p>
        </p:txBody>
      </p:sp>
      <p:sp>
        <p:nvSpPr>
          <p:cNvPr id="7" name="Footer Placeholder 4"/>
          <p:cNvSpPr>
            <a:spLocks noGrp="1"/>
          </p:cNvSpPr>
          <p:nvPr>
            <p:ph type="ftr" idx="11"/>
          </p:nvPr>
        </p:nvSpPr>
        <p:spPr/>
        <p:txBody>
          <a:bodyPr/>
          <a:lstStyle/>
          <a:p>
            <a:r>
              <a:rPr lang="en-GB" altLang="zh-CN" dirty="0"/>
              <a:t> </a:t>
            </a:r>
            <a:r>
              <a:rPr lang="en-GB" altLang="zh-CN" dirty="0" err="1"/>
              <a:t>Maolin</a:t>
            </a:r>
            <a:r>
              <a:rPr lang="en-GB" altLang="zh-CN" dirty="0"/>
              <a:t> Zhang,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3509276"/>
              </p:ext>
            </p:extLst>
          </p:nvPr>
        </p:nvGraphicFramePr>
        <p:xfrm>
          <a:off x="1364456" y="2708920"/>
          <a:ext cx="9463087" cy="2805113"/>
        </p:xfrm>
        <a:graphic>
          <a:graphicData uri="http://schemas.openxmlformats.org/presentationml/2006/ole">
            <mc:AlternateContent xmlns:mc="http://schemas.openxmlformats.org/markup-compatibility/2006">
              <mc:Choice xmlns:v="urn:schemas-microsoft-com:vml" Requires="v">
                <p:oleObj spid="_x0000_s1209" name="Document" r:id="rId4" imgW="10439485" imgH="3106567" progId="Word.Document.8">
                  <p:embed/>
                </p:oleObj>
              </mc:Choice>
              <mc:Fallback>
                <p:oleObj name="Document" r:id="rId4" imgW="10439485" imgH="3106567" progId="Word.Document.8">
                  <p:embed/>
                  <p:pic>
                    <p:nvPicPr>
                      <p:cNvPr id="0" name="Picture 3"/>
                      <p:cNvPicPr>
                        <a:picLocks noChangeAspect="1" noChangeArrowheads="1"/>
                      </p:cNvPicPr>
                      <p:nvPr/>
                    </p:nvPicPr>
                    <p:blipFill>
                      <a:blip r:embed="rId5"/>
                      <a:srcRect/>
                      <a:stretch>
                        <a:fillRect/>
                      </a:stretch>
                    </p:blipFill>
                    <p:spPr bwMode="auto">
                      <a:xfrm>
                        <a:off x="1364456" y="2708920"/>
                        <a:ext cx="9463087" cy="2805113"/>
                      </a:xfrm>
                      <a:prstGeom prst="rect">
                        <a:avLst/>
                      </a:prstGeom>
                      <a:noFill/>
                    </p:spPr>
                  </p:pic>
                </p:oleObj>
              </mc:Fallback>
            </mc:AlternateContent>
          </a:graphicData>
        </a:graphic>
      </p:graphicFrame>
      <p:sp>
        <p:nvSpPr>
          <p:cNvPr id="3076" name="Rectangle 4"/>
          <p:cNvSpPr>
            <a:spLocks noChangeArrowheads="1"/>
          </p:cNvSpPr>
          <p:nvPr/>
        </p:nvSpPr>
        <p:spPr bwMode="auto">
          <a:xfrm>
            <a:off x="1364456" y="216837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xfrm>
            <a:off x="770385" y="1624980"/>
            <a:ext cx="10619399" cy="3482007"/>
          </a:xfrm>
          <a:ln/>
        </p:spPr>
        <p:txBody>
          <a:bodyPr/>
          <a:lstStyle/>
          <a:p>
            <a:pPr marL="341313" indent="-284163" algn="just">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a:latin typeface="+mj-lt"/>
              </a:rPr>
              <a:t>Low power listen mode was proposed by [1]. </a:t>
            </a:r>
            <a:r>
              <a:rPr lang="en-US" altLang="zh-CN" sz="2000" dirty="0"/>
              <a:t>References[2-6] </a:t>
            </a:r>
            <a:r>
              <a:rPr lang="en-US" altLang="zh-CN" sz="2000" dirty="0">
                <a:latin typeface="+mj-lt"/>
              </a:rPr>
              <a:t>continue to develop the low power listen mode to dynamic power save (DPS) </a:t>
            </a:r>
            <a:r>
              <a:rPr lang="en-US" altLang="zh-CN" sz="2000" dirty="0"/>
              <a:t>and provide more details</a:t>
            </a:r>
            <a:r>
              <a:rPr lang="en-US" altLang="zh-CN" sz="2000" dirty="0">
                <a:latin typeface="+mj-lt"/>
              </a:rPr>
              <a:t>. </a:t>
            </a:r>
          </a:p>
          <a:p>
            <a:pPr marL="341313" indent="-284163" algn="just">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a:solidFill>
                  <a:schemeClr val="tx1"/>
                </a:solidFill>
              </a:rPr>
              <a:t>References[4, 5, 7] </a:t>
            </a:r>
            <a:r>
              <a:rPr lang="en-US" altLang="zh-CN" sz="2000" dirty="0"/>
              <a:t>propose to add a new Intermediate FCS field before the padding so that the STA can use the padding time to change bandwidth (BW).</a:t>
            </a:r>
          </a:p>
          <a:p>
            <a:pPr marL="720000" indent="0" algn="just">
              <a:spcBef>
                <a:spcPts val="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b="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2</a:t>
            </a:fld>
            <a:endParaRPr lang="en-GB" dirty="0"/>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Apr 2024</a:t>
            </a:r>
            <a:endParaRPr lang="en-GB" altLang="zh-CN" dirty="0"/>
          </a:p>
        </p:txBody>
      </p:sp>
      <p:pic>
        <p:nvPicPr>
          <p:cNvPr id="2050" name="Picture 2" descr="C:\Users\z00841149\AppData\Roaming\eSpace_Desktop\UserData\z00841149\imagefiles\originalImgfiles\40E560D9-E69F-403D-98F0-35A7971EB974.png">
            <a:extLst>
              <a:ext uri="{FF2B5EF4-FFF2-40B4-BE49-F238E27FC236}">
                <a16:creationId xmlns:a16="http://schemas.microsoft.com/office/drawing/2014/main" id="{D901551E-D528-49DC-B6CC-9CEEC0456B5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05482" y="3083619"/>
            <a:ext cx="4680520" cy="3289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337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97492" y="1628800"/>
            <a:ext cx="10696500" cy="4400127"/>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a:t>Compared with EMLSR, dynamic power save introduces bandwidth switching.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a:t>Due to the introduction of bandwidth switching, the padding settings need to be reconsidered.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solidFill>
                  <a:schemeClr val="tx1"/>
                </a:solidFill>
              </a:rPr>
              <a:t>Bandwidth switching requires recalibration of phase-locked loop (PLL) and RF, which takes a longer time [8]. Changing NSS/MCS only takes microseconds, while changing BW takes hundreds of microseconds.</a:t>
            </a:r>
            <a:r>
              <a:rPr lang="zh-CN" altLang="en-US" sz="1800" dirty="0">
                <a:solidFill>
                  <a:schemeClr val="tx1"/>
                </a:solidFill>
              </a:rPr>
              <a:t> </a:t>
            </a:r>
            <a:r>
              <a:rPr lang="en-US" altLang="zh-CN" sz="1800" dirty="0">
                <a:solidFill>
                  <a:schemeClr val="tx1"/>
                </a:solidFill>
              </a:rPr>
              <a:t>(It varies depending on implementation. Low-cost devices take even longer to change BW.)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solidFill>
                  <a:schemeClr val="tx1"/>
                </a:solidFill>
              </a:rPr>
              <a:t>Changing bandwidth depends on channel conditions and is therefore uncertain.</a:t>
            </a:r>
            <a:endParaRPr lang="en-US" altLang="zh-CN" sz="2000" dirty="0">
              <a:solidFill>
                <a:schemeClr val="tx1"/>
              </a:solidFill>
            </a:endParaRP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a:t>When considering the setting of the padding time, it is necessary to ensure that the capability switching is completed during the padding time, and it is also expected that the padding time should be as short as possible to achieve low-latency dynamic power save, thus helping DPS to be applied in a wider range of scenarios.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a:t>When switching between different capability states, a unified padding time may produce unnecessary delays, because different capability (e.g., BW, NSS, MCS) adjustments require different transition times.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zh-CN" sz="2000" dirty="0"/>
          </a:p>
          <a:p>
            <a:pPr marL="759600" algn="just">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Apr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a:t>
            </a:r>
            <a:r>
              <a:rPr lang="zh-CN" altLang="en-US" dirty="0"/>
              <a:t> </a:t>
            </a:r>
            <a:r>
              <a:rPr lang="en-US" altLang="zh-CN" dirty="0"/>
              <a:t>Padding Setting Procedure</a:t>
            </a:r>
            <a:endParaRPr lang="en-GB" dirty="0"/>
          </a:p>
        </p:txBody>
      </p:sp>
      <p:sp>
        <p:nvSpPr>
          <p:cNvPr id="5122" name="Rectangle 2"/>
          <p:cNvSpPr>
            <a:spLocks noGrp="1" noChangeArrowheads="1"/>
          </p:cNvSpPr>
          <p:nvPr>
            <p:ph idx="1"/>
          </p:nvPr>
        </p:nvSpPr>
        <p:spPr>
          <a:xfrm>
            <a:off x="914400" y="1628801"/>
            <a:ext cx="10475384" cy="2232248"/>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During the DPS capability reporting period,  </a:t>
            </a:r>
            <a:r>
              <a:rPr lang="en-US" altLang="zh-CN" sz="2000" dirty="0"/>
              <a:t>the </a:t>
            </a:r>
            <a:r>
              <a:rPr lang="en-US" sz="2000" dirty="0"/>
              <a:t>STA reports </a:t>
            </a:r>
            <a:r>
              <a:rPr lang="en-US" altLang="zh-CN" sz="2000" dirty="0"/>
              <a:t>t</a:t>
            </a:r>
            <a:r>
              <a:rPr lang="en-US" sz="2000" dirty="0"/>
              <a:t>ransition delay information,</a:t>
            </a:r>
            <a:r>
              <a:rPr lang="en-US" altLang="zh-CN" sz="2000" dirty="0"/>
              <a:t> including multiple padding times or a mapping table</a:t>
            </a:r>
            <a:r>
              <a:rPr lang="en-US" sz="2000" dirty="0"/>
              <a:t>, </a:t>
            </a:r>
            <a:r>
              <a:rPr lang="en-US" altLang="zh-CN" sz="2000" dirty="0"/>
              <a:t>for different capability adjustments.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a:t>AP performs channel contention before transmitting the Initial Control Frame (ICF).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a:t>AP selects one padding time based on channel availability and specific capability changes.</a:t>
            </a:r>
            <a:endParaRPr lang="en-US"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2000" dirty="0"/>
              <a:t>AP transmits ICF with the padding (actual padding time ≥ indicated padding time). </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Apr 2024</a:t>
            </a:r>
            <a:endParaRPr lang="en-GB" altLang="zh-CN" dirty="0"/>
          </a:p>
        </p:txBody>
      </p:sp>
      <p:sp>
        <p:nvSpPr>
          <p:cNvPr id="7" name="矩形: 圆角 6">
            <a:extLst>
              <a:ext uri="{FF2B5EF4-FFF2-40B4-BE49-F238E27FC236}">
                <a16:creationId xmlns:a16="http://schemas.microsoft.com/office/drawing/2014/main" id="{5D790121-CFC8-481C-A0CA-B51173FC9FDF}"/>
              </a:ext>
            </a:extLst>
          </p:cNvPr>
          <p:cNvSpPr/>
          <p:nvPr/>
        </p:nvSpPr>
        <p:spPr>
          <a:xfrm>
            <a:off x="4578624" y="4383399"/>
            <a:ext cx="1597881" cy="569692"/>
          </a:xfrm>
          <a:prstGeom prst="roundRect">
            <a:avLst>
              <a:gd name="adj" fmla="val 22327"/>
            </a:avLst>
          </a:prstGeom>
          <a:noFill/>
          <a:ln w="19050"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defTabSz="914478" eaLnBrk="1" fontAlgn="auto" hangingPunct="1">
              <a:spcBef>
                <a:spcPts val="0"/>
              </a:spcBef>
              <a:spcAft>
                <a:spcPts val="0"/>
              </a:spcAft>
              <a:buClrTx/>
              <a:buSzTx/>
              <a:defRPr/>
            </a:pPr>
            <a:r>
              <a:rPr lang="en-US" altLang="zh-CN" sz="1800" dirty="0">
                <a:solidFill>
                  <a:srgbClr val="1D1D1A"/>
                </a:solidFill>
                <a:ea typeface="微软雅黑" panose="020B0503020204020204" pitchFamily="34" charset="-122"/>
              </a:rPr>
              <a:t>Channel Contention </a:t>
            </a:r>
            <a:endParaRPr kumimoji="0" lang="zh-CN" altLang="en-US" sz="1800" b="0" i="0" u="none" strike="noStrike" kern="1200" cap="none" spc="0" normalizeH="0" baseline="0" noProof="0" dirty="0">
              <a:ln>
                <a:noFill/>
              </a:ln>
              <a:solidFill>
                <a:srgbClr val="1D1D1A"/>
              </a:solidFill>
              <a:effectLst/>
              <a:uLnTx/>
              <a:uFillTx/>
              <a:ea typeface="微软雅黑" panose="020B0503020204020204" pitchFamily="34" charset="-122"/>
              <a:cs typeface="+mn-cs"/>
            </a:endParaRPr>
          </a:p>
        </p:txBody>
      </p:sp>
      <p:sp>
        <p:nvSpPr>
          <p:cNvPr id="8" name="矩形: 圆角 7">
            <a:extLst>
              <a:ext uri="{FF2B5EF4-FFF2-40B4-BE49-F238E27FC236}">
                <a16:creationId xmlns:a16="http://schemas.microsoft.com/office/drawing/2014/main" id="{F7B1BD9A-9E8B-43EC-BBF1-BECC971F9F25}"/>
              </a:ext>
            </a:extLst>
          </p:cNvPr>
          <p:cNvSpPr/>
          <p:nvPr/>
        </p:nvSpPr>
        <p:spPr>
          <a:xfrm>
            <a:off x="8904312" y="4365379"/>
            <a:ext cx="1824941" cy="596692"/>
          </a:xfrm>
          <a:prstGeom prst="roundRect">
            <a:avLst>
              <a:gd name="adj" fmla="val 22327"/>
            </a:avLst>
          </a:prstGeom>
          <a:noFill/>
          <a:ln w="19050"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defRPr/>
            </a:pPr>
            <a:r>
              <a:rPr lang="en-US" altLang="zh-CN" sz="1800" dirty="0">
                <a:solidFill>
                  <a:srgbClr val="1D1D1A"/>
                </a:solidFill>
                <a:ea typeface="微软雅黑" panose="020B0503020204020204" pitchFamily="34" charset="-122"/>
              </a:rPr>
              <a:t>Transmitting ICF</a:t>
            </a:r>
            <a:endParaRPr kumimoji="0" lang="zh-CN" altLang="en-US" sz="1800" b="0" i="0" u="none" strike="noStrike" kern="1200" cap="none" spc="0" normalizeH="0" baseline="0" noProof="0" dirty="0">
              <a:ln>
                <a:noFill/>
              </a:ln>
              <a:solidFill>
                <a:srgbClr val="1D1D1A"/>
              </a:solidFill>
              <a:effectLst/>
              <a:uLnTx/>
              <a:uFillTx/>
              <a:ea typeface="微软雅黑" panose="020B0503020204020204" pitchFamily="34" charset="-122"/>
              <a:cs typeface="+mn-cs"/>
            </a:endParaRPr>
          </a:p>
        </p:txBody>
      </p:sp>
      <p:sp>
        <p:nvSpPr>
          <p:cNvPr id="9" name="矩形: 圆角 8">
            <a:extLst>
              <a:ext uri="{FF2B5EF4-FFF2-40B4-BE49-F238E27FC236}">
                <a16:creationId xmlns:a16="http://schemas.microsoft.com/office/drawing/2014/main" id="{0DAFCA79-E0A3-4E1A-9D1A-3BEAB8C4719C}"/>
              </a:ext>
            </a:extLst>
          </p:cNvPr>
          <p:cNvSpPr/>
          <p:nvPr/>
        </p:nvSpPr>
        <p:spPr>
          <a:xfrm>
            <a:off x="1423358" y="4383399"/>
            <a:ext cx="2669175" cy="569692"/>
          </a:xfrm>
          <a:prstGeom prst="roundRect">
            <a:avLst>
              <a:gd name="adj" fmla="val 22327"/>
            </a:avLst>
          </a:prstGeom>
          <a:noFill/>
          <a:ln w="19050"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r>
              <a:rPr lang="en-US" altLang="zh-CN" sz="1800" dirty="0">
                <a:solidFill>
                  <a:srgbClr val="1D1D1A"/>
                </a:solidFill>
                <a:ea typeface="微软雅黑" panose="020B0503020204020204" pitchFamily="34" charset="-122"/>
              </a:rPr>
              <a:t>DPS Capability Reporting (Multiple Padding Times)</a:t>
            </a:r>
            <a:endParaRPr lang="zh-CN" altLang="en-US" sz="1800" dirty="0">
              <a:solidFill>
                <a:srgbClr val="1D1D1A"/>
              </a:solidFill>
              <a:ea typeface="微软雅黑" panose="020B0503020204020204" pitchFamily="34" charset="-122"/>
            </a:endParaRPr>
          </a:p>
        </p:txBody>
      </p:sp>
      <p:sp>
        <p:nvSpPr>
          <p:cNvPr id="10" name="箭头: 右 9">
            <a:extLst>
              <a:ext uri="{FF2B5EF4-FFF2-40B4-BE49-F238E27FC236}">
                <a16:creationId xmlns:a16="http://schemas.microsoft.com/office/drawing/2014/main" id="{8BA60541-84E4-43EF-955F-1296DF3BE36A}"/>
              </a:ext>
            </a:extLst>
          </p:cNvPr>
          <p:cNvSpPr/>
          <p:nvPr/>
        </p:nvSpPr>
        <p:spPr>
          <a:xfrm>
            <a:off x="4098258" y="4572885"/>
            <a:ext cx="474641" cy="190720"/>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rtl="0" eaLnBrk="1" fontAlgn="auto"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noProof="0">
              <a:ln>
                <a:noFill/>
              </a:ln>
              <a:solidFill>
                <a:srgbClr val="1D1D1A"/>
              </a:solidFill>
              <a:effectLst/>
              <a:uLnTx/>
              <a:uFillTx/>
              <a:latin typeface="Calibri" panose="020F0502020204030204"/>
              <a:ea typeface="等线" panose="02010600030101010101" pitchFamily="2" charset="-122"/>
              <a:cs typeface="+mn-cs"/>
            </a:endParaRPr>
          </a:p>
        </p:txBody>
      </p:sp>
      <p:sp>
        <p:nvSpPr>
          <p:cNvPr id="11" name="箭头: 右 10">
            <a:extLst>
              <a:ext uri="{FF2B5EF4-FFF2-40B4-BE49-F238E27FC236}">
                <a16:creationId xmlns:a16="http://schemas.microsoft.com/office/drawing/2014/main" id="{2C6AE5EE-5145-4393-A506-3E3836DEDCA0}"/>
              </a:ext>
            </a:extLst>
          </p:cNvPr>
          <p:cNvSpPr/>
          <p:nvPr/>
        </p:nvSpPr>
        <p:spPr>
          <a:xfrm>
            <a:off x="8413116" y="4563846"/>
            <a:ext cx="474641" cy="199759"/>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rtl="0" eaLnBrk="1" fontAlgn="auto"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noProof="0">
              <a:ln>
                <a:noFill/>
              </a:ln>
              <a:solidFill>
                <a:srgbClr val="1D1D1A"/>
              </a:solidFill>
              <a:effectLst/>
              <a:uLnTx/>
              <a:uFillTx/>
              <a:latin typeface="Calibri" panose="020F0502020204030204"/>
              <a:ea typeface="等线" panose="02010600030101010101" pitchFamily="2" charset="-122"/>
              <a:cs typeface="+mn-cs"/>
            </a:endParaRPr>
          </a:p>
        </p:txBody>
      </p:sp>
      <p:sp>
        <p:nvSpPr>
          <p:cNvPr id="12" name="矩形: 圆角 11">
            <a:extLst>
              <a:ext uri="{FF2B5EF4-FFF2-40B4-BE49-F238E27FC236}">
                <a16:creationId xmlns:a16="http://schemas.microsoft.com/office/drawing/2014/main" id="{8930ABF0-40FC-4118-91B3-33DEF237307C}"/>
              </a:ext>
            </a:extLst>
          </p:cNvPr>
          <p:cNvSpPr/>
          <p:nvPr/>
        </p:nvSpPr>
        <p:spPr>
          <a:xfrm>
            <a:off x="6671701" y="4383399"/>
            <a:ext cx="1737415" cy="569692"/>
          </a:xfrm>
          <a:prstGeom prst="roundRect">
            <a:avLst>
              <a:gd name="adj" fmla="val 22327"/>
            </a:avLst>
          </a:prstGeom>
          <a:noFill/>
          <a:ln w="19050"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defTabSz="914478" eaLnBrk="1" fontAlgn="auto" hangingPunct="1">
              <a:spcBef>
                <a:spcPts val="0"/>
              </a:spcBef>
              <a:spcAft>
                <a:spcPts val="0"/>
              </a:spcAft>
              <a:buClrTx/>
              <a:buSzTx/>
              <a:defRPr/>
            </a:pPr>
            <a:r>
              <a:rPr lang="en-US" altLang="zh-CN" sz="1800" dirty="0">
                <a:solidFill>
                  <a:srgbClr val="1D1D1A"/>
                </a:solidFill>
                <a:ea typeface="微软雅黑" panose="020B0503020204020204" pitchFamily="34" charset="-122"/>
              </a:rPr>
              <a:t>Padding Time Selection  </a:t>
            </a:r>
            <a:endParaRPr kumimoji="0" lang="zh-CN" altLang="en-US" sz="1800" b="0" i="0" u="none" strike="noStrike" kern="1200" cap="none" spc="0" normalizeH="0" baseline="0" noProof="0" dirty="0">
              <a:ln>
                <a:noFill/>
              </a:ln>
              <a:solidFill>
                <a:srgbClr val="1D1D1A"/>
              </a:solidFill>
              <a:effectLst/>
              <a:uLnTx/>
              <a:uFillTx/>
              <a:ea typeface="微软雅黑" panose="020B0503020204020204" pitchFamily="34" charset="-122"/>
              <a:cs typeface="+mn-cs"/>
            </a:endParaRPr>
          </a:p>
        </p:txBody>
      </p:sp>
      <p:sp>
        <p:nvSpPr>
          <p:cNvPr id="13" name="箭头: 右 12">
            <a:extLst>
              <a:ext uri="{FF2B5EF4-FFF2-40B4-BE49-F238E27FC236}">
                <a16:creationId xmlns:a16="http://schemas.microsoft.com/office/drawing/2014/main" id="{47294DD0-CDC4-4513-9ABD-6B602B5B44BD}"/>
              </a:ext>
            </a:extLst>
          </p:cNvPr>
          <p:cNvSpPr/>
          <p:nvPr/>
        </p:nvSpPr>
        <p:spPr>
          <a:xfrm>
            <a:off x="6176506" y="4572885"/>
            <a:ext cx="474641" cy="190720"/>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78" rtl="0" eaLnBrk="1" fontAlgn="auto"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noProof="0">
              <a:ln>
                <a:noFill/>
              </a:ln>
              <a:solidFill>
                <a:srgbClr val="1D1D1A"/>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86594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Example.</a:t>
            </a:r>
            <a:r>
              <a:rPr lang="zh-CN" altLang="en-US" dirty="0"/>
              <a:t> </a:t>
            </a:r>
            <a:r>
              <a:rPr lang="en-US" altLang="zh-CN" dirty="0"/>
              <a:t>Multiple Padding Times</a:t>
            </a:r>
            <a:endParaRPr lang="en-GB" dirty="0"/>
          </a:p>
        </p:txBody>
      </p:sp>
      <p:sp>
        <p:nvSpPr>
          <p:cNvPr id="5122" name="Rectangle 2"/>
          <p:cNvSpPr>
            <a:spLocks noGrp="1" noChangeArrowheads="1"/>
          </p:cNvSpPr>
          <p:nvPr>
            <p:ph idx="1"/>
          </p:nvPr>
        </p:nvSpPr>
        <p:spPr>
          <a:xfrm>
            <a:off x="914400" y="1628800"/>
            <a:ext cx="10582199" cy="3175991"/>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Whether changing bandwidth results in different delays</a:t>
            </a:r>
            <a:r>
              <a:rPr lang="en-US" altLang="zh-CN" dirty="0"/>
              <a:t>.</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Apr 2024</a:t>
            </a:r>
            <a:endParaRPr lang="en-GB" altLang="zh-CN" dirty="0"/>
          </a:p>
        </p:txBody>
      </p:sp>
      <mc:AlternateContent xmlns:mc="http://schemas.openxmlformats.org/markup-compatibility/2006" xmlns:a14="http://schemas.microsoft.com/office/drawing/2010/main">
        <mc:Choice Requires="a14">
          <p:sp>
            <p:nvSpPr>
              <p:cNvPr id="9" name="TextBox 54">
                <a:extLst>
                  <a:ext uri="{FF2B5EF4-FFF2-40B4-BE49-F238E27FC236}">
                    <a16:creationId xmlns:a16="http://schemas.microsoft.com/office/drawing/2014/main" id="{9AA4556C-AC52-42BC-A6B4-931866593805}"/>
                  </a:ext>
                </a:extLst>
              </p:cNvPr>
              <p:cNvSpPr txBox="1"/>
              <p:nvPr/>
            </p:nvSpPr>
            <p:spPr>
              <a:xfrm>
                <a:off x="7233003" y="2549427"/>
                <a:ext cx="4574914" cy="281991"/>
              </a:xfrm>
              <a:prstGeom prst="rect">
                <a:avLst/>
              </a:prstGeom>
              <a:noFill/>
            </p:spPr>
            <p:txBody>
              <a:bodyPr wrap="square" lIns="36000" tIns="36000" rIns="36000" bIns="36000" rtlCol="0">
                <a:spAutoFit/>
              </a:bodyPr>
              <a:lstStyle/>
              <a:p>
                <a:r>
                  <a:rPr kumimoji="1" lang="en-US" altLang="zh-CN" sz="1360" dirty="0">
                    <a:solidFill>
                      <a:prstClr val="black"/>
                    </a:solidFill>
                    <a:latin typeface="Tahoma"/>
                    <a:ea typeface="ＭＳ Ｐゴシック"/>
                  </a:rPr>
                  <a:t>[</a:t>
                </a:r>
                <a:r>
                  <a:rPr kumimoji="1" lang="en-US" altLang="zh-CN" sz="1360" dirty="0">
                    <a:solidFill>
                      <a:schemeClr val="bg1">
                        <a:lumMod val="65000"/>
                      </a:schemeClr>
                    </a:solidFill>
                    <a:latin typeface="Tahoma"/>
                    <a:ea typeface="ＭＳ Ｐゴシック"/>
                  </a:rPr>
                  <a:t>BW</a:t>
                </a:r>
                <a:r>
                  <a:rPr kumimoji="1" lang="en-US" altLang="zh-CN" sz="1360" dirty="0">
                    <a:solidFill>
                      <a:prstClr val="black"/>
                    </a:solidFill>
                    <a:latin typeface="Tahoma"/>
                    <a:ea typeface="ＭＳ Ｐゴシック"/>
                  </a:rPr>
                  <a:t>, </a:t>
                </a:r>
                <a:r>
                  <a:rPr kumimoji="1" lang="en-US" altLang="zh-CN" sz="1360" dirty="0">
                    <a:solidFill>
                      <a:srgbClr val="00B050"/>
                    </a:solidFill>
                    <a:latin typeface="Tahoma"/>
                    <a:ea typeface="ＭＳ Ｐゴシック"/>
                  </a:rPr>
                  <a:t>NSS</a:t>
                </a:r>
                <a:r>
                  <a:rPr kumimoji="1" lang="en-US" altLang="zh-CN" sz="1360" dirty="0">
                    <a:solidFill>
                      <a:prstClr val="black"/>
                    </a:solidFill>
                    <a:latin typeface="Tahoma"/>
                    <a:ea typeface="ＭＳ Ｐゴシック"/>
                  </a:rPr>
                  <a:t>, </a:t>
                </a:r>
                <a:r>
                  <a:rPr kumimoji="1" lang="en-US" altLang="zh-CN" sz="1360" dirty="0">
                    <a:solidFill>
                      <a:schemeClr val="bg1">
                        <a:lumMod val="65000"/>
                      </a:schemeClr>
                    </a:solidFill>
                    <a:latin typeface="Tahoma"/>
                    <a:ea typeface="ＭＳ Ｐゴシック"/>
                  </a:rPr>
                  <a:t>MCS</a:t>
                </a:r>
                <a:r>
                  <a:rPr kumimoji="1" lang="en-US" altLang="zh-CN" sz="1360" dirty="0">
                    <a:solidFill>
                      <a:prstClr val="black"/>
                    </a:solidFill>
                    <a:latin typeface="Tahoma"/>
                    <a:ea typeface="ＭＳ Ｐゴシック"/>
                  </a:rPr>
                  <a:t>]                  Padding time = </a:t>
                </a:r>
                <a14:m>
                  <m:oMath xmlns:m="http://schemas.openxmlformats.org/officeDocument/2006/math">
                    <m:sSub>
                      <m:sSubPr>
                        <m:ctrlPr>
                          <a:rPr kumimoji="1" lang="en-US" altLang="zh-CN" sz="1360" i="1" dirty="0">
                            <a:solidFill>
                              <a:srgbClr val="000000"/>
                            </a:solidFill>
                            <a:latin typeface="Cambria Math" panose="02040503050406030204" pitchFamily="18" charset="0"/>
                          </a:rPr>
                        </m:ctrlPr>
                      </m:sSubPr>
                      <m:e>
                        <m:r>
                          <a:rPr kumimoji="1" lang="zh-CN" altLang="en-US" sz="1360" i="1" dirty="0">
                            <a:solidFill>
                              <a:srgbClr val="000000"/>
                            </a:solidFill>
                            <a:latin typeface="Cambria Math" panose="02040503050406030204" pitchFamily="18" charset="0"/>
                          </a:rPr>
                          <m:t>𝐷</m:t>
                        </m:r>
                      </m:e>
                      <m:sub>
                        <m:r>
                          <a:rPr kumimoji="1" lang="en-US" altLang="zh-CN" sz="1360" b="0" i="0" dirty="0" smtClean="0">
                            <a:solidFill>
                              <a:srgbClr val="000000"/>
                            </a:solidFill>
                            <a:latin typeface="Cambria Math" panose="02040503050406030204" pitchFamily="18" charset="0"/>
                          </a:rPr>
                          <m:t>1</m:t>
                        </m:r>
                      </m:sub>
                    </m:sSub>
                  </m:oMath>
                </a14:m>
                <a:endParaRPr kumimoji="1" lang="en-US" sz="1360" dirty="0">
                  <a:solidFill>
                    <a:prstClr val="black"/>
                  </a:solidFill>
                  <a:latin typeface="Tahoma"/>
                  <a:ea typeface="ＭＳ Ｐゴシック"/>
                </a:endParaRPr>
              </a:p>
            </p:txBody>
          </p:sp>
        </mc:Choice>
        <mc:Fallback xmlns="">
          <p:sp>
            <p:nvSpPr>
              <p:cNvPr id="9" name="TextBox 54">
                <a:extLst>
                  <a:ext uri="{FF2B5EF4-FFF2-40B4-BE49-F238E27FC236}">
                    <a16:creationId xmlns:a16="http://schemas.microsoft.com/office/drawing/2014/main" id="{9AA4556C-AC52-42BC-A6B4-931866593805}"/>
                  </a:ext>
                </a:extLst>
              </p:cNvPr>
              <p:cNvSpPr txBox="1">
                <a:spLocks noRot="1" noChangeAspect="1" noMove="1" noResize="1" noEditPoints="1" noAdjustHandles="1" noChangeArrowheads="1" noChangeShapeType="1" noTextEdit="1"/>
              </p:cNvSpPr>
              <p:nvPr/>
            </p:nvSpPr>
            <p:spPr>
              <a:xfrm>
                <a:off x="7233003" y="2549427"/>
                <a:ext cx="4574914" cy="281991"/>
              </a:xfrm>
              <a:prstGeom prst="rect">
                <a:avLst/>
              </a:prstGeom>
              <a:blipFill>
                <a:blip r:embed="rId3"/>
                <a:stretch>
                  <a:fillRect l="-1600" t="-6522" b="-2608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TextBox 54">
                <a:extLst>
                  <a:ext uri="{FF2B5EF4-FFF2-40B4-BE49-F238E27FC236}">
                    <a16:creationId xmlns:a16="http://schemas.microsoft.com/office/drawing/2014/main" id="{00B26D73-F7B8-4544-A8F3-B169A7C64B7B}"/>
                  </a:ext>
                </a:extLst>
              </p:cNvPr>
              <p:cNvSpPr txBox="1"/>
              <p:nvPr/>
            </p:nvSpPr>
            <p:spPr>
              <a:xfrm>
                <a:off x="7234078" y="4378866"/>
                <a:ext cx="4574914" cy="491279"/>
              </a:xfrm>
              <a:prstGeom prst="rect">
                <a:avLst/>
              </a:prstGeom>
              <a:noFill/>
            </p:spPr>
            <p:txBody>
              <a:bodyPr wrap="square" lIns="36000" tIns="36000" rIns="36000" bIns="36000" rtlCol="0">
                <a:spAutoFit/>
              </a:bodyPr>
              <a:lstStyle/>
              <a:p>
                <a:r>
                  <a:rPr kumimoji="1" lang="en-US" altLang="zh-CN" sz="1360" dirty="0">
                    <a:solidFill>
                      <a:prstClr val="black"/>
                    </a:solidFill>
                    <a:latin typeface="Tahoma"/>
                    <a:ea typeface="ＭＳ Ｐゴシック"/>
                  </a:rPr>
                  <a:t>[</a:t>
                </a:r>
                <a:r>
                  <a:rPr kumimoji="1" lang="en-US" altLang="zh-CN" sz="1360" dirty="0">
                    <a:solidFill>
                      <a:srgbClr val="00B050"/>
                    </a:solidFill>
                    <a:latin typeface="Tahoma"/>
                    <a:ea typeface="ＭＳ Ｐゴシック"/>
                  </a:rPr>
                  <a:t>BW</a:t>
                </a:r>
                <a:r>
                  <a:rPr kumimoji="1" lang="en-US" altLang="zh-CN" sz="1360" dirty="0">
                    <a:solidFill>
                      <a:prstClr val="black"/>
                    </a:solidFill>
                    <a:latin typeface="Tahoma"/>
                    <a:ea typeface="ＭＳ Ｐゴシック"/>
                  </a:rPr>
                  <a:t>, </a:t>
                </a:r>
                <a:r>
                  <a:rPr kumimoji="1" lang="en-US" altLang="zh-CN" sz="1360" dirty="0">
                    <a:solidFill>
                      <a:schemeClr val="bg1">
                        <a:lumMod val="75000"/>
                      </a:schemeClr>
                    </a:solidFill>
                    <a:latin typeface="Tahoma"/>
                    <a:ea typeface="ＭＳ Ｐゴシック"/>
                  </a:rPr>
                  <a:t>NSS</a:t>
                </a:r>
                <a:r>
                  <a:rPr kumimoji="1" lang="en-US" altLang="zh-CN" sz="1360" dirty="0">
                    <a:solidFill>
                      <a:prstClr val="black"/>
                    </a:solidFill>
                    <a:latin typeface="Tahoma"/>
                    <a:ea typeface="ＭＳ Ｐゴシック"/>
                  </a:rPr>
                  <a:t>, </a:t>
                </a:r>
                <a:r>
                  <a:rPr kumimoji="1" lang="en-US" altLang="zh-CN" sz="1360" dirty="0">
                    <a:solidFill>
                      <a:schemeClr val="bg1">
                        <a:lumMod val="75000"/>
                      </a:schemeClr>
                    </a:solidFill>
                    <a:latin typeface="Tahoma"/>
                    <a:ea typeface="ＭＳ Ｐゴシック"/>
                  </a:rPr>
                  <a:t>MCS</a:t>
                </a:r>
                <a:r>
                  <a:rPr kumimoji="1" lang="en-US" altLang="zh-CN" sz="1360" dirty="0">
                    <a:solidFill>
                      <a:prstClr val="black"/>
                    </a:solidFill>
                    <a:latin typeface="Tahoma"/>
                    <a:ea typeface="ＭＳ Ｐゴシック"/>
                  </a:rPr>
                  <a:t>]                  Padding time=</a:t>
                </a:r>
                <a:r>
                  <a:rPr kumimoji="1" lang="en-US" altLang="zh-CN" sz="1360" dirty="0">
                    <a:solidFill>
                      <a:prstClr val="black"/>
                    </a:solidFill>
                  </a:rPr>
                  <a:t> </a:t>
                </a:r>
                <a14:m>
                  <m:oMath xmlns:m="http://schemas.openxmlformats.org/officeDocument/2006/math">
                    <m:sSub>
                      <m:sSubPr>
                        <m:ctrlPr>
                          <a:rPr kumimoji="1" lang="en-US" altLang="zh-CN" sz="1360" i="1" dirty="0" smtClean="0">
                            <a:solidFill>
                              <a:schemeClr val="tx1"/>
                            </a:solidFill>
                            <a:latin typeface="Cambria Math" panose="02040503050406030204" pitchFamily="18" charset="0"/>
                          </a:rPr>
                        </m:ctrlPr>
                      </m:sSubPr>
                      <m:e>
                        <m:r>
                          <a:rPr kumimoji="1" lang="zh-CN" altLang="en-US" sz="1360" i="1" dirty="0">
                            <a:solidFill>
                              <a:schemeClr val="tx1"/>
                            </a:solidFill>
                            <a:latin typeface="Cambria Math" panose="02040503050406030204" pitchFamily="18" charset="0"/>
                          </a:rPr>
                          <m:t>𝐷</m:t>
                        </m:r>
                      </m:e>
                      <m:sub>
                        <m:r>
                          <a:rPr kumimoji="1" lang="en-US" altLang="zh-CN" sz="1360" b="0" i="0" dirty="0" smtClean="0">
                            <a:solidFill>
                              <a:schemeClr val="tx1"/>
                            </a:solidFill>
                            <a:latin typeface="Cambria Math" panose="02040503050406030204" pitchFamily="18" charset="0"/>
                          </a:rPr>
                          <m:t>2</m:t>
                        </m:r>
                      </m:sub>
                    </m:sSub>
                  </m:oMath>
                </a14:m>
                <a:endParaRPr kumimoji="1" lang="en-US" altLang="zh-CN" sz="1360" dirty="0">
                  <a:solidFill>
                    <a:prstClr val="black"/>
                  </a:solidFill>
                  <a:latin typeface="Tahoma"/>
                  <a:ea typeface="ＭＳ Ｐゴシック"/>
                </a:endParaRPr>
              </a:p>
              <a:p>
                <a:pPr defTabSz="914400"/>
                <a:endParaRPr kumimoji="1" lang="en-US" sz="1360" dirty="0">
                  <a:solidFill>
                    <a:prstClr val="black"/>
                  </a:solidFill>
                  <a:latin typeface="Tahoma"/>
                  <a:ea typeface="ＭＳ Ｐゴシック"/>
                </a:endParaRPr>
              </a:p>
            </p:txBody>
          </p:sp>
        </mc:Choice>
        <mc:Fallback xmlns="">
          <p:sp>
            <p:nvSpPr>
              <p:cNvPr id="10" name="TextBox 54">
                <a:extLst>
                  <a:ext uri="{FF2B5EF4-FFF2-40B4-BE49-F238E27FC236}">
                    <a16:creationId xmlns:a16="http://schemas.microsoft.com/office/drawing/2014/main" id="{00B26D73-F7B8-4544-A8F3-B169A7C64B7B}"/>
                  </a:ext>
                </a:extLst>
              </p:cNvPr>
              <p:cNvSpPr txBox="1">
                <a:spLocks noRot="1" noChangeAspect="1" noMove="1" noResize="1" noEditPoints="1" noAdjustHandles="1" noChangeArrowheads="1" noChangeShapeType="1" noTextEdit="1"/>
              </p:cNvSpPr>
              <p:nvPr/>
            </p:nvSpPr>
            <p:spPr>
              <a:xfrm>
                <a:off x="7234078" y="4378866"/>
                <a:ext cx="4574914" cy="491279"/>
              </a:xfrm>
              <a:prstGeom prst="rect">
                <a:avLst/>
              </a:prstGeom>
              <a:blipFill>
                <a:blip r:embed="rId4"/>
                <a:stretch>
                  <a:fillRect l="-1600" t="-370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TextBox 54">
                <a:extLst>
                  <a:ext uri="{FF2B5EF4-FFF2-40B4-BE49-F238E27FC236}">
                    <a16:creationId xmlns:a16="http://schemas.microsoft.com/office/drawing/2014/main" id="{B79658CB-AEC2-48A4-9E3E-8F45312322D4}"/>
                  </a:ext>
                </a:extLst>
              </p:cNvPr>
              <p:cNvSpPr txBox="1"/>
              <p:nvPr/>
            </p:nvSpPr>
            <p:spPr>
              <a:xfrm>
                <a:off x="7233003" y="3154716"/>
                <a:ext cx="4574914" cy="281991"/>
              </a:xfrm>
              <a:prstGeom prst="rect">
                <a:avLst/>
              </a:prstGeom>
              <a:noFill/>
            </p:spPr>
            <p:txBody>
              <a:bodyPr wrap="square" lIns="36000" tIns="36000" rIns="36000" bIns="36000" rtlCol="0">
                <a:spAutoFit/>
              </a:bodyPr>
              <a:lstStyle/>
              <a:p>
                <a:r>
                  <a:rPr kumimoji="1" lang="en-US" altLang="zh-CN" sz="1360" dirty="0">
                    <a:solidFill>
                      <a:prstClr val="black"/>
                    </a:solidFill>
                    <a:latin typeface="Tahoma"/>
                    <a:ea typeface="ＭＳ Ｐゴシック"/>
                  </a:rPr>
                  <a:t>[</a:t>
                </a:r>
                <a:r>
                  <a:rPr kumimoji="1" lang="en-US" altLang="zh-CN" sz="1360" dirty="0">
                    <a:solidFill>
                      <a:schemeClr val="bg1">
                        <a:lumMod val="65000"/>
                      </a:schemeClr>
                    </a:solidFill>
                    <a:latin typeface="Tahoma"/>
                    <a:ea typeface="ＭＳ Ｐゴシック"/>
                  </a:rPr>
                  <a:t>BW</a:t>
                </a:r>
                <a:r>
                  <a:rPr kumimoji="1" lang="en-US" altLang="zh-CN" sz="1360" dirty="0">
                    <a:solidFill>
                      <a:prstClr val="black"/>
                    </a:solidFill>
                    <a:latin typeface="Tahoma"/>
                    <a:ea typeface="ＭＳ Ｐゴシック"/>
                  </a:rPr>
                  <a:t>, </a:t>
                </a:r>
                <a:r>
                  <a:rPr kumimoji="1" lang="en-US" altLang="zh-CN" sz="1360" dirty="0">
                    <a:solidFill>
                      <a:srgbClr val="00B050"/>
                    </a:solidFill>
                    <a:latin typeface="Tahoma"/>
                    <a:ea typeface="ＭＳ Ｐゴシック"/>
                  </a:rPr>
                  <a:t>NSS</a:t>
                </a:r>
                <a:r>
                  <a:rPr kumimoji="1" lang="en-US" altLang="zh-CN" sz="1360" dirty="0">
                    <a:solidFill>
                      <a:prstClr val="black"/>
                    </a:solidFill>
                    <a:latin typeface="Tahoma"/>
                    <a:ea typeface="ＭＳ Ｐゴシック"/>
                  </a:rPr>
                  <a:t>, </a:t>
                </a:r>
                <a:r>
                  <a:rPr kumimoji="1" lang="en-US" altLang="zh-CN" sz="1360" dirty="0">
                    <a:solidFill>
                      <a:srgbClr val="00B050"/>
                    </a:solidFill>
                    <a:latin typeface="Tahoma"/>
                    <a:ea typeface="ＭＳ Ｐゴシック"/>
                  </a:rPr>
                  <a:t>MCS</a:t>
                </a:r>
                <a:r>
                  <a:rPr kumimoji="1" lang="en-US" altLang="zh-CN" sz="1360" dirty="0">
                    <a:solidFill>
                      <a:prstClr val="black"/>
                    </a:solidFill>
                    <a:latin typeface="Tahoma"/>
                    <a:ea typeface="ＭＳ Ｐゴシック"/>
                  </a:rPr>
                  <a:t>]                  Padding time = </a:t>
                </a:r>
                <a14:m>
                  <m:oMath xmlns:m="http://schemas.openxmlformats.org/officeDocument/2006/math">
                    <m:sSub>
                      <m:sSubPr>
                        <m:ctrlPr>
                          <a:rPr kumimoji="1" lang="en-US" altLang="zh-CN" sz="1360" i="1" dirty="0" smtClean="0">
                            <a:solidFill>
                              <a:schemeClr val="tx1"/>
                            </a:solidFill>
                            <a:latin typeface="Cambria Math" panose="02040503050406030204" pitchFamily="18" charset="0"/>
                          </a:rPr>
                        </m:ctrlPr>
                      </m:sSubPr>
                      <m:e>
                        <m:r>
                          <a:rPr kumimoji="1" lang="zh-CN" altLang="en-US" sz="1360" i="1" dirty="0">
                            <a:solidFill>
                              <a:schemeClr val="tx1"/>
                            </a:solidFill>
                            <a:latin typeface="Cambria Math" panose="02040503050406030204" pitchFamily="18" charset="0"/>
                          </a:rPr>
                          <m:t>𝐷</m:t>
                        </m:r>
                      </m:e>
                      <m:sub>
                        <m:r>
                          <a:rPr kumimoji="1" lang="en-US" altLang="zh-CN" sz="1360" b="0" i="0" dirty="0" smtClean="0">
                            <a:solidFill>
                              <a:schemeClr val="tx1"/>
                            </a:solidFill>
                            <a:latin typeface="Cambria Math" panose="02040503050406030204" pitchFamily="18" charset="0"/>
                          </a:rPr>
                          <m:t>1</m:t>
                        </m:r>
                      </m:sub>
                    </m:sSub>
                  </m:oMath>
                </a14:m>
                <a:endParaRPr kumimoji="1" lang="en-US" sz="1360" dirty="0">
                  <a:solidFill>
                    <a:prstClr val="black"/>
                  </a:solidFill>
                  <a:latin typeface="Tahoma"/>
                  <a:ea typeface="ＭＳ Ｐゴシック"/>
                </a:endParaRPr>
              </a:p>
            </p:txBody>
          </p:sp>
        </mc:Choice>
        <mc:Fallback xmlns="">
          <p:sp>
            <p:nvSpPr>
              <p:cNvPr id="15" name="TextBox 54">
                <a:extLst>
                  <a:ext uri="{FF2B5EF4-FFF2-40B4-BE49-F238E27FC236}">
                    <a16:creationId xmlns:a16="http://schemas.microsoft.com/office/drawing/2014/main" id="{B79658CB-AEC2-48A4-9E3E-8F45312322D4}"/>
                  </a:ext>
                </a:extLst>
              </p:cNvPr>
              <p:cNvSpPr txBox="1">
                <a:spLocks noRot="1" noChangeAspect="1" noMove="1" noResize="1" noEditPoints="1" noAdjustHandles="1" noChangeArrowheads="1" noChangeShapeType="1" noTextEdit="1"/>
              </p:cNvSpPr>
              <p:nvPr/>
            </p:nvSpPr>
            <p:spPr>
              <a:xfrm>
                <a:off x="7233003" y="3154716"/>
                <a:ext cx="4574914" cy="281991"/>
              </a:xfrm>
              <a:prstGeom prst="rect">
                <a:avLst/>
              </a:prstGeom>
              <a:blipFill>
                <a:blip r:embed="rId5"/>
                <a:stretch>
                  <a:fillRect l="-1600" t="-8696" b="-2391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TextBox 54">
                <a:extLst>
                  <a:ext uri="{FF2B5EF4-FFF2-40B4-BE49-F238E27FC236}">
                    <a16:creationId xmlns:a16="http://schemas.microsoft.com/office/drawing/2014/main" id="{BF63854E-E103-4D23-B947-4C70DCAD2A85}"/>
                  </a:ext>
                </a:extLst>
              </p:cNvPr>
              <p:cNvSpPr txBox="1"/>
              <p:nvPr/>
            </p:nvSpPr>
            <p:spPr>
              <a:xfrm>
                <a:off x="7234078" y="4750436"/>
                <a:ext cx="4574914" cy="491279"/>
              </a:xfrm>
              <a:prstGeom prst="rect">
                <a:avLst/>
              </a:prstGeom>
              <a:noFill/>
            </p:spPr>
            <p:txBody>
              <a:bodyPr wrap="square" lIns="36000" tIns="36000" rIns="36000" bIns="36000" rtlCol="0">
                <a:spAutoFit/>
              </a:bodyPr>
              <a:lstStyle/>
              <a:p>
                <a:r>
                  <a:rPr kumimoji="1" lang="en-US" altLang="zh-CN" sz="1360" dirty="0">
                    <a:solidFill>
                      <a:prstClr val="black"/>
                    </a:solidFill>
                    <a:latin typeface="Tahoma"/>
                    <a:ea typeface="ＭＳ Ｐゴシック"/>
                  </a:rPr>
                  <a:t>[</a:t>
                </a:r>
                <a:r>
                  <a:rPr kumimoji="1" lang="en-US" altLang="zh-CN" sz="1360" dirty="0">
                    <a:solidFill>
                      <a:srgbClr val="00B050"/>
                    </a:solidFill>
                    <a:latin typeface="Tahoma"/>
                    <a:ea typeface="ＭＳ Ｐゴシック"/>
                  </a:rPr>
                  <a:t>BW</a:t>
                </a:r>
                <a:r>
                  <a:rPr kumimoji="1" lang="en-US" altLang="zh-CN" sz="1360" dirty="0">
                    <a:solidFill>
                      <a:prstClr val="black"/>
                    </a:solidFill>
                    <a:latin typeface="Tahoma"/>
                    <a:ea typeface="ＭＳ Ｐゴシック"/>
                  </a:rPr>
                  <a:t>, </a:t>
                </a:r>
                <a:r>
                  <a:rPr kumimoji="1" lang="en-US" altLang="zh-CN" sz="1360" dirty="0">
                    <a:solidFill>
                      <a:srgbClr val="00B050"/>
                    </a:solidFill>
                    <a:latin typeface="Tahoma"/>
                    <a:ea typeface="ＭＳ Ｐゴシック"/>
                  </a:rPr>
                  <a:t>NSS</a:t>
                </a:r>
                <a:r>
                  <a:rPr kumimoji="1" lang="en-US" altLang="zh-CN" sz="1360" dirty="0">
                    <a:solidFill>
                      <a:prstClr val="black"/>
                    </a:solidFill>
                    <a:latin typeface="Tahoma"/>
                    <a:ea typeface="ＭＳ Ｐゴシック"/>
                  </a:rPr>
                  <a:t>, </a:t>
                </a:r>
                <a:r>
                  <a:rPr kumimoji="1" lang="en-US" altLang="zh-CN" sz="1360" dirty="0">
                    <a:solidFill>
                      <a:schemeClr val="bg1">
                        <a:lumMod val="75000"/>
                      </a:schemeClr>
                    </a:solidFill>
                    <a:latin typeface="Tahoma"/>
                    <a:ea typeface="ＭＳ Ｐゴシック"/>
                  </a:rPr>
                  <a:t>MCS</a:t>
                </a:r>
                <a:r>
                  <a:rPr kumimoji="1" lang="en-US" altLang="zh-CN" sz="1360" dirty="0">
                    <a:solidFill>
                      <a:prstClr val="black"/>
                    </a:solidFill>
                    <a:latin typeface="Tahoma"/>
                    <a:ea typeface="ＭＳ Ｐゴシック"/>
                  </a:rPr>
                  <a:t>]                  Padding time=</a:t>
                </a:r>
                <a:r>
                  <a:rPr kumimoji="1" lang="en-US" altLang="zh-CN" sz="1360" dirty="0">
                    <a:solidFill>
                      <a:prstClr val="black"/>
                    </a:solidFill>
                  </a:rPr>
                  <a:t> </a:t>
                </a:r>
                <a14:m>
                  <m:oMath xmlns:m="http://schemas.openxmlformats.org/officeDocument/2006/math">
                    <m:sSub>
                      <m:sSubPr>
                        <m:ctrlPr>
                          <a:rPr kumimoji="1" lang="en-US" altLang="zh-CN" sz="1360" i="1" dirty="0" smtClean="0">
                            <a:solidFill>
                              <a:schemeClr val="tx1"/>
                            </a:solidFill>
                            <a:latin typeface="Cambria Math" panose="02040503050406030204" pitchFamily="18" charset="0"/>
                          </a:rPr>
                        </m:ctrlPr>
                      </m:sSubPr>
                      <m:e>
                        <m:r>
                          <a:rPr kumimoji="1" lang="zh-CN" altLang="en-US" sz="1360" i="1" dirty="0">
                            <a:solidFill>
                              <a:schemeClr val="tx1"/>
                            </a:solidFill>
                            <a:latin typeface="Cambria Math" panose="02040503050406030204" pitchFamily="18" charset="0"/>
                          </a:rPr>
                          <m:t>𝐷</m:t>
                        </m:r>
                      </m:e>
                      <m:sub>
                        <m:r>
                          <a:rPr kumimoji="1" lang="en-US" altLang="zh-CN" sz="1360" b="0" i="0" dirty="0" smtClean="0">
                            <a:solidFill>
                              <a:schemeClr val="tx1"/>
                            </a:solidFill>
                            <a:latin typeface="Cambria Math" panose="02040503050406030204" pitchFamily="18" charset="0"/>
                          </a:rPr>
                          <m:t>2</m:t>
                        </m:r>
                      </m:sub>
                    </m:sSub>
                  </m:oMath>
                </a14:m>
                <a:endParaRPr kumimoji="1" lang="en-US" altLang="zh-CN" sz="1360" dirty="0">
                  <a:solidFill>
                    <a:prstClr val="black"/>
                  </a:solidFill>
                  <a:latin typeface="Tahoma"/>
                  <a:ea typeface="ＭＳ Ｐゴシック"/>
                </a:endParaRPr>
              </a:p>
              <a:p>
                <a:pPr defTabSz="914400"/>
                <a:endParaRPr kumimoji="1" lang="en-US" sz="1360" dirty="0">
                  <a:solidFill>
                    <a:prstClr val="black"/>
                  </a:solidFill>
                  <a:latin typeface="Tahoma"/>
                  <a:ea typeface="ＭＳ Ｐゴシック"/>
                </a:endParaRPr>
              </a:p>
            </p:txBody>
          </p:sp>
        </mc:Choice>
        <mc:Fallback xmlns="">
          <p:sp>
            <p:nvSpPr>
              <p:cNvPr id="16" name="TextBox 54">
                <a:extLst>
                  <a:ext uri="{FF2B5EF4-FFF2-40B4-BE49-F238E27FC236}">
                    <a16:creationId xmlns:a16="http://schemas.microsoft.com/office/drawing/2014/main" id="{BF63854E-E103-4D23-B947-4C70DCAD2A85}"/>
                  </a:ext>
                </a:extLst>
              </p:cNvPr>
              <p:cNvSpPr txBox="1">
                <a:spLocks noRot="1" noChangeAspect="1" noMove="1" noResize="1" noEditPoints="1" noAdjustHandles="1" noChangeArrowheads="1" noChangeShapeType="1" noTextEdit="1"/>
              </p:cNvSpPr>
              <p:nvPr/>
            </p:nvSpPr>
            <p:spPr>
              <a:xfrm>
                <a:off x="7234078" y="4750436"/>
                <a:ext cx="4574914" cy="491279"/>
              </a:xfrm>
              <a:prstGeom prst="rect">
                <a:avLst/>
              </a:prstGeom>
              <a:blipFill>
                <a:blip r:embed="rId6"/>
                <a:stretch>
                  <a:fillRect l="-1600" t="-3704"/>
                </a:stretch>
              </a:blipFill>
            </p:spPr>
            <p:txBody>
              <a:bodyPr/>
              <a:lstStyle/>
              <a:p>
                <a:r>
                  <a:rPr lang="zh-CN" altLang="en-US">
                    <a:noFill/>
                  </a:rPr>
                  <a:t> </a:t>
                </a:r>
              </a:p>
            </p:txBody>
          </p:sp>
        </mc:Fallback>
      </mc:AlternateContent>
      <p:pic>
        <p:nvPicPr>
          <p:cNvPr id="2050" name="Picture 2" descr="C:\Users\z00841149\AppData\Roaming\eSpace_Desktop\UserData\z00841149\imagefiles\293BA951-4D63-4547-982F-C5EFA03DACEF.png">
            <a:extLst>
              <a:ext uri="{FF2B5EF4-FFF2-40B4-BE49-F238E27FC236}">
                <a16:creationId xmlns:a16="http://schemas.microsoft.com/office/drawing/2014/main" id="{A43FB576-54A9-4B95-AE45-A07D609EF87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94536" y="2143125"/>
            <a:ext cx="5727149" cy="157628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Users\z00841149\AppData\Roaming\eSpace_Desktop\UserData\z00841149\imagefiles\D94C74F6-9A7A-423C-8594-18D62F4D80AC.png">
            <a:extLst>
              <a:ext uri="{FF2B5EF4-FFF2-40B4-BE49-F238E27FC236}">
                <a16:creationId xmlns:a16="http://schemas.microsoft.com/office/drawing/2014/main" id="{5EF66DB4-17B9-4B39-99E4-F270CA7C9BF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24987" y="4169840"/>
            <a:ext cx="5866245" cy="159677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13" name="TextBox 54">
                <a:extLst>
                  <a:ext uri="{FF2B5EF4-FFF2-40B4-BE49-F238E27FC236}">
                    <a16:creationId xmlns:a16="http://schemas.microsoft.com/office/drawing/2014/main" id="{118C57C4-295F-4981-B3C6-C8331AD63AED}"/>
                  </a:ext>
                </a:extLst>
              </p:cNvPr>
              <p:cNvSpPr txBox="1"/>
              <p:nvPr/>
            </p:nvSpPr>
            <p:spPr>
              <a:xfrm>
                <a:off x="7233003" y="2855474"/>
                <a:ext cx="4574914" cy="281991"/>
              </a:xfrm>
              <a:prstGeom prst="rect">
                <a:avLst/>
              </a:prstGeom>
              <a:noFill/>
            </p:spPr>
            <p:txBody>
              <a:bodyPr wrap="square" lIns="36000" tIns="36000" rIns="36000" bIns="36000" rtlCol="0">
                <a:spAutoFit/>
              </a:bodyPr>
              <a:lstStyle/>
              <a:p>
                <a:r>
                  <a:rPr kumimoji="1" lang="en-US" altLang="zh-CN" sz="1360" dirty="0">
                    <a:solidFill>
                      <a:schemeClr val="bg1">
                        <a:lumMod val="65000"/>
                      </a:schemeClr>
                    </a:solidFill>
                    <a:latin typeface="Tahoma"/>
                    <a:ea typeface="ＭＳ Ｐゴシック"/>
                  </a:rPr>
                  <a:t>[BW</a:t>
                </a:r>
                <a:r>
                  <a:rPr kumimoji="1" lang="en-US" altLang="zh-CN" sz="1360" dirty="0">
                    <a:solidFill>
                      <a:prstClr val="black"/>
                    </a:solidFill>
                    <a:latin typeface="Tahoma"/>
                    <a:ea typeface="ＭＳ Ｐゴシック"/>
                  </a:rPr>
                  <a:t>, </a:t>
                </a:r>
                <a:r>
                  <a:rPr kumimoji="1" lang="en-US" altLang="zh-CN" sz="1360" dirty="0">
                    <a:solidFill>
                      <a:schemeClr val="bg1">
                        <a:lumMod val="65000"/>
                      </a:schemeClr>
                    </a:solidFill>
                    <a:latin typeface="Tahoma"/>
                    <a:ea typeface="ＭＳ Ｐゴシック"/>
                  </a:rPr>
                  <a:t>NSS</a:t>
                </a:r>
                <a:r>
                  <a:rPr kumimoji="1" lang="en-US" altLang="zh-CN" sz="1360" dirty="0">
                    <a:solidFill>
                      <a:prstClr val="black"/>
                    </a:solidFill>
                    <a:latin typeface="Tahoma"/>
                    <a:ea typeface="ＭＳ Ｐゴシック"/>
                  </a:rPr>
                  <a:t>, </a:t>
                </a:r>
                <a:r>
                  <a:rPr kumimoji="1" lang="en-US" altLang="zh-CN" sz="1360" dirty="0">
                    <a:solidFill>
                      <a:srgbClr val="00B050"/>
                    </a:solidFill>
                    <a:latin typeface="Tahoma"/>
                    <a:ea typeface="ＭＳ Ｐゴシック"/>
                  </a:rPr>
                  <a:t>MCS</a:t>
                </a:r>
                <a:r>
                  <a:rPr kumimoji="1" lang="en-US" altLang="zh-CN" sz="1360" dirty="0">
                    <a:solidFill>
                      <a:prstClr val="black"/>
                    </a:solidFill>
                    <a:latin typeface="Tahoma"/>
                    <a:ea typeface="ＭＳ Ｐゴシック"/>
                  </a:rPr>
                  <a:t>]                  Padding time = </a:t>
                </a:r>
                <a14:m>
                  <m:oMath xmlns:m="http://schemas.openxmlformats.org/officeDocument/2006/math">
                    <m:sSub>
                      <m:sSubPr>
                        <m:ctrlPr>
                          <a:rPr kumimoji="1" lang="en-US" altLang="zh-CN" sz="1360" i="1" dirty="0" smtClean="0">
                            <a:solidFill>
                              <a:schemeClr val="tx1"/>
                            </a:solidFill>
                            <a:latin typeface="Cambria Math" panose="02040503050406030204" pitchFamily="18" charset="0"/>
                          </a:rPr>
                        </m:ctrlPr>
                      </m:sSubPr>
                      <m:e>
                        <m:r>
                          <a:rPr kumimoji="1" lang="zh-CN" altLang="en-US" sz="1360" i="1" dirty="0">
                            <a:solidFill>
                              <a:schemeClr val="tx1"/>
                            </a:solidFill>
                            <a:latin typeface="Cambria Math" panose="02040503050406030204" pitchFamily="18" charset="0"/>
                          </a:rPr>
                          <m:t>𝐷</m:t>
                        </m:r>
                      </m:e>
                      <m:sub>
                        <m:r>
                          <a:rPr kumimoji="1" lang="en-US" altLang="zh-CN" sz="1360" b="0" i="0" dirty="0" smtClean="0">
                            <a:solidFill>
                              <a:schemeClr val="tx1"/>
                            </a:solidFill>
                            <a:latin typeface="Cambria Math" panose="02040503050406030204" pitchFamily="18" charset="0"/>
                          </a:rPr>
                          <m:t>1</m:t>
                        </m:r>
                      </m:sub>
                    </m:sSub>
                  </m:oMath>
                </a14:m>
                <a:endParaRPr kumimoji="1" lang="en-US" sz="1360" dirty="0">
                  <a:solidFill>
                    <a:prstClr val="black"/>
                  </a:solidFill>
                  <a:latin typeface="Tahoma"/>
                  <a:ea typeface="ＭＳ Ｐゴシック"/>
                </a:endParaRPr>
              </a:p>
            </p:txBody>
          </p:sp>
        </mc:Choice>
        <mc:Fallback xmlns="">
          <p:sp>
            <p:nvSpPr>
              <p:cNvPr id="13" name="TextBox 54">
                <a:extLst>
                  <a:ext uri="{FF2B5EF4-FFF2-40B4-BE49-F238E27FC236}">
                    <a16:creationId xmlns:a16="http://schemas.microsoft.com/office/drawing/2014/main" id="{118C57C4-295F-4981-B3C6-C8331AD63AED}"/>
                  </a:ext>
                </a:extLst>
              </p:cNvPr>
              <p:cNvSpPr txBox="1">
                <a:spLocks noRot="1" noChangeAspect="1" noMove="1" noResize="1" noEditPoints="1" noAdjustHandles="1" noChangeArrowheads="1" noChangeShapeType="1" noTextEdit="1"/>
              </p:cNvSpPr>
              <p:nvPr/>
            </p:nvSpPr>
            <p:spPr>
              <a:xfrm>
                <a:off x="7233003" y="2855474"/>
                <a:ext cx="4574914" cy="281991"/>
              </a:xfrm>
              <a:prstGeom prst="rect">
                <a:avLst/>
              </a:prstGeom>
              <a:blipFill>
                <a:blip r:embed="rId9"/>
                <a:stretch>
                  <a:fillRect l="-1600" t="-6383" b="-2340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4" name="TextBox 54">
                <a:extLst>
                  <a:ext uri="{FF2B5EF4-FFF2-40B4-BE49-F238E27FC236}">
                    <a16:creationId xmlns:a16="http://schemas.microsoft.com/office/drawing/2014/main" id="{2D5B9EF9-592A-4175-A41C-1B4AC1ADC087}"/>
                  </a:ext>
                </a:extLst>
              </p:cNvPr>
              <p:cNvSpPr txBox="1"/>
              <p:nvPr/>
            </p:nvSpPr>
            <p:spPr>
              <a:xfrm>
                <a:off x="7234078" y="5080658"/>
                <a:ext cx="4574914" cy="491279"/>
              </a:xfrm>
              <a:prstGeom prst="rect">
                <a:avLst/>
              </a:prstGeom>
              <a:noFill/>
            </p:spPr>
            <p:txBody>
              <a:bodyPr wrap="square" lIns="36000" tIns="36000" rIns="36000" bIns="36000" rtlCol="0">
                <a:spAutoFit/>
              </a:bodyPr>
              <a:lstStyle/>
              <a:p>
                <a:r>
                  <a:rPr kumimoji="1" lang="en-US" altLang="zh-CN" sz="1360" dirty="0">
                    <a:solidFill>
                      <a:prstClr val="black"/>
                    </a:solidFill>
                    <a:latin typeface="Tahoma"/>
                    <a:ea typeface="ＭＳ Ｐゴシック"/>
                  </a:rPr>
                  <a:t>[</a:t>
                </a:r>
                <a:r>
                  <a:rPr kumimoji="1" lang="en-US" altLang="zh-CN" sz="1360" dirty="0">
                    <a:solidFill>
                      <a:srgbClr val="00B050"/>
                    </a:solidFill>
                    <a:latin typeface="Tahoma"/>
                    <a:ea typeface="ＭＳ Ｐゴシック"/>
                  </a:rPr>
                  <a:t>BW</a:t>
                </a:r>
                <a:r>
                  <a:rPr kumimoji="1" lang="en-US" altLang="zh-CN" sz="1360" dirty="0">
                    <a:solidFill>
                      <a:prstClr val="black"/>
                    </a:solidFill>
                    <a:latin typeface="Tahoma"/>
                    <a:ea typeface="ＭＳ Ｐゴシック"/>
                  </a:rPr>
                  <a:t>, </a:t>
                </a:r>
                <a:r>
                  <a:rPr kumimoji="1" lang="en-US" altLang="zh-CN" sz="1360" dirty="0">
                    <a:solidFill>
                      <a:schemeClr val="bg1">
                        <a:lumMod val="75000"/>
                      </a:schemeClr>
                    </a:solidFill>
                    <a:latin typeface="Tahoma"/>
                    <a:ea typeface="ＭＳ Ｐゴシック"/>
                  </a:rPr>
                  <a:t>NSS</a:t>
                </a:r>
                <a:r>
                  <a:rPr kumimoji="1" lang="en-US" altLang="zh-CN" sz="1360" dirty="0">
                    <a:solidFill>
                      <a:prstClr val="black"/>
                    </a:solidFill>
                    <a:latin typeface="Tahoma"/>
                    <a:ea typeface="ＭＳ Ｐゴシック"/>
                  </a:rPr>
                  <a:t>, </a:t>
                </a:r>
                <a:r>
                  <a:rPr kumimoji="1" lang="en-US" altLang="zh-CN" sz="1360" dirty="0">
                    <a:solidFill>
                      <a:srgbClr val="00B050"/>
                    </a:solidFill>
                    <a:latin typeface="Tahoma"/>
                    <a:ea typeface="ＭＳ Ｐゴシック"/>
                  </a:rPr>
                  <a:t>MCS</a:t>
                </a:r>
                <a:r>
                  <a:rPr kumimoji="1" lang="en-US" altLang="zh-CN" sz="1360" dirty="0">
                    <a:solidFill>
                      <a:prstClr val="black"/>
                    </a:solidFill>
                    <a:latin typeface="Tahoma"/>
                    <a:ea typeface="ＭＳ Ｐゴシック"/>
                  </a:rPr>
                  <a:t>]                  Padding time=</a:t>
                </a:r>
                <a:r>
                  <a:rPr kumimoji="1" lang="en-US" altLang="zh-CN" sz="1360" dirty="0">
                    <a:solidFill>
                      <a:prstClr val="black"/>
                    </a:solidFill>
                  </a:rPr>
                  <a:t> </a:t>
                </a:r>
                <a14:m>
                  <m:oMath xmlns:m="http://schemas.openxmlformats.org/officeDocument/2006/math">
                    <m:sSub>
                      <m:sSubPr>
                        <m:ctrlPr>
                          <a:rPr kumimoji="1" lang="en-US" altLang="zh-CN" sz="1360" i="1" dirty="0" smtClean="0">
                            <a:solidFill>
                              <a:schemeClr val="tx1"/>
                            </a:solidFill>
                            <a:latin typeface="Cambria Math" panose="02040503050406030204" pitchFamily="18" charset="0"/>
                          </a:rPr>
                        </m:ctrlPr>
                      </m:sSubPr>
                      <m:e>
                        <m:r>
                          <a:rPr kumimoji="1" lang="zh-CN" altLang="en-US" sz="1360" i="1" dirty="0">
                            <a:solidFill>
                              <a:schemeClr val="tx1"/>
                            </a:solidFill>
                            <a:latin typeface="Cambria Math" panose="02040503050406030204" pitchFamily="18" charset="0"/>
                          </a:rPr>
                          <m:t>𝐷</m:t>
                        </m:r>
                      </m:e>
                      <m:sub>
                        <m:r>
                          <a:rPr kumimoji="1" lang="en-US" altLang="zh-CN" sz="1360" b="0" i="0" dirty="0" smtClean="0">
                            <a:solidFill>
                              <a:schemeClr val="tx1"/>
                            </a:solidFill>
                            <a:latin typeface="Cambria Math" panose="02040503050406030204" pitchFamily="18" charset="0"/>
                          </a:rPr>
                          <m:t>2</m:t>
                        </m:r>
                      </m:sub>
                    </m:sSub>
                  </m:oMath>
                </a14:m>
                <a:endParaRPr kumimoji="1" lang="en-US" altLang="zh-CN" sz="1360" dirty="0">
                  <a:solidFill>
                    <a:prstClr val="black"/>
                  </a:solidFill>
                  <a:latin typeface="Tahoma"/>
                  <a:ea typeface="ＭＳ Ｐゴシック"/>
                </a:endParaRPr>
              </a:p>
              <a:p>
                <a:pPr defTabSz="914400"/>
                <a:endParaRPr kumimoji="1" lang="en-US" sz="1360" dirty="0">
                  <a:solidFill>
                    <a:prstClr val="black"/>
                  </a:solidFill>
                  <a:latin typeface="Tahoma"/>
                  <a:ea typeface="ＭＳ Ｐゴシック"/>
                </a:endParaRPr>
              </a:p>
            </p:txBody>
          </p:sp>
        </mc:Choice>
        <mc:Fallback xmlns="">
          <p:sp>
            <p:nvSpPr>
              <p:cNvPr id="14" name="TextBox 54">
                <a:extLst>
                  <a:ext uri="{FF2B5EF4-FFF2-40B4-BE49-F238E27FC236}">
                    <a16:creationId xmlns:a16="http://schemas.microsoft.com/office/drawing/2014/main" id="{2D5B9EF9-592A-4175-A41C-1B4AC1ADC087}"/>
                  </a:ext>
                </a:extLst>
              </p:cNvPr>
              <p:cNvSpPr txBox="1">
                <a:spLocks noRot="1" noChangeAspect="1" noMove="1" noResize="1" noEditPoints="1" noAdjustHandles="1" noChangeArrowheads="1" noChangeShapeType="1" noTextEdit="1"/>
              </p:cNvSpPr>
              <p:nvPr/>
            </p:nvSpPr>
            <p:spPr>
              <a:xfrm>
                <a:off x="7234078" y="5080658"/>
                <a:ext cx="4574914" cy="491279"/>
              </a:xfrm>
              <a:prstGeom prst="rect">
                <a:avLst/>
              </a:prstGeom>
              <a:blipFill>
                <a:blip r:embed="rId10"/>
                <a:stretch>
                  <a:fillRect l="-1600" t="-370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7" name="TextBox 54">
                <a:extLst>
                  <a:ext uri="{FF2B5EF4-FFF2-40B4-BE49-F238E27FC236}">
                    <a16:creationId xmlns:a16="http://schemas.microsoft.com/office/drawing/2014/main" id="{C3A1F7C8-CDEB-4D7C-AE4E-80E2D79EDE16}"/>
                  </a:ext>
                </a:extLst>
              </p:cNvPr>
              <p:cNvSpPr txBox="1"/>
              <p:nvPr/>
            </p:nvSpPr>
            <p:spPr>
              <a:xfrm>
                <a:off x="7234078" y="5427501"/>
                <a:ext cx="4574914" cy="491279"/>
              </a:xfrm>
              <a:prstGeom prst="rect">
                <a:avLst/>
              </a:prstGeom>
              <a:noFill/>
            </p:spPr>
            <p:txBody>
              <a:bodyPr wrap="square" lIns="36000" tIns="36000" rIns="36000" bIns="36000" rtlCol="0">
                <a:spAutoFit/>
              </a:bodyPr>
              <a:lstStyle/>
              <a:p>
                <a:r>
                  <a:rPr kumimoji="1" lang="en-US" altLang="zh-CN" sz="1360" dirty="0">
                    <a:solidFill>
                      <a:prstClr val="black"/>
                    </a:solidFill>
                    <a:latin typeface="Tahoma"/>
                    <a:ea typeface="ＭＳ Ｐゴシック"/>
                  </a:rPr>
                  <a:t>[</a:t>
                </a:r>
                <a:r>
                  <a:rPr kumimoji="1" lang="en-US" altLang="zh-CN" sz="1360" dirty="0">
                    <a:solidFill>
                      <a:srgbClr val="00B050"/>
                    </a:solidFill>
                    <a:latin typeface="Tahoma"/>
                    <a:ea typeface="ＭＳ Ｐゴシック"/>
                  </a:rPr>
                  <a:t>BW</a:t>
                </a:r>
                <a:r>
                  <a:rPr kumimoji="1" lang="en-US" altLang="zh-CN" sz="1360" dirty="0">
                    <a:solidFill>
                      <a:prstClr val="black"/>
                    </a:solidFill>
                    <a:latin typeface="Tahoma"/>
                    <a:ea typeface="ＭＳ Ｐゴシック"/>
                  </a:rPr>
                  <a:t>, </a:t>
                </a:r>
                <a:r>
                  <a:rPr kumimoji="1" lang="en-US" altLang="zh-CN" sz="1360" dirty="0">
                    <a:solidFill>
                      <a:srgbClr val="00B050"/>
                    </a:solidFill>
                    <a:latin typeface="Tahoma"/>
                    <a:ea typeface="ＭＳ Ｐゴシック"/>
                  </a:rPr>
                  <a:t>NSS</a:t>
                </a:r>
                <a:r>
                  <a:rPr kumimoji="1" lang="en-US" altLang="zh-CN" sz="1360" dirty="0">
                    <a:solidFill>
                      <a:prstClr val="black"/>
                    </a:solidFill>
                    <a:latin typeface="Tahoma"/>
                    <a:ea typeface="ＭＳ Ｐゴシック"/>
                  </a:rPr>
                  <a:t>, </a:t>
                </a:r>
                <a:r>
                  <a:rPr kumimoji="1" lang="en-US" altLang="zh-CN" sz="1360" dirty="0">
                    <a:solidFill>
                      <a:srgbClr val="00B050"/>
                    </a:solidFill>
                    <a:latin typeface="Tahoma"/>
                    <a:ea typeface="ＭＳ Ｐゴシック"/>
                  </a:rPr>
                  <a:t>MCS</a:t>
                </a:r>
                <a:r>
                  <a:rPr kumimoji="1" lang="en-US" altLang="zh-CN" sz="1360" dirty="0">
                    <a:solidFill>
                      <a:prstClr val="black"/>
                    </a:solidFill>
                    <a:latin typeface="Tahoma"/>
                    <a:ea typeface="ＭＳ Ｐゴシック"/>
                  </a:rPr>
                  <a:t>]                  Padding time=</a:t>
                </a:r>
                <a:r>
                  <a:rPr kumimoji="1" lang="en-US" altLang="zh-CN" sz="1360" dirty="0">
                    <a:solidFill>
                      <a:prstClr val="black"/>
                    </a:solidFill>
                  </a:rPr>
                  <a:t> </a:t>
                </a:r>
                <a14:m>
                  <m:oMath xmlns:m="http://schemas.openxmlformats.org/officeDocument/2006/math">
                    <m:sSub>
                      <m:sSubPr>
                        <m:ctrlPr>
                          <a:rPr kumimoji="1" lang="en-US" altLang="zh-CN" sz="1360" i="1" dirty="0" smtClean="0">
                            <a:solidFill>
                              <a:schemeClr val="tx1"/>
                            </a:solidFill>
                            <a:latin typeface="Cambria Math" panose="02040503050406030204" pitchFamily="18" charset="0"/>
                          </a:rPr>
                        </m:ctrlPr>
                      </m:sSubPr>
                      <m:e>
                        <m:r>
                          <a:rPr kumimoji="1" lang="zh-CN" altLang="en-US" sz="1360" i="1" dirty="0">
                            <a:solidFill>
                              <a:schemeClr val="tx1"/>
                            </a:solidFill>
                            <a:latin typeface="Cambria Math" panose="02040503050406030204" pitchFamily="18" charset="0"/>
                          </a:rPr>
                          <m:t>𝐷</m:t>
                        </m:r>
                      </m:e>
                      <m:sub>
                        <m:r>
                          <a:rPr kumimoji="1" lang="en-US" altLang="zh-CN" sz="1360" b="0" i="0" dirty="0" smtClean="0">
                            <a:solidFill>
                              <a:schemeClr val="tx1"/>
                            </a:solidFill>
                            <a:latin typeface="Cambria Math" panose="02040503050406030204" pitchFamily="18" charset="0"/>
                          </a:rPr>
                          <m:t>2</m:t>
                        </m:r>
                      </m:sub>
                    </m:sSub>
                  </m:oMath>
                </a14:m>
                <a:endParaRPr kumimoji="1" lang="en-US" altLang="zh-CN" sz="1360" dirty="0">
                  <a:solidFill>
                    <a:prstClr val="black"/>
                  </a:solidFill>
                  <a:latin typeface="Tahoma"/>
                  <a:ea typeface="ＭＳ Ｐゴシック"/>
                </a:endParaRPr>
              </a:p>
              <a:p>
                <a:pPr defTabSz="914400"/>
                <a:endParaRPr kumimoji="1" lang="en-US" sz="1360" dirty="0">
                  <a:solidFill>
                    <a:prstClr val="black"/>
                  </a:solidFill>
                  <a:latin typeface="Tahoma"/>
                  <a:ea typeface="ＭＳ Ｐゴシック"/>
                </a:endParaRPr>
              </a:p>
            </p:txBody>
          </p:sp>
        </mc:Choice>
        <mc:Fallback xmlns="">
          <p:sp>
            <p:nvSpPr>
              <p:cNvPr id="17" name="TextBox 54">
                <a:extLst>
                  <a:ext uri="{FF2B5EF4-FFF2-40B4-BE49-F238E27FC236}">
                    <a16:creationId xmlns:a16="http://schemas.microsoft.com/office/drawing/2014/main" id="{C3A1F7C8-CDEB-4D7C-AE4E-80E2D79EDE16}"/>
                  </a:ext>
                </a:extLst>
              </p:cNvPr>
              <p:cNvSpPr txBox="1">
                <a:spLocks noRot="1" noChangeAspect="1" noMove="1" noResize="1" noEditPoints="1" noAdjustHandles="1" noChangeArrowheads="1" noChangeShapeType="1" noTextEdit="1"/>
              </p:cNvSpPr>
              <p:nvPr/>
            </p:nvSpPr>
            <p:spPr>
              <a:xfrm>
                <a:off x="7234078" y="5427501"/>
                <a:ext cx="4574914" cy="491279"/>
              </a:xfrm>
              <a:prstGeom prst="rect">
                <a:avLst/>
              </a:prstGeom>
              <a:blipFill>
                <a:blip r:embed="rId11"/>
                <a:stretch>
                  <a:fillRect l="-1600" t="-370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34BE9694-6EB2-40AF-B4B7-8F269FA0331B}"/>
                  </a:ext>
                </a:extLst>
              </p:cNvPr>
              <p:cNvSpPr txBox="1"/>
              <p:nvPr/>
            </p:nvSpPr>
            <p:spPr>
              <a:xfrm>
                <a:off x="5015880" y="5875650"/>
                <a:ext cx="2516639" cy="338554"/>
              </a:xfrm>
              <a:prstGeom prst="rect">
                <a:avLst/>
              </a:prstGeom>
              <a:noFill/>
            </p:spPr>
            <p:txBody>
              <a:bodyPr wrap="square" rtlCol="0">
                <a:spAutoFit/>
              </a:bodyPr>
              <a:lstStyle/>
              <a:p>
                <a:r>
                  <a:rPr lang="en-US" altLang="zh-CN" sz="1600" dirty="0">
                    <a:solidFill>
                      <a:srgbClr val="FF0000"/>
                    </a:solidFill>
                  </a:rPr>
                  <a:t> </a:t>
                </a:r>
                <a:r>
                  <a:rPr lang="en-US" altLang="zh-CN" sz="1400" dirty="0">
                    <a:solidFill>
                      <a:schemeClr val="tx1"/>
                    </a:solidFill>
                  </a:rPr>
                  <a:t>E.g.   </a:t>
                </a:r>
                <a14:m>
                  <m:oMath xmlns:m="http://schemas.openxmlformats.org/officeDocument/2006/math">
                    <m:sSub>
                      <m:sSubPr>
                        <m:ctrlPr>
                          <a:rPr kumimoji="1" lang="en-US" altLang="zh-CN" sz="1400" i="1" dirty="0">
                            <a:solidFill>
                              <a:schemeClr val="tx1"/>
                            </a:solidFill>
                            <a:latin typeface="Cambria Math" panose="02040503050406030204" pitchFamily="18" charset="0"/>
                          </a:rPr>
                        </m:ctrlPr>
                      </m:sSubPr>
                      <m:e>
                        <m:r>
                          <a:rPr kumimoji="1" lang="zh-CN" altLang="en-US" sz="1400" i="1" dirty="0">
                            <a:solidFill>
                              <a:schemeClr val="tx1"/>
                            </a:solidFill>
                            <a:latin typeface="Cambria Math" panose="02040503050406030204" pitchFamily="18" charset="0"/>
                          </a:rPr>
                          <m:t>𝐷</m:t>
                        </m:r>
                      </m:e>
                      <m:sub>
                        <m:r>
                          <a:rPr kumimoji="1" lang="en-US" altLang="zh-CN" sz="1400" dirty="0">
                            <a:solidFill>
                              <a:schemeClr val="tx1"/>
                            </a:solidFill>
                            <a:latin typeface="Cambria Math" panose="02040503050406030204" pitchFamily="18" charset="0"/>
                          </a:rPr>
                          <m:t>1</m:t>
                        </m:r>
                      </m:sub>
                    </m:sSub>
                  </m:oMath>
                </a14:m>
                <a:r>
                  <a:rPr lang="en-US" altLang="zh-CN" sz="1400" dirty="0">
                    <a:solidFill>
                      <a:schemeClr val="tx1"/>
                    </a:solidFill>
                  </a:rPr>
                  <a:t>=8µs   </a:t>
                </a:r>
                <a14:m>
                  <m:oMath xmlns:m="http://schemas.openxmlformats.org/officeDocument/2006/math">
                    <m:sSub>
                      <m:sSubPr>
                        <m:ctrlPr>
                          <a:rPr kumimoji="1" lang="en-US" altLang="zh-CN" sz="1400" i="1" dirty="0">
                            <a:solidFill>
                              <a:schemeClr val="tx1"/>
                            </a:solidFill>
                            <a:latin typeface="Cambria Math" panose="02040503050406030204" pitchFamily="18" charset="0"/>
                          </a:rPr>
                        </m:ctrlPr>
                      </m:sSubPr>
                      <m:e>
                        <m:r>
                          <a:rPr kumimoji="1" lang="en-US" altLang="zh-CN" sz="1400" b="0" i="1" dirty="0" smtClean="0">
                            <a:solidFill>
                              <a:schemeClr val="tx1"/>
                            </a:solidFill>
                            <a:latin typeface="Cambria Math" panose="02040503050406030204" pitchFamily="18" charset="0"/>
                          </a:rPr>
                          <m:t> </m:t>
                        </m:r>
                        <m:r>
                          <a:rPr kumimoji="1" lang="zh-CN" altLang="en-US" sz="1400" i="1" dirty="0">
                            <a:solidFill>
                              <a:schemeClr val="tx1"/>
                            </a:solidFill>
                            <a:latin typeface="Cambria Math" panose="02040503050406030204" pitchFamily="18" charset="0"/>
                          </a:rPr>
                          <m:t>𝐷</m:t>
                        </m:r>
                      </m:e>
                      <m:sub>
                        <m:r>
                          <a:rPr kumimoji="1" lang="en-US" altLang="zh-CN" sz="1400" b="0" i="0" dirty="0" smtClean="0">
                            <a:solidFill>
                              <a:schemeClr val="tx1"/>
                            </a:solidFill>
                            <a:latin typeface="Cambria Math" panose="02040503050406030204" pitchFamily="18" charset="0"/>
                          </a:rPr>
                          <m:t>2</m:t>
                        </m:r>
                      </m:sub>
                    </m:sSub>
                  </m:oMath>
                </a14:m>
                <a:r>
                  <a:rPr lang="en-US" altLang="zh-CN" sz="1400" dirty="0">
                    <a:solidFill>
                      <a:schemeClr val="tx1"/>
                    </a:solidFill>
                  </a:rPr>
                  <a:t>=512µs   </a:t>
                </a:r>
                <a:endParaRPr lang="zh-CN" altLang="en-US" sz="1400" dirty="0">
                  <a:solidFill>
                    <a:srgbClr val="FF0000"/>
                  </a:solidFill>
                </a:endParaRPr>
              </a:p>
            </p:txBody>
          </p:sp>
        </mc:Choice>
        <mc:Fallback xmlns="">
          <p:sp>
            <p:nvSpPr>
              <p:cNvPr id="3" name="文本框 2">
                <a:extLst>
                  <a:ext uri="{FF2B5EF4-FFF2-40B4-BE49-F238E27FC236}">
                    <a16:creationId xmlns:a16="http://schemas.microsoft.com/office/drawing/2014/main" id="{34BE9694-6EB2-40AF-B4B7-8F269FA0331B}"/>
                  </a:ext>
                </a:extLst>
              </p:cNvPr>
              <p:cNvSpPr txBox="1">
                <a:spLocks noRot="1" noChangeAspect="1" noMove="1" noResize="1" noEditPoints="1" noAdjustHandles="1" noChangeArrowheads="1" noChangeShapeType="1" noTextEdit="1"/>
              </p:cNvSpPr>
              <p:nvPr/>
            </p:nvSpPr>
            <p:spPr>
              <a:xfrm>
                <a:off x="5015880" y="5875650"/>
                <a:ext cx="2516639" cy="338554"/>
              </a:xfrm>
              <a:prstGeom prst="rect">
                <a:avLst/>
              </a:prstGeom>
              <a:blipFill>
                <a:blip r:embed="rId12"/>
                <a:stretch>
                  <a:fillRect b="-1636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1950294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2" name="Content Placeholder 1"/>
          <p:cNvSpPr>
            <a:spLocks noGrp="1"/>
          </p:cNvSpPr>
          <p:nvPr>
            <p:ph idx="1"/>
          </p:nvPr>
        </p:nvSpPr>
        <p:spPr>
          <a:xfrm>
            <a:off x="929217" y="1829161"/>
            <a:ext cx="10361084" cy="4113213"/>
          </a:xfrm>
        </p:spPr>
        <p:txBody>
          <a:bodyPr/>
          <a:lstStyle/>
          <a:p>
            <a:pPr marL="0" algn="just">
              <a:spcBef>
                <a:spcPts val="0"/>
              </a:spcBef>
              <a:buFont typeface="Arial" panose="020B0604020202020204" pitchFamily="34" charset="0"/>
              <a:buChar char="•"/>
            </a:pPr>
            <a:r>
              <a:rPr lang="en-US" altLang="zh-CN" dirty="0"/>
              <a:t>In this contribution, we consider the setting of padding times to cope with the transition time in dynamic power save. </a:t>
            </a:r>
          </a:p>
          <a:p>
            <a:pPr marL="0" algn="just">
              <a:spcBef>
                <a:spcPts val="0"/>
              </a:spcBef>
              <a:buFont typeface="Arial" panose="020B0604020202020204" pitchFamily="34" charset="0"/>
              <a:buChar char="•"/>
            </a:pPr>
            <a:endParaRPr lang="en-US" altLang="zh-CN" dirty="0"/>
          </a:p>
          <a:p>
            <a:pPr marL="0" algn="just">
              <a:spcBef>
                <a:spcPts val="0"/>
              </a:spcBef>
              <a:buFont typeface="Arial" panose="020B0604020202020204" pitchFamily="34" charset="0"/>
              <a:buChar char="•"/>
            </a:pPr>
            <a:r>
              <a:rPr lang="en-US" altLang="zh-CN" dirty="0"/>
              <a:t>Changing bandwidth depends on channel conditions and is therefore uncertain.</a:t>
            </a:r>
            <a:r>
              <a:rPr lang="zh-CN" altLang="en-US" dirty="0"/>
              <a:t> </a:t>
            </a:r>
            <a:r>
              <a:rPr lang="en-US" altLang="zh-CN" dirty="0"/>
              <a:t>Hence, we propose to set different minimum padding times for different capabilities transition. </a:t>
            </a:r>
          </a:p>
          <a:p>
            <a:pPr marL="720000" algn="just">
              <a:spcBef>
                <a:spcPts val="0"/>
              </a:spcBef>
              <a:buFont typeface="Arial" panose="020B0604020202020204" pitchFamily="34" charset="0"/>
              <a:buChar char="•"/>
            </a:pPr>
            <a:r>
              <a:rPr lang="en-US" altLang="zh-CN" sz="2000" b="0" dirty="0"/>
              <a:t>STA reports multiple padding times or a mapping table.</a:t>
            </a:r>
          </a:p>
          <a:p>
            <a:pPr marL="720000" algn="just">
              <a:spcBef>
                <a:spcPts val="0"/>
              </a:spcBef>
              <a:buFont typeface="Arial" panose="020B0604020202020204" pitchFamily="34" charset="0"/>
              <a:buChar char="•"/>
            </a:pPr>
            <a:r>
              <a:rPr lang="en-US" altLang="zh-CN" sz="2000" b="0" dirty="0"/>
              <a:t>Based on the actual situation, AP selects one as the minimum padding time. </a:t>
            </a:r>
          </a:p>
          <a:p>
            <a:pPr marL="720000" algn="just">
              <a:spcBef>
                <a:spcPts val="0"/>
              </a:spcBef>
              <a:buFont typeface="Arial" panose="020B0604020202020204" pitchFamily="34" charset="0"/>
              <a:buChar char="•"/>
            </a:pPr>
            <a:endParaRPr lang="en-US" altLang="zh-CN" sz="2000" b="0" dirty="0"/>
          </a:p>
          <a:p>
            <a:pPr marL="0" lvl="0" algn="just">
              <a:spcBef>
                <a:spcPts val="0"/>
              </a:spcBef>
              <a:buFont typeface="Arial" panose="020B0604020202020204" pitchFamily="34" charset="0"/>
              <a:buChar char="•"/>
            </a:pPr>
            <a:r>
              <a:rPr lang="en-US" altLang="zh-CN" dirty="0"/>
              <a:t>Classifying the padding time can reduce unnecessary delays in DPS, thus helping DPS to be applied in a wider range of scenarios.</a:t>
            </a:r>
          </a:p>
          <a:p>
            <a:pPr marL="720000" algn="just">
              <a:spcBef>
                <a:spcPts val="0"/>
              </a:spcBef>
              <a:buFont typeface="Arial" panose="020B0604020202020204" pitchFamily="34" charset="0"/>
              <a:buChar char="•"/>
            </a:pPr>
            <a:endParaRPr lang="en-US" altLang="zh-CN" sz="2000" dirty="0"/>
          </a:p>
          <a:p>
            <a:pPr marL="0" algn="just">
              <a:spcBef>
                <a:spcPts val="0"/>
              </a:spcBef>
              <a:buFont typeface="Arial" panose="020B0604020202020204" pitchFamily="34" charset="0"/>
              <a:buChar char="•"/>
            </a:pPr>
            <a:endParaRPr lang="en-US" altLang="zh-CN" dirty="0"/>
          </a:p>
          <a:p>
            <a:pPr marL="0" algn="just">
              <a:spcBef>
                <a:spcPts val="0"/>
              </a:spcBef>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Apr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1415480" y="1946449"/>
            <a:ext cx="9001000" cy="3384376"/>
          </a:xfrm>
        </p:spPr>
        <p:txBody>
          <a:bodyPr/>
          <a:lstStyle/>
          <a:p>
            <a:r>
              <a:rPr lang="en-US" altLang="zh-CN" dirty="0"/>
              <a:t>[1] 11-22-1414-00-0uhr-low-power-listening-mode </a:t>
            </a:r>
          </a:p>
          <a:p>
            <a:r>
              <a:rPr lang="en-US" altLang="zh-CN" dirty="0"/>
              <a:t>[2] 11-23-0010-00-0uhr-considerations-for-enabling-ap-power-save</a:t>
            </a:r>
          </a:p>
          <a:p>
            <a:r>
              <a:rPr lang="en-US" altLang="zh-CN" dirty="0"/>
              <a:t>[3] 11-23-1875-01-00bn-power-save-proposal-for-non-ap-mobile-ap</a:t>
            </a:r>
          </a:p>
          <a:p>
            <a:r>
              <a:rPr lang="en-US" altLang="zh-CN" dirty="0"/>
              <a:t>[4] 11-23-2003-00-00bn-client-power-save</a:t>
            </a:r>
          </a:p>
          <a:p>
            <a:r>
              <a:rPr lang="en-US" altLang="zh-CN" dirty="0"/>
              <a:t>[5] 11-23-1965-00-00bn-dynamic-power-save-follow-up</a:t>
            </a:r>
          </a:p>
          <a:p>
            <a:r>
              <a:rPr lang="en-US" altLang="zh-CN" dirty="0"/>
              <a:t>[6] 11-24-0485-00-00bn-low-power-listening-mode-for-clients</a:t>
            </a:r>
          </a:p>
          <a:p>
            <a:r>
              <a:rPr lang="en-US" altLang="zh-CN" dirty="0"/>
              <a:t>[7] 11-23-1873-00-00bn-post-fcs-mac-padding</a:t>
            </a:r>
          </a:p>
          <a:p>
            <a:r>
              <a:rPr lang="en-US" altLang="zh-CN" dirty="0"/>
              <a:t>[8] 11-23-1942-00-00bn-inter-ppdu-low-power-listening-scheme</a:t>
            </a:r>
          </a:p>
          <a:p>
            <a:endParaRPr lang="en-US" altLang="zh-CN" dirty="0"/>
          </a:p>
          <a:p>
            <a:endParaRPr lang="en-US" altLang="zh-CN" dirty="0"/>
          </a:p>
          <a:p>
            <a:endParaRPr lang="en-US" altLang="zh-CN" dirty="0"/>
          </a:p>
          <a:p>
            <a:endParaRPr lang="en-US" altLang="zh-CN" dirty="0"/>
          </a:p>
          <a:p>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Apr 2024</a:t>
            </a:r>
            <a:endParaRPr lang="en-GB" altLang="zh-CN" dirty="0"/>
          </a:p>
        </p:txBody>
      </p:sp>
    </p:spTree>
    <p:extLst>
      <p:ext uri="{BB962C8B-B14F-4D97-AF65-F5344CB8AC3E}">
        <p14:creationId xmlns:p14="http://schemas.microsoft.com/office/powerpoint/2010/main" val="3445192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4784</TotalTime>
  <Words>752</Words>
  <Application>Microsoft Office PowerPoint</Application>
  <PresentationFormat>宽屏</PresentationFormat>
  <Paragraphs>104</Paragraphs>
  <Slides>7</Slides>
  <Notes>7</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19" baseType="lpstr">
      <vt:lpstr>Arial Unicode MS</vt:lpstr>
      <vt:lpstr>MS Gothic</vt:lpstr>
      <vt:lpstr>ＭＳ Ｐゴシック</vt:lpstr>
      <vt:lpstr>等线</vt:lpstr>
      <vt:lpstr>微软雅黑</vt:lpstr>
      <vt:lpstr>Arial</vt:lpstr>
      <vt:lpstr>Calibri</vt:lpstr>
      <vt:lpstr>Cambria Math</vt:lpstr>
      <vt:lpstr>Tahoma</vt:lpstr>
      <vt:lpstr>Times New Roman</vt:lpstr>
      <vt:lpstr>Office 主题​​</vt:lpstr>
      <vt:lpstr>Document</vt:lpstr>
      <vt:lpstr>Padding Time in Dynamic Power Save</vt:lpstr>
      <vt:lpstr>Introduction</vt:lpstr>
      <vt:lpstr>Motivation</vt:lpstr>
      <vt:lpstr>Proposal: Padding Setting Procedure</vt:lpstr>
      <vt:lpstr>Example. Multiple Padding Times</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maozhi (C)</dc:creator>
  <cp:keywords/>
  <cp:lastModifiedBy>zhangmaolin</cp:lastModifiedBy>
  <cp:revision>180</cp:revision>
  <cp:lastPrinted>1601-01-01T00:00:00Z</cp:lastPrinted>
  <dcterms:created xsi:type="dcterms:W3CDTF">2024-02-17T02:53:22Z</dcterms:created>
  <dcterms:modified xsi:type="dcterms:W3CDTF">2024-05-12T09:50:37Z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(3)rk71+cduyPvMGdxjEMbgAgGfscs4d+2x+VdGO77f/T534lAQzbK9kb/pPKblEUwldqRAq8vi
ks+i0VzenDX3iA2OtPojtfkHKhqFto9nU6XO8wo8GAwq5TqhZe1o/YQEBO285VhK/wLUpcHu
m/hG90kdJs1CLJ3YodZxk9fQnepZLh/Mdq7Vjn4x8ntpU9xcZZahD5itbaGoSOLRUJjbb20v
ieKuCHqJL65ojGb/1o</vt:lpwstr>
  </property>
  <property fmtid="{D5CDD505-2E9C-101B-9397-08002B2CF9AE}" pid="3" name="_2015_ms_pID_7253431">
    <vt:lpwstr>5kueJ4krjNrGJE8Kq4CmO+TpaHZzNXHu/soESalucr95DIt+VVYKUu
8J8GZ2QdOi4nvd4x+FTFfTg/4pDPxDrBKVLpG+6FIC0/aFE5OIbnMQLhZy51frjd7n+RnCOM
A5RpEDD38B4Lz1Uko84rNCc7MIEznvAuJpguWQUtctjERtFdzh2lud81H1ba1b0+9o8ItCq4
rn030aG71aCDKpkkb09CVWY2V2Gnv40pJjXF</vt:lpwstr>
  </property>
  <property fmtid="{D5CDD505-2E9C-101B-9397-08002B2CF9AE}" pid="4" name="_2015_ms_pID_7253432">
    <vt:lpwstr>5QP1rsRPzFn3ygJKH8xssYk=</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1713750816</vt:lpwstr>
  </property>
</Properties>
</file>