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93" r:id="rId3"/>
    <p:sldId id="395" r:id="rId4"/>
    <p:sldId id="400" r:id="rId5"/>
    <p:sldId id="403" r:id="rId6"/>
    <p:sldId id="396" r:id="rId7"/>
    <p:sldId id="381" r:id="rId8"/>
    <p:sldId id="382" r:id="rId9"/>
    <p:sldId id="264" r:id="rId10"/>
    <p:sldId id="404" r:id="rId11"/>
    <p:sldId id="389" r:id="rId12"/>
    <p:sldId id="40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00FF"/>
    <a:srgbClr val="FF00FF"/>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87616" autoAdjust="0"/>
  </p:normalViewPr>
  <p:slideViewPr>
    <p:cSldViewPr>
      <p:cViewPr varScale="1">
        <p:scale>
          <a:sx n="97" d="100"/>
          <a:sy n="97" d="100"/>
        </p:scale>
        <p:origin x="85" y="341"/>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145104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2070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55298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959887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80796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39996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99054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9877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Indication of Use Case</a:t>
            </a:r>
            <a:r>
              <a:rPr lang="ja-JP" altLang="en-US" sz="3600" dirty="0"/>
              <a:t> </a:t>
            </a:r>
            <a:r>
              <a:rPr lang="en-US" altLang="ja-JP" sz="3600" dirty="0"/>
              <a:t>in</a:t>
            </a:r>
            <a:r>
              <a:rPr lang="ja-JP" altLang="en-US" sz="3600" dirty="0"/>
              <a:t> </a:t>
            </a:r>
            <a:r>
              <a:rPr lang="en-US" altLang="ja-JP" sz="3600" dirty="0"/>
              <a:t>11bn</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2024-3-DD</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2459810135"/>
              </p:ext>
            </p:extLst>
          </p:nvPr>
        </p:nvGraphicFramePr>
        <p:xfrm>
          <a:off x="993775" y="3560346"/>
          <a:ext cx="10283825" cy="148336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87E32DBD-33F4-A156-EB62-6E7A792B3162}"/>
              </a:ext>
            </a:extLst>
          </p:cNvPr>
          <p:cNvSpPr>
            <a:spLocks noGrp="1"/>
          </p:cNvSpPr>
          <p:nvPr>
            <p:ph type="body" idx="1"/>
          </p:nvPr>
        </p:nvSpPr>
        <p:spPr/>
        <p:txBody>
          <a:bodyPr/>
          <a:lstStyle/>
          <a:p>
            <a:r>
              <a:rPr lang="en-US" altLang="ja-JP" sz="6000" dirty="0"/>
              <a:t>APPENDIX</a:t>
            </a:r>
            <a:endParaRPr lang="ja-JP" altLang="en-US" sz="6000" dirty="0"/>
          </a:p>
        </p:txBody>
      </p:sp>
      <p:sp>
        <p:nvSpPr>
          <p:cNvPr id="6" name="日付プレースホルダー 5">
            <a:extLst>
              <a:ext uri="{FF2B5EF4-FFF2-40B4-BE49-F238E27FC236}">
                <a16:creationId xmlns:a16="http://schemas.microsoft.com/office/drawing/2014/main" id="{59F1217E-C70A-C56D-3738-2AD896FB78E6}"/>
              </a:ext>
            </a:extLst>
          </p:cNvPr>
          <p:cNvSpPr>
            <a:spLocks noGrp="1"/>
          </p:cNvSpPr>
          <p:nvPr>
            <p:ph type="dt" idx="10"/>
          </p:nvPr>
        </p:nvSpPr>
        <p:spPr/>
        <p:txBody>
          <a:bodyPr/>
          <a:lstStyle/>
          <a:p>
            <a:r>
              <a:rPr lang="en-US" dirty="0"/>
              <a:t>May 2024</a:t>
            </a:r>
            <a:endParaRPr lang="en-GB" dirty="0"/>
          </a:p>
        </p:txBody>
      </p:sp>
      <p:sp>
        <p:nvSpPr>
          <p:cNvPr id="5" name="フッター プレースホルダー 4">
            <a:extLst>
              <a:ext uri="{FF2B5EF4-FFF2-40B4-BE49-F238E27FC236}">
                <a16:creationId xmlns:a16="http://schemas.microsoft.com/office/drawing/2014/main" id="{0F5598BC-D219-F06D-030F-7E933A9666C6}"/>
              </a:ext>
            </a:extLst>
          </p:cNvPr>
          <p:cNvSpPr>
            <a:spLocks noGrp="1"/>
          </p:cNvSpPr>
          <p:nvPr>
            <p:ph type="ftr" idx="11"/>
          </p:nvPr>
        </p:nvSpPr>
        <p:spPr/>
        <p:txBody>
          <a:bodyPr/>
          <a:lstStyle/>
          <a:p>
            <a:r>
              <a:rPr lang="en-GB"/>
              <a:t>Akira Kishida, NTT</a:t>
            </a:r>
            <a:endParaRPr lang="en-GB" dirty="0"/>
          </a:p>
        </p:txBody>
      </p:sp>
      <p:sp>
        <p:nvSpPr>
          <p:cNvPr id="4" name="スライド番号プレースホルダー 3">
            <a:extLst>
              <a:ext uri="{FF2B5EF4-FFF2-40B4-BE49-F238E27FC236}">
                <a16:creationId xmlns:a16="http://schemas.microsoft.com/office/drawing/2014/main" id="{4D86855D-C979-6E97-9FFD-E2005C8D0AE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46325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a:extLst>
              <a:ext uri="{FF2B5EF4-FFF2-40B4-BE49-F238E27FC236}">
                <a16:creationId xmlns:a16="http://schemas.microsoft.com/office/drawing/2014/main" id="{D9775344-153F-7509-EA61-07E08FD65D6D}"/>
              </a:ext>
            </a:extLst>
          </p:cNvPr>
          <p:cNvPicPr>
            <a:picLocks noChangeAspect="1"/>
          </p:cNvPicPr>
          <p:nvPr/>
        </p:nvPicPr>
        <p:blipFill>
          <a:blip r:embed="rId3"/>
          <a:stretch>
            <a:fillRect/>
          </a:stretch>
        </p:blipFill>
        <p:spPr>
          <a:xfrm>
            <a:off x="7013521" y="1642902"/>
            <a:ext cx="3271266" cy="2725096"/>
          </a:xfrm>
          <a:prstGeom prst="rect">
            <a:avLst/>
          </a:prstGeom>
        </p:spPr>
      </p:pic>
      <p:sp>
        <p:nvSpPr>
          <p:cNvPr id="2" name="タイトル 1"/>
          <p:cNvSpPr>
            <a:spLocks noGrp="1"/>
          </p:cNvSpPr>
          <p:nvPr>
            <p:ph type="title"/>
          </p:nvPr>
        </p:nvSpPr>
        <p:spPr/>
        <p:txBody>
          <a:bodyPr/>
          <a:lstStyle/>
          <a:p>
            <a:r>
              <a:rPr lang="en-US" altLang="ja-JP" dirty="0">
                <a:solidFill>
                  <a:schemeClr val="tx1"/>
                </a:solidFill>
              </a:rPr>
              <a:t>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914401" y="1981203"/>
            <a:ext cx="5684224" cy="2230722"/>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venue Info field in the Interworking element can indicate the venue group and the detailed use case.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Reusing the Interworking element and these information fields in the element would help to specify the use case for indication.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8" name="図 7" descr="テーブル が含まれている画像&#10;&#10;自動的に生成された説明">
            <a:extLst>
              <a:ext uri="{FF2B5EF4-FFF2-40B4-BE49-F238E27FC236}">
                <a16:creationId xmlns:a16="http://schemas.microsoft.com/office/drawing/2014/main" id="{EB81F02B-2799-500E-7D3E-F91FB19885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3" name="正方形/長方形 12">
            <a:extLst>
              <a:ext uri="{FF2B5EF4-FFF2-40B4-BE49-F238E27FC236}">
                <a16:creationId xmlns:a16="http://schemas.microsoft.com/office/drawing/2014/main" id="{53580835-ECD8-90B7-D7E9-10505836B038}"/>
              </a:ext>
            </a:extLst>
          </p:cNvPr>
          <p:cNvSpPr/>
          <p:nvPr/>
        </p:nvSpPr>
        <p:spPr bwMode="auto">
          <a:xfrm>
            <a:off x="3430166" y="4500807"/>
            <a:ext cx="954268"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7" name="図 26">
            <a:extLst>
              <a:ext uri="{FF2B5EF4-FFF2-40B4-BE49-F238E27FC236}">
                <a16:creationId xmlns:a16="http://schemas.microsoft.com/office/drawing/2014/main" id="{F00FCC6C-B472-303C-DFAB-1AF9AC22D87C}"/>
              </a:ext>
            </a:extLst>
          </p:cNvPr>
          <p:cNvPicPr>
            <a:picLocks noChangeAspect="1"/>
          </p:cNvPicPr>
          <p:nvPr/>
        </p:nvPicPr>
        <p:blipFill>
          <a:blip r:embed="rId5"/>
          <a:stretch>
            <a:fillRect/>
          </a:stretch>
        </p:blipFill>
        <p:spPr>
          <a:xfrm>
            <a:off x="1631504" y="5406468"/>
            <a:ext cx="3130964" cy="1023728"/>
          </a:xfrm>
          <a:prstGeom prst="rect">
            <a:avLst/>
          </a:prstGeom>
        </p:spPr>
      </p:pic>
      <p:sp>
        <p:nvSpPr>
          <p:cNvPr id="28" name="正方形/長方形 27">
            <a:extLst>
              <a:ext uri="{FF2B5EF4-FFF2-40B4-BE49-F238E27FC236}">
                <a16:creationId xmlns:a16="http://schemas.microsoft.com/office/drawing/2014/main" id="{6399A133-A2C1-ADAD-F1C2-006D94470875}"/>
              </a:ext>
            </a:extLst>
          </p:cNvPr>
          <p:cNvSpPr/>
          <p:nvPr/>
        </p:nvSpPr>
        <p:spPr bwMode="auto">
          <a:xfrm>
            <a:off x="2271263" y="5543171"/>
            <a:ext cx="2304256" cy="28888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608A8D9C-80DB-4EED-8FA0-A7867C6CE6F9}"/>
              </a:ext>
            </a:extLst>
          </p:cNvPr>
          <p:cNvCxnSpPr>
            <a:cxnSpLocks/>
          </p:cNvCxnSpPr>
          <p:nvPr/>
        </p:nvCxnSpPr>
        <p:spPr bwMode="auto">
          <a:xfrm flipH="1">
            <a:off x="2271263" y="4932855"/>
            <a:ext cx="1157718"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F0F93692-E4E3-196D-3608-39358A56BF71}"/>
              </a:ext>
            </a:extLst>
          </p:cNvPr>
          <p:cNvCxnSpPr>
            <a:cxnSpLocks/>
          </p:cNvCxnSpPr>
          <p:nvPr/>
        </p:nvCxnSpPr>
        <p:spPr bwMode="auto">
          <a:xfrm>
            <a:off x="4384434" y="4932855"/>
            <a:ext cx="191085"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39" name="図 38">
            <a:extLst>
              <a:ext uri="{FF2B5EF4-FFF2-40B4-BE49-F238E27FC236}">
                <a16:creationId xmlns:a16="http://schemas.microsoft.com/office/drawing/2014/main" id="{7B677760-F27E-9A14-91AB-3CD600F774F8}"/>
              </a:ext>
            </a:extLst>
          </p:cNvPr>
          <p:cNvPicPr>
            <a:picLocks noChangeAspect="1"/>
          </p:cNvPicPr>
          <p:nvPr/>
        </p:nvPicPr>
        <p:blipFill>
          <a:blip r:embed="rId6"/>
          <a:stretch>
            <a:fillRect/>
          </a:stretch>
        </p:blipFill>
        <p:spPr>
          <a:xfrm>
            <a:off x="6761155" y="4346917"/>
            <a:ext cx="3775998" cy="1969461"/>
          </a:xfrm>
          <a:prstGeom prst="rect">
            <a:avLst/>
          </a:prstGeom>
        </p:spPr>
      </p:pic>
      <p:sp>
        <p:nvSpPr>
          <p:cNvPr id="41" name="フリーフォーム: 図形 40">
            <a:extLst>
              <a:ext uri="{FF2B5EF4-FFF2-40B4-BE49-F238E27FC236}">
                <a16:creationId xmlns:a16="http://schemas.microsoft.com/office/drawing/2014/main" id="{D3C70657-25C1-F064-2C2A-DBFCDACB10C4}"/>
              </a:ext>
            </a:extLst>
          </p:cNvPr>
          <p:cNvSpPr/>
          <p:nvPr/>
        </p:nvSpPr>
        <p:spPr bwMode="auto">
          <a:xfrm>
            <a:off x="6817174" y="6225890"/>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フリーフォーム: 図形 41">
            <a:extLst>
              <a:ext uri="{FF2B5EF4-FFF2-40B4-BE49-F238E27FC236}">
                <a16:creationId xmlns:a16="http://schemas.microsoft.com/office/drawing/2014/main" id="{89503F24-F557-932A-1F3C-3B68B5C9725F}"/>
              </a:ext>
            </a:extLst>
          </p:cNvPr>
          <p:cNvSpPr/>
          <p:nvPr/>
        </p:nvSpPr>
        <p:spPr bwMode="auto">
          <a:xfrm>
            <a:off x="6817174" y="6281579"/>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28277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Reuse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638720" y="1981201"/>
            <a:ext cx="6405735" cy="4400127"/>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Update EDCA Info field in EDCA Parameter Set element.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S1G AP uses the STA Type field in Update EDCA Info field to specify STA types and validate information described in this field.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Sensor STAs and non-sensor STAs are defined in S1G. STA Type field to</a:t>
            </a:r>
          </a:p>
          <a:p>
            <a:pPr marL="914400" lvl="2" indent="0">
              <a:lnSpc>
                <a:spcPct val="120000"/>
              </a:lnSpc>
              <a:spcBef>
                <a:spcPts val="200"/>
              </a:spcBef>
              <a:spcAft>
                <a:spcPts val="200"/>
              </a:spcAft>
            </a:pPr>
            <a:r>
              <a:rPr lang="en-US" altLang="ja-JP" dirty="0">
                <a:solidFill>
                  <a:schemeClr val="tx1"/>
                </a:solidFill>
              </a:rPr>
              <a:t>— 0 to indicate that the information provided by this element is valid for STAs (i.e., both sensor STAs and non-sensor STAs)</a:t>
            </a:r>
          </a:p>
          <a:p>
            <a:pPr marL="914400" lvl="2" indent="0">
              <a:lnSpc>
                <a:spcPct val="120000"/>
              </a:lnSpc>
              <a:spcBef>
                <a:spcPts val="200"/>
              </a:spcBef>
              <a:spcAft>
                <a:spcPts val="200"/>
              </a:spcAft>
            </a:pPr>
            <a:r>
              <a:rPr lang="en-US" altLang="ja-JP" dirty="0">
                <a:solidFill>
                  <a:schemeClr val="tx1"/>
                </a:solidFill>
              </a:rPr>
              <a:t>— 1 to indicate that the information is valid for sensor STAs</a:t>
            </a:r>
          </a:p>
          <a:p>
            <a:pPr marL="914400" lvl="2" indent="0">
              <a:lnSpc>
                <a:spcPct val="120000"/>
              </a:lnSpc>
              <a:spcBef>
                <a:spcPts val="200"/>
              </a:spcBef>
              <a:spcAft>
                <a:spcPts val="200"/>
              </a:spcAft>
            </a:pPr>
            <a:r>
              <a:rPr lang="en-US" altLang="ja-JP" dirty="0">
                <a:solidFill>
                  <a:schemeClr val="tx1"/>
                </a:solidFill>
              </a:rPr>
              <a:t>— 2 to indicate that the information provided by this element is valid for non-sensor STAs</a:t>
            </a:r>
          </a:p>
          <a:p>
            <a:pPr marL="914400" lvl="2" indent="0">
              <a:lnSpc>
                <a:spcPct val="120000"/>
              </a:lnSpc>
              <a:spcBef>
                <a:spcPts val="200"/>
              </a:spcBef>
              <a:spcAft>
                <a:spcPts val="200"/>
              </a:spcAft>
            </a:pPr>
            <a:r>
              <a:rPr lang="en-US" altLang="ja-JP" dirty="0">
                <a:solidFill>
                  <a:schemeClr val="tx1"/>
                </a:solidFill>
              </a:rPr>
              <a:t>— 3 to indicate a reserved value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11bn STA could use reserved value 3 and would create a subfield to describe more detailed use case type information.</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3A946A0-D67D-2BF4-7330-BBF88C0EBCC0}"/>
              </a:ext>
            </a:extLst>
          </p:cNvPr>
          <p:cNvPicPr>
            <a:picLocks noChangeAspect="1"/>
          </p:cNvPicPr>
          <p:nvPr/>
        </p:nvPicPr>
        <p:blipFill>
          <a:blip r:embed="rId3"/>
          <a:stretch>
            <a:fillRect/>
          </a:stretch>
        </p:blipFill>
        <p:spPr>
          <a:xfrm>
            <a:off x="6960096" y="2319504"/>
            <a:ext cx="5048489" cy="909701"/>
          </a:xfrm>
          <a:prstGeom prst="rect">
            <a:avLst/>
          </a:prstGeom>
        </p:spPr>
      </p:pic>
      <p:pic>
        <p:nvPicPr>
          <p:cNvPr id="8" name="図 7">
            <a:extLst>
              <a:ext uri="{FF2B5EF4-FFF2-40B4-BE49-F238E27FC236}">
                <a16:creationId xmlns:a16="http://schemas.microsoft.com/office/drawing/2014/main" id="{7474BB36-8503-34BE-3CE2-0B59047684FE}"/>
              </a:ext>
            </a:extLst>
          </p:cNvPr>
          <p:cNvPicPr>
            <a:picLocks noChangeAspect="1"/>
          </p:cNvPicPr>
          <p:nvPr/>
        </p:nvPicPr>
        <p:blipFill>
          <a:blip r:embed="rId4"/>
          <a:stretch>
            <a:fillRect/>
          </a:stretch>
        </p:blipFill>
        <p:spPr>
          <a:xfrm>
            <a:off x="7001329" y="3841489"/>
            <a:ext cx="4976420" cy="1503513"/>
          </a:xfrm>
          <a:prstGeom prst="rect">
            <a:avLst/>
          </a:prstGeom>
        </p:spPr>
      </p:pic>
      <p:sp>
        <p:nvSpPr>
          <p:cNvPr id="11" name="正方形/長方形 10">
            <a:extLst>
              <a:ext uri="{FF2B5EF4-FFF2-40B4-BE49-F238E27FC236}">
                <a16:creationId xmlns:a16="http://schemas.microsoft.com/office/drawing/2014/main" id="{3C04CF6B-AD37-9D26-AFF7-2A9C8939289A}"/>
              </a:ext>
            </a:extLst>
          </p:cNvPr>
          <p:cNvSpPr/>
          <p:nvPr/>
        </p:nvSpPr>
        <p:spPr bwMode="auto">
          <a:xfrm>
            <a:off x="8930190" y="2407619"/>
            <a:ext cx="495430" cy="40617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FC76779D-56E5-629D-9DF0-4BD9492C0BAC}"/>
              </a:ext>
            </a:extLst>
          </p:cNvPr>
          <p:cNvSpPr/>
          <p:nvPr/>
        </p:nvSpPr>
        <p:spPr bwMode="auto">
          <a:xfrm>
            <a:off x="10102570" y="4215175"/>
            <a:ext cx="864096" cy="36595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直線コネクタ 12">
            <a:extLst>
              <a:ext uri="{FF2B5EF4-FFF2-40B4-BE49-F238E27FC236}">
                <a16:creationId xmlns:a16="http://schemas.microsoft.com/office/drawing/2014/main" id="{E63BF679-C48C-7F6A-1F23-CC1FCC920F02}"/>
              </a:ext>
            </a:extLst>
          </p:cNvPr>
          <p:cNvCxnSpPr>
            <a:cxnSpLocks/>
          </p:cNvCxnSpPr>
          <p:nvPr/>
        </p:nvCxnSpPr>
        <p:spPr bwMode="auto">
          <a:xfrm flipH="1">
            <a:off x="7536160" y="2831894"/>
            <a:ext cx="1394030" cy="1349370"/>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C530A310-4B1C-F569-136A-256496CA0467}"/>
              </a:ext>
            </a:extLst>
          </p:cNvPr>
          <p:cNvCxnSpPr>
            <a:cxnSpLocks/>
          </p:cNvCxnSpPr>
          <p:nvPr/>
        </p:nvCxnSpPr>
        <p:spPr bwMode="auto">
          <a:xfrm>
            <a:off x="9425620" y="2831894"/>
            <a:ext cx="2359012" cy="138328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724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a:t>
            </a:r>
            <a:r>
              <a:rPr lang="en-US" altLang="ja-JP" dirty="0" err="1">
                <a:solidFill>
                  <a:schemeClr val="tx1"/>
                </a:solidFill>
              </a:rPr>
              <a:t>TGbn</a:t>
            </a:r>
            <a:r>
              <a:rPr lang="en-US" altLang="ja-JP" dirty="0">
                <a:solidFill>
                  <a:schemeClr val="tx1"/>
                </a:solidFill>
              </a:rPr>
              <a:t>, various technologies to achieve KPIs in the PAR[1] and use cases in the CSD[2] are actively being discussed.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E.g., multi-AP coordination (coordinated R-TWT and coordinated TDMA, </a:t>
            </a:r>
            <a:r>
              <a:rPr lang="en-US" altLang="ja-JP" dirty="0" err="1">
                <a:solidFill>
                  <a:schemeClr val="tx1"/>
                </a:solidFill>
              </a:rPr>
              <a:t>etc</a:t>
            </a:r>
            <a:r>
              <a:rPr lang="en-US" altLang="ja-JP" dirty="0">
                <a:solidFill>
                  <a:schemeClr val="tx1"/>
                </a:solidFill>
              </a:rPr>
              <a:t>) [3]-[12], preemption [13][14], TXOP sharing enhancement [15][16].</a:t>
            </a:r>
          </a:p>
          <a:p>
            <a:pPr>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effectiveness of those technologies strongly depends on the operating use case because the reliability requirement is different according to each use case[17][18].</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Unlike previous amendments before 11be, 11bn (UHR) aims to achieve both throughput and reliability and the features that we should deploy depend on the environment and the use case.</a:t>
            </a:r>
          </a:p>
          <a:p>
            <a:pPr lvl="1">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In this contribution, we discuss the indication of the use case to utilize 11bn features more effectively.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73711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 dependent 11bn features</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specific use cases such as industrial automation [19], supporting traffic type for controlling AGV (Automated Ground Vehicle) or AMR (Autonomous Mobile Robot) should be required in addition to video transmission.</a:t>
            </a:r>
          </a:p>
          <a:p>
            <a:pPr lvl="1">
              <a:lnSpc>
                <a:spcPct val="120000"/>
              </a:lnSpc>
              <a:spcBef>
                <a:spcPts val="200"/>
              </a:spcBef>
              <a:spcAft>
                <a:spcPts val="200"/>
              </a:spcAft>
              <a:buFont typeface="Arial" panose="020B0604020202020204" pitchFamily="34" charset="0"/>
              <a:buChar char="•"/>
            </a:pPr>
            <a:r>
              <a:rPr lang="en-US" altLang="ja-JP" sz="2000" b="0" dirty="0">
                <a:solidFill>
                  <a:schemeClr val="tx1"/>
                </a:solidFill>
              </a:rPr>
              <a:t>In such use cases, network type will be managed network [20] or private network, and coordinated control (e.g., multi-AP coordination, coordinated TDMA) or collision-free access control (e.g., preemption, TXOP sharing enhancement) will be effective.</a:t>
            </a:r>
          </a:p>
          <a:p>
            <a:pPr lvl="1">
              <a:lnSpc>
                <a:spcPct val="120000"/>
              </a:lnSpc>
              <a:spcBef>
                <a:spcPts val="200"/>
              </a:spcBef>
              <a:spcAft>
                <a:spcPts val="200"/>
              </a:spcAft>
              <a:buFont typeface="Arial" panose="020B0604020202020204" pitchFamily="34" charset="0"/>
              <a:buChar char="•"/>
            </a:pPr>
            <a:endParaRPr lang="en-US" altLang="ja-JP" sz="600" b="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On the other hand, connectivity enhancement (e.g., rate-vs-range, hitless handover) based on existing EDCA mechanisms will be important in use cases such as apartments, residents, or public places like stations and plazas.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Complex coordination controls or collision-free access might cause fairness issues or connectivity degradation in such environments.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4709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Indication of use case in 11bn </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If the identification of the use case would be realized, appropriate 11bn features could be applied.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Knowing the use cases of BSS and OBSS would help apply appropriate 11bn features to operate.</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If an AP can notify the use case and network type (e.g., managed or public) and an STA can indicate its STA type (e.g., AGV or AMR), the following advantages will be realized.</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Appropriate selection of 11bn features considering the environment.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By knowing what type of use cases are operated, specific 11bn features can be determined whether to use.</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Efficient use of frequency resources by compartmentalization of managed and public networks.</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For instance, if the use case of the BSS is industrial automation and handles latency sensitive traffic, the other BSSs can avoid using the channels or links that the BSS utilizes by knowing its use case.  </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Optimization of parameters according to the use case by defining the parameter set for each use case.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can reduce indication information size and avoid bloating management frames.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9522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Discussion on indication mechanism</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There are several possible mechanisms to indicate the use case.</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1: reuse and extend the existing information elements (IEs).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11u defined an Interworking element, indicating access network type and detailed use cases (venue group).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intended to interact with external networks and is used for </a:t>
            </a:r>
            <a:r>
              <a:rPr lang="en-US" altLang="ja-JP" dirty="0" err="1">
                <a:solidFill>
                  <a:schemeClr val="tx1"/>
                </a:solidFill>
              </a:rPr>
              <a:t>Passpoint</a:t>
            </a:r>
            <a:r>
              <a:rPr lang="en-US" altLang="ja-JP" dirty="0">
                <a:solidFill>
                  <a:schemeClr val="tx1"/>
                </a:solidFill>
              </a:rPr>
              <a:t> (Hotspot 2.0).</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However, this IE can be reused to inform the use case for 11bn features.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11ah defined Update EDCA Info field in EDCA Parameter Set element to override EDCA parameter set for specific STA type (i.e., sensor STA).</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There is room for consideration in extending this field to indicate STA types other than sensor STA. </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2: define a new information element or signaling mechanism.</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information element regarding the indication of the use case and the network type could be defined in </a:t>
            </a:r>
            <a:r>
              <a:rPr lang="en-US" altLang="ja-JP" dirty="0" err="1">
                <a:solidFill>
                  <a:schemeClr val="tx1"/>
                </a:solidFill>
              </a:rPr>
              <a:t>TGbn</a:t>
            </a:r>
            <a:r>
              <a:rPr lang="en-US" altLang="ja-JP" dirty="0">
                <a:solidFill>
                  <a:schemeClr val="tx1"/>
                </a:solidFill>
              </a:rPr>
              <a: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assumed to be included in the Beacon frame, Probe Request, and Probe Response frame.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Including KPIs and requirements for those KPIs together in this IE would help to enhance reliability. </a:t>
            </a:r>
            <a:endParaRPr lang="en-US" altLang="ja-JP" sz="1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67437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Use and extend the existing IEs</a:t>
            </a:r>
            <a:endParaRPr kumimoji="1" lang="en-US" altLang="ja-JP" dirty="0"/>
          </a:p>
        </p:txBody>
      </p:sp>
      <p:sp>
        <p:nvSpPr>
          <p:cNvPr id="3" name="コンテンツ プレースホルダー 2"/>
          <p:cNvSpPr>
            <a:spLocks noGrp="1"/>
          </p:cNvSpPr>
          <p:nvPr>
            <p:ph idx="1"/>
          </p:nvPr>
        </p:nvSpPr>
        <p:spPr>
          <a:xfrm>
            <a:off x="914401" y="1981202"/>
            <a:ext cx="5986999" cy="2581333"/>
          </a:xfrm>
        </p:spPr>
        <p:txBody>
          <a:bodyPr>
            <a:normAutofit fontScale="775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(defined in 11u)</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is utilized for active scanning for DMG STAs, generic advertisement service (GAS) protocol, WLAN interworking with external networks procedures, and access network query protocol (ANQP).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It is used in Hotspot 2.0 as well.</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Access Network Options field in the Interworking element can identify the type of access network, such as private or public networks.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25" name="図 24" descr="テーブル&#10;&#10;自動的に生成された説明">
            <a:extLst>
              <a:ext uri="{FF2B5EF4-FFF2-40B4-BE49-F238E27FC236}">
                <a16:creationId xmlns:a16="http://schemas.microsoft.com/office/drawing/2014/main" id="{63FDA26B-AC7A-A334-8EB0-05835A983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26" name="図 25" descr="テーブル が含まれている画像&#10;&#10;自動的に生成された説明">
            <a:extLst>
              <a:ext uri="{FF2B5EF4-FFF2-40B4-BE49-F238E27FC236}">
                <a16:creationId xmlns:a16="http://schemas.microsoft.com/office/drawing/2014/main" id="{07CA24F1-ECB4-18BD-C5FE-846E387FA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27" name="正方形/長方形 26">
            <a:extLst>
              <a:ext uri="{FF2B5EF4-FFF2-40B4-BE49-F238E27FC236}">
                <a16:creationId xmlns:a16="http://schemas.microsoft.com/office/drawing/2014/main" id="{EA1BCE9F-3E5B-F342-83C3-1EC06CFF4CBD}"/>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8D496652-B3D3-FF2A-03FC-FF7D3F0BA435}"/>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FAABA0E9-9883-590C-C569-60B137C325F1}"/>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B6FE22D-5477-5211-EE6D-D13EDC31419B}"/>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フッター プレースホルダー 4">
            <a:extLst>
              <a:ext uri="{FF2B5EF4-FFF2-40B4-BE49-F238E27FC236}">
                <a16:creationId xmlns:a16="http://schemas.microsoft.com/office/drawing/2014/main" id="{2D3C3466-7536-E05B-4DA5-028073A5A58A}"/>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Akira Kishida, NTT</a:t>
            </a:r>
            <a:endParaRPr lang="en-GB" dirty="0"/>
          </a:p>
        </p:txBody>
      </p:sp>
      <p:pic>
        <p:nvPicPr>
          <p:cNvPr id="32" name="図 31">
            <a:extLst>
              <a:ext uri="{FF2B5EF4-FFF2-40B4-BE49-F238E27FC236}">
                <a16:creationId xmlns:a16="http://schemas.microsoft.com/office/drawing/2014/main" id="{8294B667-AB55-871E-0E4D-3EB18D1BE601}"/>
              </a:ext>
            </a:extLst>
          </p:cNvPr>
          <p:cNvPicPr>
            <a:picLocks noChangeAspect="1"/>
          </p:cNvPicPr>
          <p:nvPr/>
        </p:nvPicPr>
        <p:blipFill>
          <a:blip r:embed="rId5"/>
          <a:stretch>
            <a:fillRect/>
          </a:stretch>
        </p:blipFill>
        <p:spPr>
          <a:xfrm>
            <a:off x="6992213" y="1830390"/>
            <a:ext cx="4773566" cy="2153575"/>
          </a:xfrm>
          <a:prstGeom prst="rect">
            <a:avLst/>
          </a:prstGeom>
        </p:spPr>
      </p:pic>
      <p:pic>
        <p:nvPicPr>
          <p:cNvPr id="33" name="図 32">
            <a:extLst>
              <a:ext uri="{FF2B5EF4-FFF2-40B4-BE49-F238E27FC236}">
                <a16:creationId xmlns:a16="http://schemas.microsoft.com/office/drawing/2014/main" id="{D28883CA-3B75-92EF-D204-0C0A26418301}"/>
              </a:ext>
            </a:extLst>
          </p:cNvPr>
          <p:cNvPicPr>
            <a:picLocks noChangeAspect="1"/>
          </p:cNvPicPr>
          <p:nvPr/>
        </p:nvPicPr>
        <p:blipFill>
          <a:blip r:embed="rId6"/>
          <a:stretch>
            <a:fillRect/>
          </a:stretch>
        </p:blipFill>
        <p:spPr>
          <a:xfrm>
            <a:off x="7036574" y="3963220"/>
            <a:ext cx="4684845" cy="2455067"/>
          </a:xfrm>
          <a:prstGeom prst="rect">
            <a:avLst/>
          </a:prstGeom>
        </p:spPr>
      </p:pic>
      <p:sp>
        <p:nvSpPr>
          <p:cNvPr id="35" name="正方形/長方形 34">
            <a:extLst>
              <a:ext uri="{FF2B5EF4-FFF2-40B4-BE49-F238E27FC236}">
                <a16:creationId xmlns:a16="http://schemas.microsoft.com/office/drawing/2014/main" id="{C993E1FE-8EDD-11A9-DDF8-22998119DE80}"/>
              </a:ext>
            </a:extLst>
          </p:cNvPr>
          <p:cNvSpPr/>
          <p:nvPr/>
        </p:nvSpPr>
        <p:spPr bwMode="auto">
          <a:xfrm>
            <a:off x="7061665" y="5733256"/>
            <a:ext cx="4613302"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213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0" y="1981201"/>
            <a:ext cx="10582199" cy="4256111"/>
          </a:xfrm>
        </p:spPr>
        <p:txBody>
          <a:bodyPr>
            <a:normAutofit/>
          </a:bodyPr>
          <a:lstStyle/>
          <a:p>
            <a:pPr>
              <a:spcBef>
                <a:spcPts val="200"/>
              </a:spcBef>
              <a:spcAft>
                <a:spcPts val="200"/>
              </a:spcAft>
              <a:buFont typeface="Arial" panose="020B0604020202020204" pitchFamily="34" charset="0"/>
              <a:buChar char="•"/>
            </a:pPr>
            <a:r>
              <a:rPr lang="en-US" altLang="ja-JP" sz="2800" dirty="0">
                <a:solidFill>
                  <a:schemeClr val="tx1"/>
                </a:solidFill>
              </a:rPr>
              <a:t>Unlike previous primary amendments, IEEE 802.11bn aims to improve reliability, and the reliability requirement is different according to each use case.</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The effectiveness of various technologies discussed in </a:t>
            </a:r>
            <a:r>
              <a:rPr lang="en-US" altLang="ja-JP" sz="2800" dirty="0" err="1">
                <a:solidFill>
                  <a:schemeClr val="tx1"/>
                </a:solidFill>
              </a:rPr>
              <a:t>TGbn</a:t>
            </a:r>
            <a:r>
              <a:rPr lang="en-US" altLang="ja-JP" sz="2800" dirty="0">
                <a:solidFill>
                  <a:schemeClr val="tx1"/>
                </a:solidFill>
              </a:rPr>
              <a:t> depends on use cases and environments.</a:t>
            </a:r>
          </a:p>
          <a:p>
            <a:pPr lvl="1">
              <a:spcBef>
                <a:spcPts val="200"/>
              </a:spcBef>
              <a:spcAft>
                <a:spcPts val="200"/>
              </a:spcAft>
              <a:buFont typeface="Arial" panose="020B0604020202020204" pitchFamily="34" charset="0"/>
              <a:buChar char="•"/>
            </a:pPr>
            <a:r>
              <a:rPr lang="en-US" altLang="ja-JP" sz="2400" dirty="0">
                <a:solidFill>
                  <a:schemeClr val="tx1"/>
                </a:solidFill>
              </a:rPr>
              <a:t>Indicating the use case leads to applying appropriate 11bn features.</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Possible mechanisms of the indication are discussed.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7737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3200" dirty="0"/>
              <a:t>Do you agree to extending the Access Network Options field in 11bn?</a:t>
            </a:r>
          </a:p>
          <a:p>
            <a:pPr lvl="1">
              <a:buFont typeface="Arial" panose="020B0604020202020204" pitchFamily="34" charset="0"/>
              <a:buChar char="•"/>
            </a:pPr>
            <a:r>
              <a:rPr lang="en-US" altLang="ja-JP" sz="2800" dirty="0"/>
              <a:t>Note: This intends to use reserved bits (6-13) in the Access Network Options to indicate the UHR use cases (TBD).</a:t>
            </a:r>
          </a:p>
          <a:p>
            <a:pPr marL="457200" lvl="1" indent="0"/>
            <a:r>
              <a:rPr lang="en-US" altLang="ja-JP" sz="2400" dirty="0"/>
              <a:t>-Yes</a:t>
            </a:r>
          </a:p>
          <a:p>
            <a:pPr marL="457200" lvl="1" indent="0"/>
            <a:r>
              <a:rPr lang="en-US" altLang="ja-JP" sz="2800" dirty="0"/>
              <a:t>-No</a:t>
            </a:r>
          </a:p>
          <a:p>
            <a:pPr marL="457200" lvl="1" indent="0"/>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6719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628800"/>
            <a:ext cx="10361084" cy="4846614"/>
          </a:xfrm>
        </p:spPr>
        <p:txBody>
          <a:bodyPr>
            <a:normAutofit fontScale="55000" lnSpcReduction="20000"/>
          </a:bodyPr>
          <a:lstStyle/>
          <a:p>
            <a:pPr marL="0" indent="0"/>
            <a:r>
              <a:rPr lang="en-US" altLang="ja-JP" dirty="0">
                <a:solidFill>
                  <a:schemeClr val="tx1"/>
                </a:solidFill>
              </a:rPr>
              <a:t>[1]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r>
              <a:rPr lang="en-US" altLang="ja-JP" dirty="0">
                <a:solidFill>
                  <a:schemeClr val="tx1"/>
                </a:solidFill>
              </a:rPr>
              <a:t>[3]	Arik Klein, et al., “M-AP Coordinated Transmission framework,” IEEE 802.11-23/1871r2</a:t>
            </a:r>
          </a:p>
          <a:p>
            <a:pPr marL="0" indent="0"/>
            <a:r>
              <a:rPr lang="en-US" altLang="ja-JP" dirty="0">
                <a:solidFill>
                  <a:schemeClr val="tx1"/>
                </a:solidFill>
              </a:rPr>
              <a:t>[4]	</a:t>
            </a:r>
            <a:r>
              <a:rPr lang="en-US" altLang="ja-JP" dirty="0" err="1">
                <a:solidFill>
                  <a:schemeClr val="tx1"/>
                </a:solidFill>
              </a:rPr>
              <a:t>Yanchun</a:t>
            </a:r>
            <a:r>
              <a:rPr lang="en-US" altLang="ja-JP" dirty="0">
                <a:solidFill>
                  <a:schemeClr val="tx1"/>
                </a:solidFill>
              </a:rPr>
              <a:t> Li, et al., “Discussion on UHR enhanced channel access,” IEEE 802.11-23/1973r0</a:t>
            </a:r>
          </a:p>
          <a:p>
            <a:pPr marL="0" indent="0"/>
            <a:r>
              <a:rPr lang="en-US" altLang="ja-JP" dirty="0">
                <a:solidFill>
                  <a:schemeClr val="tx1"/>
                </a:solidFill>
              </a:rPr>
              <a:t>[5]	Laurent </a:t>
            </a:r>
            <a:r>
              <a:rPr lang="en-US" altLang="ja-JP" dirty="0" err="1">
                <a:solidFill>
                  <a:schemeClr val="tx1"/>
                </a:solidFill>
              </a:rPr>
              <a:t>Cariou</a:t>
            </a:r>
            <a:r>
              <a:rPr lang="en-US" altLang="ja-JP" dirty="0">
                <a:solidFill>
                  <a:schemeClr val="tx1"/>
                </a:solidFill>
              </a:rPr>
              <a:t>, et al., “R-TWT for Multi-AP,” IEEE 802.11-23/0297r0</a:t>
            </a:r>
          </a:p>
          <a:p>
            <a:pPr marL="0" indent="0"/>
            <a:r>
              <a:rPr lang="en-US" altLang="ja-JP" dirty="0">
                <a:solidFill>
                  <a:schemeClr val="tx1"/>
                </a:solidFill>
              </a:rPr>
              <a:t>[6]	</a:t>
            </a:r>
            <a:r>
              <a:rPr lang="en-US" altLang="ja-JP" dirty="0" err="1">
                <a:solidFill>
                  <a:schemeClr val="tx1"/>
                </a:solidFill>
              </a:rPr>
              <a:t>SunHee</a:t>
            </a:r>
            <a:r>
              <a:rPr lang="en-US" altLang="ja-JP" dirty="0">
                <a:solidFill>
                  <a:schemeClr val="tx1"/>
                </a:solidFill>
              </a:rPr>
              <a:t> Baek, et al., “R-TWT Coordination in Multi-BSS,” IEEE 802.11-23/1916r1</a:t>
            </a:r>
          </a:p>
          <a:p>
            <a:pPr marL="0" indent="0"/>
            <a:r>
              <a:rPr lang="en-US" altLang="ja-JP" dirty="0">
                <a:solidFill>
                  <a:schemeClr val="tx1"/>
                </a:solidFill>
              </a:rPr>
              <a:t>[7]	</a:t>
            </a:r>
            <a:r>
              <a:rPr lang="en-US" altLang="ja-JP" dirty="0" err="1">
                <a:solidFill>
                  <a:schemeClr val="tx1"/>
                </a:solidFill>
              </a:rPr>
              <a:t>Liuming</a:t>
            </a:r>
            <a:r>
              <a:rPr lang="en-US" altLang="ja-JP" dirty="0">
                <a:solidFill>
                  <a:schemeClr val="tx1"/>
                </a:solidFill>
              </a:rPr>
              <a:t> Lu, et al., “Coordinated R-TWT for Multi-AP scenarios - Follow up,” IEEE 802.11-23/1952r1</a:t>
            </a:r>
          </a:p>
          <a:p>
            <a:pPr marL="0" indent="0"/>
            <a:r>
              <a:rPr lang="en-US" altLang="ja-JP" dirty="0">
                <a:solidFill>
                  <a:schemeClr val="tx1"/>
                </a:solidFill>
              </a:rPr>
              <a:t>[8]	</a:t>
            </a:r>
            <a:r>
              <a:rPr lang="en-US" altLang="ja-JP" dirty="0" err="1">
                <a:solidFill>
                  <a:schemeClr val="tx1"/>
                </a:solidFill>
              </a:rPr>
              <a:t>Jeongki</a:t>
            </a:r>
            <a:r>
              <a:rPr lang="en-US" altLang="ja-JP" dirty="0">
                <a:solidFill>
                  <a:schemeClr val="tx1"/>
                </a:solidFill>
              </a:rPr>
              <a:t> Kim, et al., “Discussion on Enhanced R-TWT for UHR,” IEEE 802.11-23/2084r0</a:t>
            </a:r>
          </a:p>
          <a:p>
            <a:pPr marL="0" indent="0"/>
            <a:r>
              <a:rPr lang="en-US" altLang="ja-JP" dirty="0">
                <a:solidFill>
                  <a:schemeClr val="tx1"/>
                </a:solidFill>
              </a:rPr>
              <a:t>[9]	</a:t>
            </a:r>
            <a:r>
              <a:rPr lang="nl-NL" altLang="ja-JP" dirty="0">
                <a:solidFill>
                  <a:schemeClr val="tx1"/>
                </a:solidFill>
              </a:rPr>
              <a:t>Xiangxin Gu, et al., “R-TWT protection in 11bn,” IEEE 802.11-23/2212r0</a:t>
            </a:r>
            <a:endParaRPr lang="en-US" altLang="ja-JP" dirty="0">
              <a:solidFill>
                <a:schemeClr val="tx1"/>
              </a:solidFill>
            </a:endParaRPr>
          </a:p>
          <a:p>
            <a:pPr marL="0" indent="0"/>
            <a:r>
              <a:rPr lang="en-US" altLang="ja-JP" dirty="0">
                <a:solidFill>
                  <a:schemeClr val="tx1"/>
                </a:solidFill>
              </a:rPr>
              <a:t>[10]	</a:t>
            </a:r>
            <a:r>
              <a:rPr lang="en-US" altLang="ja-JP" dirty="0" err="1">
                <a:solidFill>
                  <a:schemeClr val="tx1"/>
                </a:solidFill>
              </a:rPr>
              <a:t>Liuming</a:t>
            </a:r>
            <a:r>
              <a:rPr lang="en-US" altLang="ja-JP" dirty="0">
                <a:solidFill>
                  <a:schemeClr val="tx1"/>
                </a:solidFill>
              </a:rPr>
              <a:t> Lu, et al., “Multi-AP Coordination for Low Latency Traffic Delivery,” IEEE 802.11-23/1556r1</a:t>
            </a:r>
          </a:p>
          <a:p>
            <a:pPr marL="0" indent="0"/>
            <a:r>
              <a:rPr lang="en-US" altLang="ja-JP" dirty="0">
                <a:solidFill>
                  <a:schemeClr val="tx1"/>
                </a:solidFill>
              </a:rPr>
              <a:t>[11]	Abhishek Patil, et al., “Coordinated TDMA (C-TDMA) Follow-up,” IEEE 802.11-23/1895r2</a:t>
            </a:r>
          </a:p>
          <a:p>
            <a:pPr marL="0" indent="0"/>
            <a:r>
              <a:rPr lang="en-US" altLang="ja-JP" dirty="0">
                <a:solidFill>
                  <a:schemeClr val="tx1"/>
                </a:solidFill>
              </a:rPr>
              <a:t>[12]	</a:t>
            </a:r>
            <a:r>
              <a:rPr lang="en-US" altLang="ja-JP" dirty="0" err="1">
                <a:solidFill>
                  <a:schemeClr val="tx1"/>
                </a:solidFill>
              </a:rPr>
              <a:t>Geonhwan</a:t>
            </a:r>
            <a:r>
              <a:rPr lang="en-US" altLang="ja-JP" dirty="0">
                <a:solidFill>
                  <a:schemeClr val="tx1"/>
                </a:solidFill>
              </a:rPr>
              <a:t> Kim, et al., “Coordinated TDMA Procedure,” IEEE 802.11-23/1912r0</a:t>
            </a:r>
          </a:p>
          <a:p>
            <a:pPr marL="0" indent="0">
              <a:buNone/>
            </a:pPr>
            <a:r>
              <a:rPr lang="en-US" altLang="ja-JP" u="none" dirty="0">
                <a:solidFill>
                  <a:schemeClr val="tx1"/>
                </a:solidFill>
              </a:rPr>
              <a:t>[13]	Giovanni </a:t>
            </a:r>
            <a:r>
              <a:rPr lang="en-US" altLang="ja-JP" u="none" dirty="0" err="1">
                <a:solidFill>
                  <a:schemeClr val="tx1"/>
                </a:solidFill>
              </a:rPr>
              <a:t>Chisci</a:t>
            </a:r>
            <a:r>
              <a:rPr lang="en-US" altLang="ja-JP" u="none" dirty="0">
                <a:solidFill>
                  <a:schemeClr val="tx1"/>
                </a:solidFill>
              </a:rPr>
              <a:t>, </a:t>
            </a:r>
            <a:r>
              <a:rPr lang="en-GB" altLang="ja-JP" u="none" dirty="0">
                <a:solidFill>
                  <a:schemeClr val="tx1"/>
                </a:solidFill>
              </a:rPr>
              <a:t>et al., </a:t>
            </a:r>
            <a:r>
              <a:rPr lang="en-US" altLang="ja-JP" u="none" dirty="0">
                <a:solidFill>
                  <a:schemeClr val="tx1"/>
                </a:solidFill>
              </a:rPr>
              <a:t>“Preemption techniques to meet low-latency (LL) targets,” IEEE 802.11-23/1886r1</a:t>
            </a:r>
          </a:p>
          <a:p>
            <a:pPr marL="0" indent="0">
              <a:buNone/>
            </a:pPr>
            <a:r>
              <a:rPr lang="en-US" altLang="ja-JP" u="none" dirty="0">
                <a:solidFill>
                  <a:schemeClr val="tx1"/>
                </a:solidFill>
              </a:rPr>
              <a:t>[14]	</a:t>
            </a:r>
            <a:r>
              <a:rPr lang="en-US" altLang="ja-JP" u="none" dirty="0" err="1">
                <a:solidFill>
                  <a:schemeClr val="tx1"/>
                </a:solidFill>
              </a:rPr>
              <a:t>Kiseon</a:t>
            </a:r>
            <a:r>
              <a:rPr lang="en-US" altLang="ja-JP" u="none" dirty="0">
                <a:solidFill>
                  <a:schemeClr val="tx1"/>
                </a:solidFill>
              </a:rPr>
              <a:t> Ryu, </a:t>
            </a:r>
            <a:r>
              <a:rPr lang="en-GB" altLang="ja-JP" u="none" dirty="0">
                <a:solidFill>
                  <a:schemeClr val="tx1"/>
                </a:solidFill>
              </a:rPr>
              <a:t>et al., </a:t>
            </a:r>
            <a:r>
              <a:rPr lang="en-US" altLang="ja-JP" u="none" dirty="0">
                <a:solidFill>
                  <a:schemeClr val="tx1"/>
                </a:solidFill>
              </a:rPr>
              <a:t>“TXOP Preemption Follow Up,” IEEE 802.11-23/1174r0</a:t>
            </a:r>
          </a:p>
          <a:p>
            <a:pPr marL="0" indent="0">
              <a:buNone/>
            </a:pPr>
            <a:r>
              <a:rPr lang="en-US" altLang="ja-JP" dirty="0">
                <a:solidFill>
                  <a:schemeClr val="tx1"/>
                </a:solidFill>
              </a:rPr>
              <a:t>[15]	</a:t>
            </a:r>
            <a:r>
              <a:rPr lang="en-US" altLang="ja-JP" u="none" dirty="0">
                <a:solidFill>
                  <a:schemeClr val="tx1"/>
                </a:solidFill>
              </a:rPr>
              <a:t>Sindhu Verma </a:t>
            </a:r>
            <a:r>
              <a:rPr lang="en-GB" altLang="ja-JP" u="none" dirty="0">
                <a:solidFill>
                  <a:schemeClr val="tx1"/>
                </a:solidFill>
              </a:rPr>
              <a:t>et al., </a:t>
            </a:r>
            <a:r>
              <a:rPr lang="en-US" altLang="ja-JP" u="none" dirty="0">
                <a:solidFill>
                  <a:schemeClr val="tx1"/>
                </a:solidFill>
              </a:rPr>
              <a:t>“Reverse TXOP sharing,” IEEE 802.11-23/1874r0</a:t>
            </a:r>
            <a:endParaRPr lang="en-US" altLang="ja-JP" dirty="0">
              <a:solidFill>
                <a:schemeClr val="tx1"/>
              </a:solidFill>
            </a:endParaRPr>
          </a:p>
          <a:p>
            <a:pPr marL="0" indent="0">
              <a:buNone/>
            </a:pPr>
            <a:r>
              <a:rPr lang="en-US" altLang="ja-JP" dirty="0">
                <a:solidFill>
                  <a:schemeClr val="tx1"/>
                </a:solidFill>
              </a:rPr>
              <a:t>[16]	</a:t>
            </a:r>
            <a:r>
              <a:rPr lang="en-US" altLang="ja-JP" dirty="0" err="1">
                <a:solidFill>
                  <a:schemeClr val="tx1"/>
                </a:solidFill>
              </a:rPr>
              <a:t>Dibakar</a:t>
            </a:r>
            <a:r>
              <a:rPr lang="en-US" altLang="ja-JP" dirty="0">
                <a:solidFill>
                  <a:schemeClr val="tx1"/>
                </a:solidFill>
              </a:rPr>
              <a:t> Das </a:t>
            </a:r>
            <a:r>
              <a:rPr lang="en-GB" altLang="ja-JP" u="none" dirty="0">
                <a:solidFill>
                  <a:schemeClr val="tx1"/>
                </a:solidFill>
              </a:rPr>
              <a:t>et al., </a:t>
            </a:r>
            <a:r>
              <a:rPr lang="en-US" altLang="ja-JP" u="none" dirty="0">
                <a:solidFill>
                  <a:schemeClr val="tx1"/>
                </a:solidFill>
              </a:rPr>
              <a:t>“TXOP optimizations to support XR use-cases,” IEEE 802.11-23/1387r0</a:t>
            </a:r>
            <a:endParaRPr lang="en-US" altLang="ja-JP" dirty="0">
              <a:solidFill>
                <a:schemeClr val="tx1"/>
              </a:solidFill>
            </a:endParaRPr>
          </a:p>
          <a:p>
            <a:pPr marL="0" indent="0"/>
            <a:r>
              <a:rPr lang="en-US" altLang="ja-JP" dirty="0">
                <a:solidFill>
                  <a:schemeClr val="tx1"/>
                </a:solidFill>
              </a:rPr>
              <a:t>[17]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“High Criticality Use Cases and Requirements,” IEEE 802.11-23/1834r0</a:t>
            </a:r>
          </a:p>
          <a:p>
            <a:pPr marL="0" indent="0"/>
            <a:r>
              <a:rPr lang="en-US" altLang="ja-JP" dirty="0">
                <a:solidFill>
                  <a:schemeClr val="tx1"/>
                </a:solidFill>
              </a:rPr>
              <a:t>[18]	</a:t>
            </a:r>
            <a:r>
              <a:rPr lang="en-US" altLang="ja-JP" u="none" dirty="0">
                <a:solidFill>
                  <a:schemeClr val="tx1"/>
                </a:solidFill>
              </a:rPr>
              <a:t>Brian Hart, </a:t>
            </a:r>
            <a:r>
              <a:rPr lang="en-GB" altLang="ja-JP" u="none" dirty="0">
                <a:solidFill>
                  <a:schemeClr val="tx1"/>
                </a:solidFill>
              </a:rPr>
              <a:t>et al., </a:t>
            </a:r>
            <a:r>
              <a:rPr lang="en-US" altLang="ja-JP" u="none" dirty="0">
                <a:solidFill>
                  <a:schemeClr val="tx1"/>
                </a:solidFill>
              </a:rPr>
              <a:t>“Overview of Enterprise Policy and Goals,” IEEE 802.11-23/2026r0</a:t>
            </a:r>
          </a:p>
          <a:p>
            <a:pPr marL="0" indent="0"/>
            <a:r>
              <a:rPr lang="en-US" altLang="ja-JP" u="none" dirty="0">
                <a:solidFill>
                  <a:schemeClr val="tx1"/>
                </a:solidFill>
              </a:rPr>
              <a:t>[19]	Akira Kishida, et al., “Considerations on UHR PAR and KPIs,” IEEE 802.11-22/1919r4</a:t>
            </a:r>
            <a:endParaRPr lang="en-US" altLang="ja-JP" dirty="0">
              <a:solidFill>
                <a:schemeClr val="tx1"/>
              </a:solidFill>
            </a:endParaRPr>
          </a:p>
          <a:p>
            <a:pPr marL="0" indent="0"/>
            <a:r>
              <a:rPr lang="en-US" altLang="ja-JP" dirty="0">
                <a:solidFill>
                  <a:schemeClr val="tx1"/>
                </a:solidFill>
              </a:rPr>
              <a:t>[20]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“Managed Networks under highly congested scenarios,” IEEE 802.11-23/1920r2</a:t>
            </a:r>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11434</TotalTime>
  <Words>1747</Words>
  <Application>Microsoft Office PowerPoint</Application>
  <PresentationFormat>ワイド画面</PresentationFormat>
  <Paragraphs>194</Paragraphs>
  <Slides>12</Slides>
  <Notes>11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Arial</vt:lpstr>
      <vt:lpstr>Times New Roman</vt:lpstr>
      <vt:lpstr>Office テーマ</vt:lpstr>
      <vt:lpstr>Indication of Use Case in 11bn</vt:lpstr>
      <vt:lpstr>Introduction</vt:lpstr>
      <vt:lpstr>Use case dependent 11bn features</vt:lpstr>
      <vt:lpstr>Indication of use case in 11bn </vt:lpstr>
      <vt:lpstr>Discussion on indication mechanism</vt:lpstr>
      <vt:lpstr>Use and extend the existing IEs</vt:lpstr>
      <vt:lpstr>Summary</vt:lpstr>
      <vt:lpstr>SP</vt:lpstr>
      <vt:lpstr>Reference</vt:lpstr>
      <vt:lpstr>PowerPoint プレゼンテーション</vt:lpstr>
      <vt:lpstr>Use and extend the existing IEs – cont’d</vt:lpstr>
      <vt:lpstr>Reuse and extend the existing IEs –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640</cp:revision>
  <cp:lastPrinted>1601-01-01T00:00:00Z</cp:lastPrinted>
  <dcterms:created xsi:type="dcterms:W3CDTF">2022-06-09T01:00:07Z</dcterms:created>
  <dcterms:modified xsi:type="dcterms:W3CDTF">2024-06-20T07:03:14Z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