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83" r:id="rId3"/>
    <p:sldId id="572" r:id="rId4"/>
    <p:sldId id="574" r:id="rId5"/>
    <p:sldId id="577" r:id="rId6"/>
    <p:sldId id="580" r:id="rId7"/>
    <p:sldId id="581" r:id="rId8"/>
    <p:sldId id="586" r:id="rId9"/>
    <p:sldId id="500" r:id="rId10"/>
    <p:sldId id="573" r:id="rId11"/>
    <p:sldId id="575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6" autoAdjust="0"/>
    <p:restoredTop sz="93875" autoAdjust="0"/>
  </p:normalViewPr>
  <p:slideViewPr>
    <p:cSldViewPr>
      <p:cViewPr varScale="1">
        <p:scale>
          <a:sx n="123" d="100"/>
          <a:sy n="123" d="100"/>
        </p:scale>
        <p:origin x="12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3884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424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518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653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054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320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805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7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974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zh-CN"/>
              <a:t>Panpan Li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9C1BB8C-F310-4487-A728-D71901F75197}"/>
              </a:ext>
            </a:extLst>
          </p:cNvPr>
          <p:cNvSpPr txBox="1">
            <a:spLocks/>
          </p:cNvSpPr>
          <p:nvPr userDrawn="1"/>
        </p:nvSpPr>
        <p:spPr>
          <a:xfrm>
            <a:off x="609600" y="268579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</a:t>
            </a:r>
            <a:r>
              <a:rPr lang="en-US" sz="1800" b="1" dirty="0"/>
              <a:t> 2024</a:t>
            </a:r>
            <a:endParaRPr lang="en-GB" sz="1800" b="1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9E5A8537-B6D2-4949-91B2-84817C1813A8}"/>
              </a:ext>
            </a:extLst>
          </p:cNvPr>
          <p:cNvSpPr/>
          <p:nvPr userDrawn="1"/>
        </p:nvSpPr>
        <p:spPr>
          <a:xfrm>
            <a:off x="5486400" y="264652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</a:t>
            </a:r>
            <a:r>
              <a:rPr lang="en-US" sz="1800" b="1">
                <a:solidFill>
                  <a:srgbClr val="000000"/>
                </a:solidFill>
                <a:latin typeface="+mn-lt"/>
              </a:rPr>
              <a:t>0835</a:t>
            </a:r>
            <a:r>
              <a:rPr lang="en-US" altLang="zh-CN" sz="1800" b="1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ipanpan25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s1.org/docs/epc/uhf_regulations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mda.gov.sg/-/media/imda/files/regulation-licensing-and-consultations/ict-standards/telecommunication-standards/radio-comms/imdatssrd.pdf" TargetMode="External"/><Relationship Id="rId5" Type="http://schemas.openxmlformats.org/officeDocument/2006/relationships/hyperlink" Target="https://www.etsi.org/deliver/etsi_en/302200_302299/302208/03.04.01_60/en_302208v030401p.pdf" TargetMode="External"/><Relationship Id="rId4" Type="http://schemas.openxmlformats.org/officeDocument/2006/relationships/hyperlink" Target="https://www.law.cornell.edu/cfr/text/47/15.24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882240"/>
            <a:ext cx="89916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Overview of S1G and RFID Spectrum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952653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2024-05-11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280035"/>
              </p:ext>
            </p:extLst>
          </p:nvPr>
        </p:nvGraphicFramePr>
        <p:xfrm>
          <a:off x="952500" y="2701138"/>
          <a:ext cx="74676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0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0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8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Panpan</a:t>
                      </a:r>
                      <a:r>
                        <a:rPr lang="en-US" altLang="zh-CN" sz="1200" dirty="0"/>
                        <a:t>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Huawei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  <a:hlinkClick r:id="rId3"/>
                        </a:rPr>
                        <a:t>lipanpan25@huawei.com</a:t>
                      </a: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Lei Huang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Bin Qian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Shenzhen,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China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81382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Wei Lin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Shenzhen,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China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685326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David Yang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rgbClr val="000000"/>
                        </a:solidFill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Shenzhen,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China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0666515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52ED8AE-202C-478D-A913-2D69842F1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D5093-8DB1-4D32-9684-E1C84F4525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GB" sz="2800" dirty="0"/>
              <a:t>Appendix 1: </a:t>
            </a:r>
            <a:r>
              <a:rPr lang="en-US" sz="2800" dirty="0"/>
              <a:t>ITU Regions for Regulation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533400" y="1371600"/>
            <a:ext cx="8229600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International Telecommunication Union (ITU) organizes countries by regions. Radio regulatory requirements may be similar in each region; however, each country may adopt different standards and spectrum plans.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ITU region 1 countries include Europe, Africa, the Former Soviet Union (FSU), Mongolia, and the Middle East west of the Persian Gulf, including Iraq.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ITU region 2 includes the Americas including Greenland, and some of eastern Pacific Islands.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ITU region 3 includes Asia and the Pacific (non-FSU Asia east of and including Iran, and most of Oceania).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A12FF3-7704-4E0D-804C-C06840EE5E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992B2C-E483-466B-9B16-88D37DB893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10</a:t>
            </a:fld>
            <a:endParaRPr lang="en-US" dirty="0"/>
          </a:p>
        </p:txBody>
      </p:sp>
      <p:pic>
        <p:nvPicPr>
          <p:cNvPr id="12" name="image2.png" descr="Diagram, engineering drawing&#10;&#10;Description automatically generated">
            <a:extLst>
              <a:ext uri="{FF2B5EF4-FFF2-40B4-BE49-F238E27FC236}">
                <a16:creationId xmlns:a16="http://schemas.microsoft.com/office/drawing/2014/main" id="{939398F0-7B8B-4A2E-9421-BD025D8A318B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145602" y="3581400"/>
            <a:ext cx="4388798" cy="2841878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062176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GB" sz="2800" dirty="0"/>
              <a:t>Appendix 2: Further Information on RFID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A12FF3-7704-4E0D-804C-C06840EE5E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992B2C-E483-466B-9B16-88D37DB893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E29B32D-0F9C-4E4D-891F-6F523032B8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071376"/>
              </p:ext>
            </p:extLst>
          </p:nvPr>
        </p:nvGraphicFramePr>
        <p:xfrm>
          <a:off x="649157" y="2133600"/>
          <a:ext cx="7925595" cy="2103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5119">
                  <a:extLst>
                    <a:ext uri="{9D8B030D-6E8A-4147-A177-3AD203B41FA5}">
                      <a16:colId xmlns:a16="http://schemas.microsoft.com/office/drawing/2014/main" val="1754470420"/>
                    </a:ext>
                  </a:extLst>
                </a:gridCol>
                <a:gridCol w="1585119">
                  <a:extLst>
                    <a:ext uri="{9D8B030D-6E8A-4147-A177-3AD203B41FA5}">
                      <a16:colId xmlns:a16="http://schemas.microsoft.com/office/drawing/2014/main" val="2810464977"/>
                    </a:ext>
                  </a:extLst>
                </a:gridCol>
                <a:gridCol w="1585119">
                  <a:extLst>
                    <a:ext uri="{9D8B030D-6E8A-4147-A177-3AD203B41FA5}">
                      <a16:colId xmlns:a16="http://schemas.microsoft.com/office/drawing/2014/main" val="3447198127"/>
                    </a:ext>
                  </a:extLst>
                </a:gridCol>
                <a:gridCol w="1585119">
                  <a:extLst>
                    <a:ext uri="{9D8B030D-6E8A-4147-A177-3AD203B41FA5}">
                      <a16:colId xmlns:a16="http://schemas.microsoft.com/office/drawing/2014/main" val="242249556"/>
                    </a:ext>
                  </a:extLst>
                </a:gridCol>
                <a:gridCol w="1585119">
                  <a:extLst>
                    <a:ext uri="{9D8B030D-6E8A-4147-A177-3AD203B41FA5}">
                      <a16:colId xmlns:a16="http://schemas.microsoft.com/office/drawing/2014/main" val="3161870863"/>
                    </a:ext>
                  </a:extLst>
                </a:gridCol>
              </a:tblGrid>
              <a:tr h="273600">
                <a:tc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Operating range (MHz)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Maximum Bandwidth (MHz)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Channels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Max power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989181"/>
                  </a:ext>
                </a:extLst>
              </a:tr>
              <a:tr h="273600">
                <a:tc rowSpan="2"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China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840 - 845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0.25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2W ERP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7571989"/>
                  </a:ext>
                </a:extLst>
              </a:tr>
              <a:tr h="273600">
                <a:tc vMerge="1">
                  <a:txBody>
                    <a:bodyPr/>
                    <a:lstStyle/>
                    <a:p>
                      <a:pPr algn="ctr"/>
                      <a:endParaRPr lang="en-SG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dirty="0"/>
                        <a:t>920 – 925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0.25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2W ERP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494975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902 - 928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0.5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4 W EIRP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293536"/>
                  </a:ext>
                </a:extLst>
              </a:tr>
              <a:tr h="273600">
                <a:tc rowSpan="2"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EU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865 – 868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0.2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dirty="0"/>
                        <a:t>2W ERP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118023"/>
                  </a:ext>
                </a:extLst>
              </a:tr>
              <a:tr h="273600">
                <a:tc vMerge="1">
                  <a:txBody>
                    <a:bodyPr/>
                    <a:lstStyle/>
                    <a:p>
                      <a:pPr algn="ctr"/>
                      <a:endParaRPr lang="en-SG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>
                          <a:solidFill>
                            <a:schemeClr val="tx1"/>
                          </a:solidFill>
                        </a:rPr>
                        <a:t>915 - 921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0.4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dirty="0"/>
                        <a:t>4W ERP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7131219"/>
                  </a:ext>
                </a:extLst>
              </a:tr>
              <a:tr h="273600"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India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865 - 867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0.2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dirty="0"/>
                        <a:t>4W ERP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1710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055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GB" sz="2800" dirty="0"/>
              <a:t>Introduction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642721"/>
            <a:ext cx="8077201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contribution gives the overview of S1G and RFID global spectrum availability based on [1] and [2]-[6].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9F08CE-DFCE-4B31-B86A-E44A99C45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FFF04-EDEB-46BB-8B1E-42D8707FAB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943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GB" sz="2800" dirty="0"/>
              <a:t>Recap: 802.11ah </a:t>
            </a:r>
            <a:r>
              <a:rPr lang="en-US" altLang="zh-CN" sz="2800" dirty="0">
                <a:solidFill>
                  <a:schemeClr val="tx1"/>
                </a:solidFill>
              </a:rPr>
              <a:t>S1G spectrum [7] 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800" y="1460630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F08157F-4A9C-4B4A-BB27-C4A5E6D767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5424" y="1752600"/>
            <a:ext cx="5993152" cy="417085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A12FF3-7704-4E0D-804C-C06840EE5E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992B2C-E483-466B-9B16-88D37DB893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33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GB" sz="2800" dirty="0"/>
              <a:t>Overview of</a:t>
            </a:r>
            <a:r>
              <a:rPr lang="en-US" altLang="zh-CN" sz="2800" dirty="0"/>
              <a:t> S1G Spectrum (1/2)</a:t>
            </a:r>
            <a:endParaRPr lang="en-GB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A12FF3-7704-4E0D-804C-C06840EE5E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Panpan</a:t>
            </a:r>
            <a:r>
              <a:rPr lang="en-GB" dirty="0"/>
              <a:t> Li (Huawei)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992B2C-E483-466B-9B16-88D37DB893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6DC5DC9-452B-49FE-8458-AF42B65CFF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468501"/>
              </p:ext>
            </p:extLst>
          </p:nvPr>
        </p:nvGraphicFramePr>
        <p:xfrm>
          <a:off x="152400" y="1431767"/>
          <a:ext cx="8839200" cy="502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2051">
                  <a:extLst>
                    <a:ext uri="{9D8B030D-6E8A-4147-A177-3AD203B41FA5}">
                      <a16:colId xmlns:a16="http://schemas.microsoft.com/office/drawing/2014/main" val="671046170"/>
                    </a:ext>
                  </a:extLst>
                </a:gridCol>
                <a:gridCol w="3864749">
                  <a:extLst>
                    <a:ext uri="{9D8B030D-6E8A-4147-A177-3AD203B41FA5}">
                      <a16:colId xmlns:a16="http://schemas.microsoft.com/office/drawing/2014/main" val="175447042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810464977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457846544"/>
                    </a:ext>
                  </a:extLst>
                </a:gridCol>
              </a:tblGrid>
              <a:tr h="273600">
                <a:tc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Country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Band(s)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altLang="zh-CN" sz="1200" dirty="0"/>
                        <a:t>Notes </a:t>
                      </a:r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989181"/>
                  </a:ext>
                </a:extLst>
              </a:tr>
              <a:tr h="273600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ITU region 1</a:t>
                      </a:r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Kenya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863-868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25 </a:t>
                      </a:r>
                      <a:r>
                        <a:rPr lang="en-US" sz="1200" dirty="0" err="1"/>
                        <a:t>mW</a:t>
                      </a:r>
                      <a:r>
                        <a:rPr lang="en-US" sz="1200" dirty="0"/>
                        <a:t> ERP, Duty cycle 10% for APs and 2.8% for STAs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522721"/>
                  </a:ext>
                </a:extLst>
              </a:tr>
              <a:tr h="273600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Bahrain,</a:t>
                      </a:r>
                      <a:r>
                        <a:rPr lang="zh-CN" altLang="en-US" sz="1200" dirty="0"/>
                        <a:t> </a:t>
                      </a:r>
                      <a:r>
                        <a:rPr lang="en-SG" altLang="zh-CN" sz="1200" dirty="0"/>
                        <a:t>United Arab Emirates (UAE)</a:t>
                      </a:r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863-870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854725"/>
                  </a:ext>
                </a:extLst>
              </a:tr>
              <a:tr h="273600">
                <a:tc vMerge="1"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Europe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Albania, Austria, Bosnia and Herzegovina, Croatia, Cypress, Czech Republic, Denmark, Estonia, Germany, Greece, Hungary, Latvia, Luxembourg, Malta, Netherlands, Norway, Poland, Romania, Slovakia, Spain,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863-868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25 </a:t>
                      </a:r>
                      <a:r>
                        <a:rPr lang="en-US" sz="1200" dirty="0" err="1"/>
                        <a:t>mW</a:t>
                      </a:r>
                      <a:r>
                        <a:rPr lang="en-US" sz="1200" dirty="0"/>
                        <a:t> ERP, Duty cycle 10% for APs and 2.8% for STAs</a:t>
                      </a:r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8675712"/>
                  </a:ext>
                </a:extLst>
              </a:tr>
              <a:tr h="273600">
                <a:tc vMerge="1"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Belgium, Iceland, Ireland, Liechtenstein, Lithuania, Moldova, North Macedonia, Portugal, Slovenia, Sweden, Switzerland, Turkey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863-868 MHz</a:t>
                      </a:r>
                    </a:p>
                    <a:p>
                      <a:pPr algn="ctr"/>
                      <a:r>
                        <a:rPr lang="en-SG" sz="1200" dirty="0"/>
                        <a:t>915.8-919.4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25 </a:t>
                      </a:r>
                      <a:r>
                        <a:rPr lang="en-US" sz="1200" dirty="0" err="1"/>
                        <a:t>mW</a:t>
                      </a:r>
                      <a:r>
                        <a:rPr lang="en-US" sz="1200" dirty="0"/>
                        <a:t> ERP, Duty cycle 10% for APs and 2.8% for STAs</a:t>
                      </a:r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7180672"/>
                  </a:ext>
                </a:extLst>
              </a:tr>
              <a:tr h="273600">
                <a:tc vMerge="1"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Bulgaria, Finland, France, Italy, United Kingdom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863-868 MHz</a:t>
                      </a:r>
                    </a:p>
                    <a:p>
                      <a:pPr algn="ctr"/>
                      <a:r>
                        <a:rPr lang="en-SG" sz="1200" dirty="0"/>
                        <a:t>917.4-919.4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692913"/>
                  </a:ext>
                </a:extLst>
              </a:tr>
              <a:tr h="273600">
                <a:tc rowSpan="7"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ITU region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United States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dirty="0"/>
                        <a:t>902-928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Maximum output power &lt;= 1W</a:t>
                      </a:r>
                    </a:p>
                    <a:p>
                      <a:pPr algn="ctr"/>
                      <a:r>
                        <a:rPr lang="en-US" sz="1200" dirty="0"/>
                        <a:t>Max BW: 16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5055309"/>
                  </a:ext>
                </a:extLst>
              </a:tr>
              <a:tr h="273600">
                <a:tc vMerge="1"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Canada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478253"/>
                  </a:ext>
                </a:extLst>
              </a:tr>
              <a:tr h="273600">
                <a:tc vMerge="1"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Bolivia, Costa Rica, Dominican Republic, Ecuador, Guyana, Mexico, Paraguay, Peru, Uruguay, Venezuela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0047603"/>
                  </a:ext>
                </a:extLst>
              </a:tr>
              <a:tr h="273600">
                <a:tc vMerge="1"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Brazil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902-907.5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5761206"/>
                  </a:ext>
                </a:extLst>
              </a:tr>
              <a:tr h="273600">
                <a:tc vMerge="1"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915-928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0783120"/>
                  </a:ext>
                </a:extLst>
              </a:tr>
              <a:tr h="273600">
                <a:tc vMerge="1"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dirty="0"/>
                        <a:t>Colombia, Guatemala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dirty="0"/>
                        <a:t>915-928 MHz</a:t>
                      </a:r>
                    </a:p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287881"/>
                  </a:ext>
                </a:extLst>
              </a:tr>
              <a:tr h="273600">
                <a:tc vMerge="1"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Argentina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Same power restrictions as USA</a:t>
                      </a:r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4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109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8001000" cy="457200"/>
          </a:xfrm>
        </p:spPr>
        <p:txBody>
          <a:bodyPr/>
          <a:lstStyle/>
          <a:p>
            <a:r>
              <a:rPr lang="en-GB" sz="2800" dirty="0"/>
              <a:t>Overview of S1G Spectrum (2/2)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A12FF3-7704-4E0D-804C-C06840EE5E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992B2C-E483-466B-9B16-88D37DB893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6DC5DC9-452B-49FE-8458-AF42B65CFF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619895"/>
              </p:ext>
            </p:extLst>
          </p:nvPr>
        </p:nvGraphicFramePr>
        <p:xfrm>
          <a:off x="60959" y="1371600"/>
          <a:ext cx="9006841" cy="4937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8586">
                  <a:extLst>
                    <a:ext uri="{9D8B030D-6E8A-4147-A177-3AD203B41FA5}">
                      <a16:colId xmlns:a16="http://schemas.microsoft.com/office/drawing/2014/main" val="3087424265"/>
                    </a:ext>
                  </a:extLst>
                </a:gridCol>
                <a:gridCol w="2067924">
                  <a:extLst>
                    <a:ext uri="{9D8B030D-6E8A-4147-A177-3AD203B41FA5}">
                      <a16:colId xmlns:a16="http://schemas.microsoft.com/office/drawing/2014/main" val="1754470420"/>
                    </a:ext>
                  </a:extLst>
                </a:gridCol>
                <a:gridCol w="1468927">
                  <a:extLst>
                    <a:ext uri="{9D8B030D-6E8A-4147-A177-3AD203B41FA5}">
                      <a16:colId xmlns:a16="http://schemas.microsoft.com/office/drawing/2014/main" val="2810464977"/>
                    </a:ext>
                  </a:extLst>
                </a:gridCol>
                <a:gridCol w="4561404">
                  <a:extLst>
                    <a:ext uri="{9D8B030D-6E8A-4147-A177-3AD203B41FA5}">
                      <a16:colId xmlns:a16="http://schemas.microsoft.com/office/drawing/2014/main" val="3457846544"/>
                    </a:ext>
                  </a:extLst>
                </a:gridCol>
              </a:tblGrid>
              <a:tr h="273600">
                <a:tc rowSpan="16"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ITU region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Country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Band(s)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altLang="zh-CN" sz="1200" dirty="0"/>
                        <a:t>Notes </a:t>
                      </a:r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989181"/>
                  </a:ext>
                </a:extLst>
              </a:tr>
              <a:tr h="273600">
                <a:tc vMerge="1"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Australia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915-928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Max </a:t>
                      </a:r>
                      <a:r>
                        <a:rPr lang="en-SG" sz="1200" dirty="0" err="1"/>
                        <a:t>e.i.r.p</a:t>
                      </a:r>
                      <a:r>
                        <a:rPr lang="en-SG" sz="1200" dirty="0"/>
                        <a:t>. &lt;= 1 W, PSD &lt;= 25 </a:t>
                      </a:r>
                      <a:r>
                        <a:rPr lang="en-SG" sz="1200" dirty="0" err="1"/>
                        <a:t>mW</a:t>
                      </a:r>
                      <a:r>
                        <a:rPr lang="en-SG" sz="1200" dirty="0"/>
                        <a:t>/3 kHz, Max BW: 8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583136"/>
                  </a:ext>
                </a:extLst>
              </a:tr>
              <a:tr h="273600">
                <a:tc vMerge="1"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Brunei Darussalam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923-925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5041943"/>
                  </a:ext>
                </a:extLst>
              </a:tr>
              <a:tr h="273600">
                <a:tc vMerge="1"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India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865-868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 25 </a:t>
                      </a:r>
                      <a:r>
                        <a:rPr lang="en-US" sz="1200" dirty="0" err="1"/>
                        <a:t>mW</a:t>
                      </a:r>
                      <a:r>
                        <a:rPr lang="en-US" sz="1200" dirty="0"/>
                        <a:t> ERP, Duty cycle 10% for APs and 2.8% for STAs</a:t>
                      </a:r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4347309"/>
                  </a:ext>
                </a:extLst>
              </a:tr>
              <a:tr h="273600">
                <a:tc vMerge="1"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Indonesia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920-923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&lt;= 400mW EIRP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6350923"/>
                  </a:ext>
                </a:extLst>
              </a:tr>
              <a:tr h="273600">
                <a:tc vMerge="1"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Iran (Islamic Republic of)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RFID in 865 to 868 MHz and 915 to 921 MHz</a:t>
                      </a:r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5131696"/>
                  </a:ext>
                </a:extLst>
              </a:tr>
              <a:tr h="273600">
                <a:tc vMerge="1"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Japan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920.5-922.3  MHz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20 </a:t>
                      </a:r>
                      <a:r>
                        <a:rPr lang="en-SG" sz="1200" dirty="0" err="1"/>
                        <a:t>mW</a:t>
                      </a:r>
                      <a:r>
                        <a:rPr lang="en-SG" sz="1200" dirty="0"/>
                        <a:t> (16 dBm EIRP), Channel bandwidth &lt;= 1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6354339"/>
                  </a:ext>
                </a:extLst>
              </a:tr>
              <a:tr h="273600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922.3-928.1 MHz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20 </a:t>
                      </a:r>
                      <a:r>
                        <a:rPr lang="en-SG" sz="1200" dirty="0" err="1"/>
                        <a:t>mW</a:t>
                      </a:r>
                      <a:r>
                        <a:rPr lang="en-SG" sz="1200" dirty="0"/>
                        <a:t> (16 dBm EIRP), Channel bandwidth &lt;= 1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9318123"/>
                  </a:ext>
                </a:extLst>
              </a:tr>
              <a:tr h="273600">
                <a:tc vMerge="1"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New Zealand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915-928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Max </a:t>
                      </a:r>
                      <a:r>
                        <a:rPr lang="en-SG" sz="1200" dirty="0" err="1"/>
                        <a:t>e.i.r.p</a:t>
                      </a:r>
                      <a:r>
                        <a:rPr lang="en-SG" sz="1200" dirty="0"/>
                        <a:t>. &lt;= 30 dBm, Max BW: 8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68065"/>
                  </a:ext>
                </a:extLst>
              </a:tr>
              <a:tr h="273600">
                <a:tc vMerge="1"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Singapore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866-869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Max </a:t>
                      </a:r>
                      <a:r>
                        <a:rPr lang="en-US" sz="1200" dirty="0" err="1"/>
                        <a:t>e.r.p.</a:t>
                      </a:r>
                      <a:r>
                        <a:rPr lang="en-US" sz="1200" dirty="0"/>
                        <a:t> &lt;= 500 </a:t>
                      </a:r>
                      <a:r>
                        <a:rPr lang="en-US" sz="1200" dirty="0" err="1"/>
                        <a:t>mW</a:t>
                      </a:r>
                      <a:r>
                        <a:rPr lang="en-US" sz="1200" dirty="0"/>
                        <a:t>, Max BW: 2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325259"/>
                  </a:ext>
                </a:extLst>
              </a:tr>
              <a:tr h="273600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917-925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Max </a:t>
                      </a:r>
                      <a:r>
                        <a:rPr lang="en-US" sz="1200" dirty="0" err="1"/>
                        <a:t>e.r.p</a:t>
                      </a:r>
                      <a:r>
                        <a:rPr lang="en-US" sz="1200" dirty="0"/>
                        <a:t> &lt;= 100 </a:t>
                      </a:r>
                      <a:r>
                        <a:rPr lang="en-US" sz="1200" dirty="0" err="1"/>
                        <a:t>mW</a:t>
                      </a:r>
                      <a:r>
                        <a:rPr lang="en-US" sz="1200" dirty="0"/>
                        <a:t>, Max BW: 4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7532436"/>
                  </a:ext>
                </a:extLst>
              </a:tr>
              <a:tr h="273600">
                <a:tc vMerge="1"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Vietnam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918-923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Tx power limit: ≤ 25 </a:t>
                      </a:r>
                      <a:r>
                        <a:rPr lang="en-US" sz="1200" dirty="0" err="1"/>
                        <a:t>mW</a:t>
                      </a:r>
                      <a:r>
                        <a:rPr lang="en-US" sz="1200" dirty="0"/>
                        <a:t> ERP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8370267"/>
                  </a:ext>
                </a:extLst>
              </a:tr>
              <a:tr h="273600">
                <a:tc vMerge="1"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South Korea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917-920.6 MHz</a:t>
                      </a:r>
                    </a:p>
                    <a:p>
                      <a:pPr algn="ctr"/>
                      <a:r>
                        <a:rPr lang="en-SG" sz="1200" dirty="0"/>
                        <a:t>920.6-923.5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917-920.6 MHz: 3 </a:t>
                      </a:r>
                      <a:r>
                        <a:rPr lang="en-SG" sz="1200" dirty="0" err="1"/>
                        <a:t>mW</a:t>
                      </a:r>
                      <a:r>
                        <a:rPr lang="en-SG" sz="1200" dirty="0"/>
                        <a:t> EIRP, 920.6-923.5 MHz: 10 </a:t>
                      </a:r>
                      <a:r>
                        <a:rPr lang="en-SG" sz="1200" dirty="0" err="1"/>
                        <a:t>mW</a:t>
                      </a:r>
                      <a:r>
                        <a:rPr lang="en-SG" sz="1200" dirty="0"/>
                        <a:t> EIRP</a:t>
                      </a:r>
                    </a:p>
                    <a:p>
                      <a:pPr algn="ctr"/>
                      <a:r>
                        <a:rPr lang="en-SG" sz="1200" dirty="0"/>
                        <a:t>1, 2 and 4 MHz channels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3242339"/>
                  </a:ext>
                </a:extLst>
              </a:tr>
              <a:tr h="273600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925-931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Bandwidth: 1 MHz or 2 MHz</a:t>
                      </a:r>
                    </a:p>
                    <a:p>
                      <a:pPr algn="ctr"/>
                      <a:r>
                        <a:rPr lang="en-SG" sz="1200" dirty="0"/>
                        <a:t>EIRP: ~17 dBm EIRP in 1 MHz; 20 dBm EIRP in 2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2546103"/>
                  </a:ext>
                </a:extLst>
              </a:tr>
              <a:tr h="273600">
                <a:tc vMerge="1"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Taiwan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920-925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Indoor power limit 1 W conducted, Outdoor power limit 0.5 W </a:t>
                      </a:r>
                    </a:p>
                    <a:p>
                      <a:pPr algn="ctr"/>
                      <a:r>
                        <a:rPr lang="en-US" sz="1200" dirty="0"/>
                        <a:t>Max BW: 4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8708026"/>
                  </a:ext>
                </a:extLst>
              </a:tr>
              <a:tr h="273600">
                <a:tc vMerge="1">
                  <a:txBody>
                    <a:bodyPr/>
                    <a:lstStyle/>
                    <a:p>
                      <a:pPr algn="ctr"/>
                      <a:endParaRPr lang="en-SG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Thailand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200" dirty="0"/>
                        <a:t>920-925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Tx power limit &lt; 50 </a:t>
                      </a:r>
                      <a:r>
                        <a:rPr lang="en-US" sz="1200" dirty="0" err="1"/>
                        <a:t>mW</a:t>
                      </a:r>
                      <a:r>
                        <a:rPr lang="en-US" sz="1200" dirty="0"/>
                        <a:t> EIRP, Max BW: 4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730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330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GB" sz="2800" dirty="0"/>
              <a:t>Overview of UHF </a:t>
            </a:r>
            <a:r>
              <a:rPr lang="en-US" altLang="zh-CN" sz="2800" dirty="0"/>
              <a:t>RFID Spectrum</a:t>
            </a:r>
            <a:endParaRPr lang="en-GB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A12FF3-7704-4E0D-804C-C06840EE5E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992B2C-E483-466B-9B16-88D37DB893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9076187-FAFF-41FE-B257-A43FA0926E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799833"/>
              </p:ext>
            </p:extLst>
          </p:nvPr>
        </p:nvGraphicFramePr>
        <p:xfrm>
          <a:off x="0" y="1241689"/>
          <a:ext cx="3200797" cy="5058464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310778136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99721255"/>
                    </a:ext>
                  </a:extLst>
                </a:gridCol>
                <a:gridCol w="838597">
                  <a:extLst>
                    <a:ext uri="{9D8B030D-6E8A-4147-A177-3AD203B41FA5}">
                      <a16:colId xmlns:a16="http://schemas.microsoft.com/office/drawing/2014/main" val="1804708767"/>
                    </a:ext>
                  </a:extLst>
                </a:gridCol>
              </a:tblGrid>
              <a:tr h="51902"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Country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Band(s)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Power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402744"/>
                  </a:ext>
                </a:extLst>
              </a:tr>
              <a:tr h="1257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Albania, Estonia, Ireland, Moldova, Luxembourg, Norway, United Kingdom 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865.6 – 867.6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W ERP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324335"/>
                  </a:ext>
                </a:extLst>
              </a:tr>
              <a:tr h="143727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915 – 921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W ERP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13998"/>
                  </a:ext>
                </a:extLst>
              </a:tr>
              <a:tr h="5190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Algeria 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870 – 876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 </a:t>
                      </a:r>
                      <a:r>
                        <a:rPr lang="en-SG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</a:t>
                      </a:r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EIRP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274465"/>
                  </a:ext>
                </a:extLst>
              </a:tr>
              <a:tr h="51902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880 – 885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592873"/>
                  </a:ext>
                </a:extLst>
              </a:tr>
              <a:tr h="51902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915 – 921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009288"/>
                  </a:ext>
                </a:extLst>
              </a:tr>
              <a:tr h="51902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925 – 926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653723"/>
                  </a:ext>
                </a:extLst>
              </a:tr>
              <a:tr h="297435"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Argentina, Canada, Costa Rica, Dominican Republic, Mexico, Panama, United States, Uruguay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902 – 928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W EIRP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222844"/>
                  </a:ext>
                </a:extLst>
              </a:tr>
              <a:tr h="519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Australia 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920 – 926 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W EIRP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165369"/>
                  </a:ext>
                </a:extLst>
              </a:tr>
              <a:tr h="51902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918 – 926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W EIRP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154157"/>
                  </a:ext>
                </a:extLst>
              </a:tr>
              <a:tr h="2575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Armenia, Austria, Belarus, Belgium, Bulgaria, Cyprus, Czech Republic, Denmark, Finland, France, Hungary, Lithuania, Malta, Slovak Republic, Slovenia, Sweden  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865.6 – 867.6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W ERP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100529"/>
                  </a:ext>
                </a:extLst>
              </a:tr>
              <a:tr h="279469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916.1 - 918.9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W ERP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333129"/>
                  </a:ext>
                </a:extLst>
              </a:tr>
              <a:tr h="51902"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Azerbaijan 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865.6 – 867.6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W ERP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12944"/>
                  </a:ext>
                </a:extLst>
              </a:tr>
              <a:tr h="51902"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Bangladesh 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925.0 – 927.0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645294"/>
                  </a:ext>
                </a:extLst>
              </a:tr>
              <a:tr h="519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Brazil 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902 – 907.5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W EIRP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387561"/>
                  </a:ext>
                </a:extLst>
              </a:tr>
              <a:tr h="51902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915 – 928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W EIRP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479914"/>
                  </a:ext>
                </a:extLst>
              </a:tr>
              <a:tr h="519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Brunei Darussalam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866 – 869 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 W ERP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212096"/>
                  </a:ext>
                </a:extLst>
              </a:tr>
              <a:tr h="51902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923 – 925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W ERP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49450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6C3AEEB-0EBB-4A87-B835-5DF6DEC1B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033674"/>
              </p:ext>
            </p:extLst>
          </p:nvPr>
        </p:nvGraphicFramePr>
        <p:xfrm>
          <a:off x="3200797" y="1241689"/>
          <a:ext cx="3200795" cy="4899969"/>
        </p:xfrm>
        <a:graphic>
          <a:graphicData uri="http://schemas.openxmlformats.org/drawingml/2006/table">
            <a:tbl>
              <a:tblPr/>
              <a:tblGrid>
                <a:gridCol w="1447403">
                  <a:extLst>
                    <a:ext uri="{9D8B030D-6E8A-4147-A177-3AD203B41FA5}">
                      <a16:colId xmlns:a16="http://schemas.microsoft.com/office/drawing/2014/main" val="3107781363"/>
                    </a:ext>
                  </a:extLst>
                </a:gridCol>
                <a:gridCol w="847701">
                  <a:extLst>
                    <a:ext uri="{9D8B030D-6E8A-4147-A177-3AD203B41FA5}">
                      <a16:colId xmlns:a16="http://schemas.microsoft.com/office/drawing/2014/main" val="299721255"/>
                    </a:ext>
                  </a:extLst>
                </a:gridCol>
                <a:gridCol w="905691">
                  <a:extLst>
                    <a:ext uri="{9D8B030D-6E8A-4147-A177-3AD203B41FA5}">
                      <a16:colId xmlns:a16="http://schemas.microsoft.com/office/drawing/2014/main" val="1804708767"/>
                    </a:ext>
                  </a:extLst>
                </a:gridCol>
              </a:tblGrid>
              <a:tr h="51902"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Country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Band(s)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Power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402744"/>
                  </a:ext>
                </a:extLst>
              </a:tr>
              <a:tr h="5190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Chile 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913 – 919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W EIRP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750223"/>
                  </a:ext>
                </a:extLst>
              </a:tr>
              <a:tr h="51902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915 – 928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 </a:t>
                      </a:r>
                      <a:r>
                        <a:rPr lang="en-SG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</a:t>
                      </a:r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EIRP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694217"/>
                  </a:ext>
                </a:extLst>
              </a:tr>
              <a:tr h="51902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925 – 928 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W EIRP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133271"/>
                  </a:ext>
                </a:extLst>
              </a:tr>
              <a:tr h="519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China 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840 - 845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968202"/>
                  </a:ext>
                </a:extLst>
              </a:tr>
              <a:tr h="51902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920.5 – 924.5 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W ERP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149025"/>
                  </a:ext>
                </a:extLst>
              </a:tr>
              <a:tr h="51902"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Colombia, Peru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915 – 928 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W EIRP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489754"/>
                  </a:ext>
                </a:extLst>
              </a:tr>
              <a:tr h="596866"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Bosnia and Herzegovina, Croatia, Germany, Greece, Iceland, Italy, Latvia, Macedonia, FYR, Netherlands, Nigeria, Oman, Poland, Portugal, Romania, Saudi Arabia, Serbia, Spain, United Arab Emirates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865.6 – 867.6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W ERP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331932"/>
                  </a:ext>
                </a:extLst>
              </a:tr>
              <a:tr h="519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Hong Kong, China 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865 – 868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W ERP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861266"/>
                  </a:ext>
                </a:extLst>
              </a:tr>
              <a:tr h="51902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920 – 925 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W EIRP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974841"/>
                  </a:ext>
                </a:extLst>
              </a:tr>
              <a:tr h="51902"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India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865 – 867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W ERP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362667"/>
                  </a:ext>
                </a:extLst>
              </a:tr>
              <a:tr h="51902"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Indonesia 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923 – 925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W ERP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959396"/>
                  </a:ext>
                </a:extLst>
              </a:tr>
              <a:tr h="51902"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Iran, Islamic Rep.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865 – 868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W ERP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4057"/>
                  </a:ext>
                </a:extLst>
              </a:tr>
              <a:tr h="51902"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Israel 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915 – 917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W ERP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142743"/>
                  </a:ext>
                </a:extLst>
              </a:tr>
              <a:tr h="519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Japan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916.7 – 920.9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W EIRP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429028"/>
                  </a:ext>
                </a:extLst>
              </a:tr>
              <a:tr h="51902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916.7 – 923.5 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 W EIRP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320622"/>
                  </a:ext>
                </a:extLst>
              </a:tr>
              <a:tr h="51902"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Jordan 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865 – 868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W ERP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728862"/>
                  </a:ext>
                </a:extLst>
              </a:tr>
              <a:tr h="519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Korea, Rep.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917 – 920.8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W EIRP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801262"/>
                  </a:ext>
                </a:extLst>
              </a:tr>
              <a:tr h="51902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917 – 923.5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 </a:t>
                      </a:r>
                      <a:r>
                        <a:rPr lang="en-SG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</a:t>
                      </a:r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EIRP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45379"/>
                  </a:ext>
                </a:extLst>
              </a:tr>
              <a:tr h="519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Liechtenstein, Switzerland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865.6 – 867.6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W ERP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574149"/>
                  </a:ext>
                </a:extLst>
              </a:tr>
              <a:tr h="51902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915 – 918 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W ERP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910039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25A151-554E-4585-A593-5612CAA43C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700301"/>
              </p:ext>
            </p:extLst>
          </p:nvPr>
        </p:nvGraphicFramePr>
        <p:xfrm>
          <a:off x="6401593" y="1234069"/>
          <a:ext cx="2752662" cy="4564689"/>
        </p:xfrm>
        <a:graphic>
          <a:graphicData uri="http://schemas.openxmlformats.org/drawingml/2006/table">
            <a:tbl>
              <a:tblPr/>
              <a:tblGrid>
                <a:gridCol w="1079823">
                  <a:extLst>
                    <a:ext uri="{9D8B030D-6E8A-4147-A177-3AD203B41FA5}">
                      <a16:colId xmlns:a16="http://schemas.microsoft.com/office/drawing/2014/main" val="3107781363"/>
                    </a:ext>
                  </a:extLst>
                </a:gridCol>
                <a:gridCol w="893951">
                  <a:extLst>
                    <a:ext uri="{9D8B030D-6E8A-4147-A177-3AD203B41FA5}">
                      <a16:colId xmlns:a16="http://schemas.microsoft.com/office/drawing/2014/main" val="299721255"/>
                    </a:ext>
                  </a:extLst>
                </a:gridCol>
                <a:gridCol w="778888">
                  <a:extLst>
                    <a:ext uri="{9D8B030D-6E8A-4147-A177-3AD203B41FA5}">
                      <a16:colId xmlns:a16="http://schemas.microsoft.com/office/drawing/2014/main" val="1804708767"/>
                    </a:ext>
                  </a:extLst>
                </a:gridCol>
              </a:tblGrid>
              <a:tr h="51902"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Country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Band(s)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Power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402744"/>
                  </a:ext>
                </a:extLst>
              </a:tr>
              <a:tr h="51902"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Malaysia 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919 – 923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W ERP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352600"/>
                  </a:ext>
                </a:extLst>
              </a:tr>
              <a:tr h="519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Morocco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865.6 - 865.8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W ERP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8709073"/>
                  </a:ext>
                </a:extLst>
              </a:tr>
              <a:tr h="51902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867.6 - 868.0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 </a:t>
                      </a:r>
                      <a:r>
                        <a:rPr lang="en-SG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</a:t>
                      </a:r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746821"/>
                  </a:ext>
                </a:extLst>
              </a:tr>
              <a:tr h="519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 Zealand </a:t>
                      </a:r>
                      <a:endParaRPr lang="en-SG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864 – 868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W EIRP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479269"/>
                  </a:ext>
                </a:extLst>
              </a:tr>
              <a:tr h="51902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920 – 928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813282"/>
                  </a:ext>
                </a:extLst>
              </a:tr>
              <a:tr h="5190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Russian Federation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866.0 – 867.6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 mW ERP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632685"/>
                  </a:ext>
                </a:extLst>
              </a:tr>
              <a:tr h="51902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866 – 868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 mW ERP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886755"/>
                  </a:ext>
                </a:extLst>
              </a:tr>
              <a:tr h="51902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866.0 – 867.6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W ERP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653198"/>
                  </a:ext>
                </a:extLst>
              </a:tr>
              <a:tr h="51902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915 – 921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W ERP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889227"/>
                  </a:ext>
                </a:extLst>
              </a:tr>
              <a:tr h="519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Singapore 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866 – 869</a:t>
                      </a:r>
                      <a:endParaRPr lang="en-SG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 W ERP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427868"/>
                  </a:ext>
                </a:extLst>
              </a:tr>
              <a:tr h="51902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920 – 925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W ERP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77394"/>
                  </a:ext>
                </a:extLst>
              </a:tr>
              <a:tr h="519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South Africa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865.6 – 867.6</a:t>
                      </a:r>
                      <a:endParaRPr lang="en-SG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W ERP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185077"/>
                  </a:ext>
                </a:extLst>
              </a:tr>
              <a:tr h="51902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916.1 – 920.1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W EIRP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255978"/>
                  </a:ext>
                </a:extLst>
              </a:tr>
              <a:tr h="519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Taiwan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922 – 928</a:t>
                      </a:r>
                      <a:endParaRPr lang="en-SG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W ERP (Indoor)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484574"/>
                  </a:ext>
                </a:extLst>
              </a:tr>
              <a:tr h="101807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922 – 928</a:t>
                      </a:r>
                      <a:endParaRPr lang="en-SG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 W ERP (outdoor)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723604"/>
                  </a:ext>
                </a:extLst>
              </a:tr>
              <a:tr h="51902"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Thailand 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920 – 925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W EIRP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754167"/>
                  </a:ext>
                </a:extLst>
              </a:tr>
              <a:tr h="51902"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Venezuela, RB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922 – 928</a:t>
                      </a:r>
                      <a:endParaRPr lang="en-SG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W EIRP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686741"/>
                  </a:ext>
                </a:extLst>
              </a:tr>
              <a:tr h="5190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Vietnam 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866 – 868 </a:t>
                      </a:r>
                      <a:endParaRPr lang="en-SG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 W ERP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806279"/>
                  </a:ext>
                </a:extLst>
              </a:tr>
              <a:tr h="51902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918 – 923 </a:t>
                      </a:r>
                      <a:endParaRPr lang="en-SG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 W ERP</a:t>
                      </a:r>
                      <a:endParaRPr lang="en-SG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938053"/>
                  </a:ext>
                </a:extLst>
              </a:tr>
              <a:tr h="101807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920 - 923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W ERP (exclusively)</a:t>
                      </a:r>
                    </a:p>
                  </a:txBody>
                  <a:tcPr marL="1829" marR="1829" marT="1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01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766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6593" y="581151"/>
            <a:ext cx="7770813" cy="457200"/>
          </a:xfrm>
        </p:spPr>
        <p:txBody>
          <a:bodyPr/>
          <a:lstStyle/>
          <a:p>
            <a:r>
              <a:rPr lang="en-SG" sz="2800" dirty="0"/>
              <a:t>Observation</a:t>
            </a:r>
            <a:endParaRPr lang="en-GB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A12FF3-7704-4E0D-804C-C06840EE5E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992B2C-E483-466B-9B16-88D37DB893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F9B3F6E-FF93-46EF-8889-7B67ED0F9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74758"/>
            <a:ext cx="8610600" cy="2462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S1G and RFID spectrum are quite diversified among countries.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Regardless of countries, the S1G spectrum are spread over 863-870 MHz and 902-931 MHz</a:t>
            </a:r>
          </a:p>
          <a:p>
            <a:pPr marL="1257300" lvl="2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countries has no S1G regulations yet (China, Malaysia…).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Regardless of countries, the RFID spectrum are spread over 840-845 MHz, 864-869 MHz,</a:t>
            </a:r>
            <a:r>
              <a:rPr lang="en-SG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870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SG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876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MHz</a:t>
            </a:r>
            <a:r>
              <a:rPr lang="en-SG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880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SG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885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MHz and 902-928 MHz</a:t>
            </a:r>
          </a:p>
          <a:p>
            <a:pPr marL="1257300" lvl="2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RFID spectrum in some countries are exclusive, e.g. China.</a:t>
            </a:r>
            <a:endParaRPr kumimoji="0" lang="en-US" altLang="zh-C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RFID spectrum in some countries overlaps with S1G spectrum.</a:t>
            </a:r>
            <a:endParaRPr kumimoji="0" lang="en-US" altLang="zh-C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In this case, RFID spectrum typically is a subset of S1G spectrum.</a:t>
            </a:r>
            <a:endParaRPr lang="en-US" altLang="zh-CN" sz="14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44EBBBE-6BB2-4CA6-A2EE-DAEAAA368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660" y="3733800"/>
            <a:ext cx="4929831" cy="2049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Bandwidth information:</a:t>
            </a:r>
            <a:endParaRPr kumimoji="0" lang="en-US" altLang="zh-CN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S1G: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countries have different maximum BW: 1MHz, 2 MHz, 4 MHz, 8 MHz, 16 MHz</a:t>
            </a: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RFID: different countries have different maximum BW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150 kHz, 200 kHz, 250 kHz, 400 kHz, 500 kHz.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F87FB3-8A52-4BC3-93EC-1BAC681C1A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1" y="3581400"/>
            <a:ext cx="41148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18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A8430C2-E741-4035-B12F-62B6B4CEE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379619" cy="472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Point 1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 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regulatory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domain, are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Type-A and Type-B AMP STAs allowed to operate in RFID spectrum which does not overlap with S1G spectrum?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Point 2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 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regulatory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domain,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Type-C AMP STAs allowed to operate in S1G spectrum which does not overlap with RFID spectrum?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Point 3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Is the coexistence of AMP and existing UHF RFID a concern?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endParaRPr lang="en-US" altLang="zh-CN" dirty="0">
              <a:latin typeface="+mn-lt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endParaRPr lang="en-US" altLang="zh-CN" dirty="0">
              <a:latin typeface="+mn-lt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endParaRPr lang="en-US" altLang="zh-CN" dirty="0">
              <a:latin typeface="+mn-lt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Note: Definitions of AMP STA types refer </a:t>
            </a:r>
            <a:r>
              <a:rPr lang="en-SG" altLang="zh-CN" dirty="0">
                <a:latin typeface="+mn-lt"/>
                <a:cs typeface="Times New Roman" panose="02020603050405020304" pitchFamily="18" charset="0"/>
              </a:rPr>
              <a:t>to</a:t>
            </a:r>
            <a:r>
              <a:rPr lang="zh-CN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+mn-lt"/>
                <a:cs typeface="Times New Roman" panose="02020603050405020304" pitchFamily="18" charset="0"/>
              </a:rPr>
              <a:t>[8]: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Type-A AMP STA: An AMP non-AP STA that support existing WLAN standards  (e.g. 2.4 GHz 11b/n).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Type-B AMP STA: An AMP non-AP STA that only support low power active transmitter which is not compliant with existing WLAN standard. 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latin typeface="+mn-lt"/>
                <a:cs typeface="Times New Roman" panose="02020603050405020304" pitchFamily="18" charset="0"/>
              </a:rPr>
              <a:t>Type-C AMP STA: An AMP non-AP STA that only support backscatter operation.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SG" sz="2800" dirty="0"/>
              <a:t>Open Discussion</a:t>
            </a:r>
            <a:endParaRPr lang="en-GB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A12FF3-7704-4E0D-804C-C06840EE5E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992B2C-E483-466B-9B16-88D37DB893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672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696912" y="1598152"/>
            <a:ext cx="7846948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buFont typeface="+mj-lt"/>
              <a:buAutoNum type="arabicPeriod"/>
            </a:pPr>
            <a:r>
              <a:rPr lang="en-US" altLang="zh-CN" sz="1600" dirty="0">
                <a:latin typeface="+mn-lt"/>
                <a:ea typeface="+mn-ea"/>
              </a:rPr>
              <a:t>Technical Note: Wi-Fi </a:t>
            </a:r>
            <a:r>
              <a:rPr lang="en-US" altLang="zh-CN" sz="1600" dirty="0" err="1">
                <a:latin typeface="+mn-lt"/>
                <a:ea typeface="+mn-ea"/>
              </a:rPr>
              <a:t>HaLow</a:t>
            </a:r>
            <a:r>
              <a:rPr lang="en-US" altLang="zh-CN" sz="1600" dirty="0">
                <a:latin typeface="+mn-lt"/>
                <a:ea typeface="+mn-ea"/>
              </a:rPr>
              <a:t>™ Global Spectrum Availability.</a:t>
            </a:r>
            <a:endParaRPr lang="en-US" altLang="zh-CN" sz="1600" dirty="0">
              <a:latin typeface="+mn-lt"/>
              <a:ea typeface="+mn-ea"/>
              <a:hlinkClick r:id="rId3"/>
            </a:endParaRPr>
          </a:p>
          <a:p>
            <a:pPr lvl="0">
              <a:buFont typeface="+mj-lt"/>
              <a:buAutoNum type="arabicPeriod"/>
            </a:pPr>
            <a:r>
              <a:rPr lang="en-US" altLang="zh-CN" sz="1600" dirty="0">
                <a:latin typeface="+mn-lt"/>
                <a:ea typeface="+mn-ea"/>
                <a:hlinkClick r:id="rId3"/>
              </a:rPr>
              <a:t>https://www.gs1.org/docs/epc/uhf_regulations.pdf</a:t>
            </a:r>
            <a:r>
              <a:rPr lang="en-US" altLang="zh-CN" sz="1600" dirty="0">
                <a:latin typeface="+mn-lt"/>
                <a:ea typeface="+mn-ea"/>
              </a:rPr>
              <a:t>.</a:t>
            </a:r>
          </a:p>
          <a:p>
            <a:pPr lvl="0">
              <a:buFont typeface="+mj-lt"/>
              <a:buAutoNum type="arabicPeriod"/>
            </a:pPr>
            <a:r>
              <a:rPr lang="en-US" altLang="zh-CN" sz="1600" dirty="0">
                <a:latin typeface="+mn-lt"/>
                <a:ea typeface="+mn-ea"/>
              </a:rPr>
              <a:t>https://www.lscm.hk/files/content/file/content-49742-file_eng.pdf.</a:t>
            </a:r>
          </a:p>
          <a:p>
            <a:pPr lvl="0">
              <a:buFont typeface="+mj-lt"/>
              <a:buAutoNum type="arabicPeriod"/>
            </a:pPr>
            <a:r>
              <a:rPr lang="en-US" altLang="zh-CN" sz="1600" dirty="0">
                <a:latin typeface="+mn-lt"/>
                <a:ea typeface="+mn-ea"/>
                <a:hlinkClick r:id="rId4"/>
              </a:rPr>
              <a:t>https://www.law.cornell.edu/cfr/text/47/15.247</a:t>
            </a:r>
            <a:r>
              <a:rPr lang="en-US" altLang="zh-CN" sz="1600" dirty="0">
                <a:latin typeface="+mn-lt"/>
                <a:ea typeface="+mn-ea"/>
              </a:rPr>
              <a:t>.</a:t>
            </a:r>
          </a:p>
          <a:p>
            <a:pPr lvl="0">
              <a:buFont typeface="+mj-lt"/>
              <a:buAutoNum type="arabicPeriod"/>
            </a:pPr>
            <a:r>
              <a:rPr lang="en-US" altLang="zh-CN" sz="1600" dirty="0">
                <a:latin typeface="+mn-lt"/>
                <a:ea typeface="+mn-ea"/>
                <a:hlinkClick r:id="rId5"/>
              </a:rPr>
              <a:t>https://www.etsi.org/deliver/etsi_en/302200_302299/302208/03.04.01_60/en_302208v030401p.pdf</a:t>
            </a:r>
            <a:r>
              <a:rPr lang="en-US" altLang="zh-CN" sz="1600" dirty="0">
                <a:latin typeface="+mn-lt"/>
                <a:ea typeface="+mn-ea"/>
              </a:rPr>
              <a:t>.</a:t>
            </a:r>
          </a:p>
          <a:p>
            <a:pPr lvl="0">
              <a:buFont typeface="+mj-lt"/>
              <a:buAutoNum type="arabicPeriod"/>
            </a:pPr>
            <a:r>
              <a:rPr lang="en-US" altLang="zh-CN" sz="1600" dirty="0">
                <a:latin typeface="+mn-lt"/>
                <a:ea typeface="+mn-ea"/>
                <a:hlinkClick r:id="rId6"/>
              </a:rPr>
              <a:t>https://www.imda.gov.sg/-/media/imda/files/regulation-licensing-and-consultations/ict-standards/telecommunication-standards/radio-comms/imdatssrd.pdf</a:t>
            </a:r>
            <a:r>
              <a:rPr lang="en-US" altLang="zh-CN" sz="1600" dirty="0">
                <a:latin typeface="+mn-lt"/>
                <a:ea typeface="+mn-ea"/>
              </a:rPr>
              <a:t>.</a:t>
            </a:r>
          </a:p>
          <a:p>
            <a:pPr lvl="0">
              <a:buFont typeface="+mj-lt"/>
              <a:buAutoNum type="arabicPeriod"/>
            </a:pPr>
            <a:r>
              <a:rPr lang="en-US" altLang="zh-CN" sz="1600" dirty="0">
                <a:latin typeface="+mn-lt"/>
                <a:ea typeface="+mn-ea"/>
              </a:rPr>
              <a:t>IEEE 802.11ah-2016.</a:t>
            </a:r>
          </a:p>
          <a:p>
            <a:pPr lvl="0">
              <a:buFont typeface="+mj-lt"/>
              <a:buAutoNum type="arabicPeriod"/>
            </a:pPr>
            <a:r>
              <a:rPr lang="en-US" altLang="zh-CN" sz="1600" dirty="0">
                <a:latin typeface="+mn-lt"/>
                <a:ea typeface="+mn-ea"/>
              </a:rPr>
              <a:t>IEEE 802.11-24/0482r1, AMP Terminology.</a:t>
            </a:r>
          </a:p>
          <a:p>
            <a:pPr lvl="0">
              <a:buFont typeface="+mj-lt"/>
              <a:buAutoNum type="arabicPeriod"/>
            </a:pPr>
            <a:endParaRPr lang="en-US" altLang="zh-CN" sz="16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BF6D02A-45E7-4032-981D-7D8DC512FA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76C10E-1BF9-448A-A741-58F7EB05CA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marL="342900" indent="-342900">
          <a:spcBef>
            <a:spcPts val="600"/>
          </a:spcBef>
          <a:spcAft>
            <a:spcPts val="600"/>
          </a:spcAft>
          <a:buFont typeface="Wingdings" panose="05000000000000000000" pitchFamily="2" charset="2"/>
          <a:buChar char="q"/>
          <a:defRPr sz="20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13411</TotalTime>
  <Words>1853</Words>
  <Application>Microsoft Office PowerPoint</Application>
  <PresentationFormat>On-screen Show (4:3)</PresentationFormat>
  <Paragraphs>392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ACcord Submission Template</vt:lpstr>
      <vt:lpstr>Overview of S1G and RFID Spectrum</vt:lpstr>
      <vt:lpstr>Introduction</vt:lpstr>
      <vt:lpstr>Recap: 802.11ah S1G spectrum [7] </vt:lpstr>
      <vt:lpstr>Overview of S1G Spectrum (1/2)</vt:lpstr>
      <vt:lpstr>Overview of S1G Spectrum (2/2)</vt:lpstr>
      <vt:lpstr>Overview of UHF RFID Spectrum</vt:lpstr>
      <vt:lpstr>Observation</vt:lpstr>
      <vt:lpstr>Open Discussion</vt:lpstr>
      <vt:lpstr>Reference</vt:lpstr>
      <vt:lpstr>Appendix 1: ITU Regions for Regulation</vt:lpstr>
      <vt:lpstr>Appendix 2: Further Information on RFID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lipanpan (D)</cp:lastModifiedBy>
  <cp:revision>1852</cp:revision>
  <cp:lastPrinted>1998-02-10T13:28:00Z</cp:lastPrinted>
  <dcterms:created xsi:type="dcterms:W3CDTF">2009-12-02T19:05:00Z</dcterms:created>
  <dcterms:modified xsi:type="dcterms:W3CDTF">2024-05-10T06:31:18Z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(3)X7Y0zixqmIOkVxBozxRsRHs9HthcPXHw5LLLjLQXRmN0Ma23i2MlLIrJESfgycnsEoufSDYT
9yEHgNBE1AFasG2fUNKLeaEUsKR3wJfJyN+iR7wmSfKL0R5u32yS7+sS9r/K/Jm809VU6DOh
bO5299DmGQIMVka9p67Q4tuZLM4h7RmdSPYoN3xeFygGvY39fzWkzUJWw6T2NjwDUoHOX3su
RLc98f2dgfDAoa7uvZ</vt:lpwstr>
  </property>
  <property fmtid="{D5CDD505-2E9C-101B-9397-08002B2CF9AE}" pid="10" name="_2015_ms_pID_7253431">
    <vt:lpwstr>wo3fXqGIHlv5r9CZaOxRNHhZuhfLmfgZ3G+vjpd3iQNEF96yk2JN7e
VcyqbvGS6EThofvtHRUKBsB2xLcQd3h4w8xARLs+ij1SHsj7JfNVydigqc0NaquspUSZoa/i
opbUYyq+y789610D7BYZkHbYRL457sBCNOPltBTZ6Hx1mPDpKvFoLwD8jAYztqCxceLPIft5
Yf/DzkfYtXsQnZj9wadqcwcSEwQC+IrJ27R8</vt:lpwstr>
  </property>
  <property fmtid="{D5CDD505-2E9C-101B-9397-08002B2CF9AE}" pid="11" name="_2015_ms_pID_7253432">
    <vt:lpwstr>CbCFP1o1OEZ+JSybkRCOQmM=</vt:lpwstr>
  </property>
  <property fmtid="{D5CDD505-2E9C-101B-9397-08002B2CF9AE}" pid="12" name="KSOProductBuildVer">
    <vt:lpwstr>2052-10.1.0.6395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1715252213</vt:lpwstr>
  </property>
</Properties>
</file>