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83" r:id="rId3"/>
    <p:sldId id="572" r:id="rId4"/>
    <p:sldId id="574" r:id="rId5"/>
    <p:sldId id="577" r:id="rId6"/>
    <p:sldId id="580" r:id="rId7"/>
    <p:sldId id="581" r:id="rId8"/>
    <p:sldId id="586" r:id="rId9"/>
    <p:sldId id="500" r:id="rId10"/>
    <p:sldId id="573" r:id="rId11"/>
    <p:sldId id="57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3875" autoAdjust="0"/>
  </p:normalViewPr>
  <p:slideViewPr>
    <p:cSldViewPr>
      <p:cViewPr varScale="1">
        <p:scale>
          <a:sx n="123" d="100"/>
          <a:sy n="123" d="100"/>
        </p:scale>
        <p:origin x="12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88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2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5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5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20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05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7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74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</a:t>
            </a:r>
            <a:r>
              <a:rPr lang="en-US" sz="1800" b="1" dirty="0"/>
              <a:t> 2024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0835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1.org/docs/epc/uhf_regulations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mda.gov.sg/-/media/imda/files/regulation-licensing-and-consultations/ict-standards/telecommunication-standards/radio-comms/imdatssrd.pdf" TargetMode="External"/><Relationship Id="rId5" Type="http://schemas.openxmlformats.org/officeDocument/2006/relationships/hyperlink" Target="https://www.etsi.org/deliver/etsi_en/302200_302299/302208/03.04.01_60/en_302208v030401p.pdf" TargetMode="External"/><Relationship Id="rId4" Type="http://schemas.openxmlformats.org/officeDocument/2006/relationships/hyperlink" Target="https://www.law.cornell.edu/cfr/text/47/15.2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Overview of S1G and RFID Spectrum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80035"/>
              </p:ext>
            </p:extLst>
          </p:nvPr>
        </p:nvGraphicFramePr>
        <p:xfrm>
          <a:off x="952500" y="2701138"/>
          <a:ext cx="74676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David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66651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Appendix 1: </a:t>
            </a:r>
            <a:r>
              <a:rPr lang="en-US" sz="2800" dirty="0"/>
              <a:t>ITU Regions for Regulation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371600"/>
            <a:ext cx="82296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International Telecommunication Union (ITU) organizes countries by regions. Radio regulatory requirements may be similar in each region; however, each country may adopt different standards and spectrum plans.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ITU region 1 countries include Europe, Africa, the Former Soviet Union (FSU), Mongolia, and the Middle East west of the Persian Gulf, including Iraq.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ITU region 2 includes the Americas including Greenland, and some of eastern Pacific Islands.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ITU region 3 includes Asia and the Pacific (non-FSU Asia east of and including Iran, and most of Oceania).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pic>
        <p:nvPicPr>
          <p:cNvPr id="12" name="image2.png" descr="Diagram, engineering drawing&#10;&#10;Description automatically generated">
            <a:extLst>
              <a:ext uri="{FF2B5EF4-FFF2-40B4-BE49-F238E27FC236}">
                <a16:creationId xmlns:a16="http://schemas.microsoft.com/office/drawing/2014/main" id="{939398F0-7B8B-4A2E-9421-BD025D8A318B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145602" y="3581400"/>
            <a:ext cx="4388798" cy="284187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6217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Appendix 2: Further Information on RFID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E29B32D-0F9C-4E4D-891F-6F523032B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071376"/>
              </p:ext>
            </p:extLst>
          </p:nvPr>
        </p:nvGraphicFramePr>
        <p:xfrm>
          <a:off x="649157" y="2133600"/>
          <a:ext cx="7925595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5119">
                  <a:extLst>
                    <a:ext uri="{9D8B030D-6E8A-4147-A177-3AD203B41FA5}">
                      <a16:colId xmlns:a16="http://schemas.microsoft.com/office/drawing/2014/main" val="1754470420"/>
                    </a:ext>
                  </a:extLst>
                </a:gridCol>
                <a:gridCol w="1585119">
                  <a:extLst>
                    <a:ext uri="{9D8B030D-6E8A-4147-A177-3AD203B41FA5}">
                      <a16:colId xmlns:a16="http://schemas.microsoft.com/office/drawing/2014/main" val="2810464977"/>
                    </a:ext>
                  </a:extLst>
                </a:gridCol>
                <a:gridCol w="1585119">
                  <a:extLst>
                    <a:ext uri="{9D8B030D-6E8A-4147-A177-3AD203B41FA5}">
                      <a16:colId xmlns:a16="http://schemas.microsoft.com/office/drawing/2014/main" val="3447198127"/>
                    </a:ext>
                  </a:extLst>
                </a:gridCol>
                <a:gridCol w="1585119">
                  <a:extLst>
                    <a:ext uri="{9D8B030D-6E8A-4147-A177-3AD203B41FA5}">
                      <a16:colId xmlns:a16="http://schemas.microsoft.com/office/drawing/2014/main" val="242249556"/>
                    </a:ext>
                  </a:extLst>
                </a:gridCol>
                <a:gridCol w="1585119">
                  <a:extLst>
                    <a:ext uri="{9D8B030D-6E8A-4147-A177-3AD203B41FA5}">
                      <a16:colId xmlns:a16="http://schemas.microsoft.com/office/drawing/2014/main" val="3161870863"/>
                    </a:ext>
                  </a:extLst>
                </a:gridCol>
              </a:tblGrid>
              <a:tr h="273600"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Operating range (MHz)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Maximum Bandwidth (MHz)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Channels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Max power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9181"/>
                  </a:ext>
                </a:extLst>
              </a:tr>
              <a:tr h="273600"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China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840 - 845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2W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57198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920 – 925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2W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49497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902 - 928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4 W EIRP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93536"/>
                  </a:ext>
                </a:extLst>
              </a:tr>
              <a:tr h="273600"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EU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865 – 868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2W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1802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915 - 921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4W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131219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India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865 - 867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4W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71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05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Introduction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42721"/>
            <a:ext cx="80772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contribution gives the overview of S1G and RFID global spectrum availability based on [1] and [2]-[6].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F08CE-DFCE-4B31-B86A-E44A99C45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FFF04-EDEB-46BB-8B1E-42D8707FA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Recap: 802.11ah </a:t>
            </a:r>
            <a:r>
              <a:rPr lang="en-US" altLang="zh-CN" sz="2800" dirty="0">
                <a:solidFill>
                  <a:schemeClr val="tx1"/>
                </a:solidFill>
              </a:rPr>
              <a:t>S1G spectrum [7]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46063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F08157F-4A9C-4B4A-BB27-C4A5E6D76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424" y="1752600"/>
            <a:ext cx="5993152" cy="417085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3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Overview of</a:t>
            </a:r>
            <a:r>
              <a:rPr lang="en-US" altLang="zh-CN" sz="2800" dirty="0"/>
              <a:t> S1G Spectrum (1/2)</a:t>
            </a:r>
            <a:endParaRPr lang="en-GB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Panpan</a:t>
            </a:r>
            <a:r>
              <a:rPr lang="en-GB" dirty="0"/>
              <a:t>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6DC5DC9-452B-49FE-8458-AF42B65CF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468501"/>
              </p:ext>
            </p:extLst>
          </p:nvPr>
        </p:nvGraphicFramePr>
        <p:xfrm>
          <a:off x="152400" y="1431767"/>
          <a:ext cx="8839200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051">
                  <a:extLst>
                    <a:ext uri="{9D8B030D-6E8A-4147-A177-3AD203B41FA5}">
                      <a16:colId xmlns:a16="http://schemas.microsoft.com/office/drawing/2014/main" val="671046170"/>
                    </a:ext>
                  </a:extLst>
                </a:gridCol>
                <a:gridCol w="3864749">
                  <a:extLst>
                    <a:ext uri="{9D8B030D-6E8A-4147-A177-3AD203B41FA5}">
                      <a16:colId xmlns:a16="http://schemas.microsoft.com/office/drawing/2014/main" val="175447042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81046497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457846544"/>
                    </a:ext>
                  </a:extLst>
                </a:gridCol>
              </a:tblGrid>
              <a:tr h="273600"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Country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Band(s)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altLang="zh-CN" sz="1200" dirty="0"/>
                        <a:t>Notes 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9181"/>
                  </a:ext>
                </a:extLst>
              </a:tr>
              <a:tr h="273600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ITU region 1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Kenya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863-868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ERP, Duty cycle 10% for APs and 2.8% for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522721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Bahrain,</a:t>
                      </a:r>
                      <a:r>
                        <a:rPr lang="zh-CN" altLang="en-US" sz="1200" dirty="0"/>
                        <a:t> </a:t>
                      </a:r>
                      <a:r>
                        <a:rPr lang="en-SG" altLang="zh-CN" sz="1200" dirty="0"/>
                        <a:t>United Arab Emirates (UAE)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863-870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54725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Europe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Albania, Austria, Bosnia and Herzegovina, Croatia, Cypress, Czech Republic, Denmark, Estonia, Germany, Greece, Hungary, Latvia, Luxembourg, Malta, Netherlands, Norway, Poland, Romania, Slovakia, Spain,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863-868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ERP, Duty cycle 10% for APs and 2.8% for STAs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675712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Belgium, Iceland, Ireland, Liechtenstein, Lithuania, Moldova, North Macedonia, Portugal, Slovenia, Sweden, Switzerland, Turkey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863-868 MHz</a:t>
                      </a:r>
                    </a:p>
                    <a:p>
                      <a:pPr algn="ctr"/>
                      <a:r>
                        <a:rPr lang="en-SG" sz="1200" dirty="0"/>
                        <a:t>915.8-919.4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ERP, Duty cycle 10% for APs and 2.8% for STAs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180672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Bulgaria, Finland, France, Italy, United Kingdom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863-868 MHz</a:t>
                      </a:r>
                    </a:p>
                    <a:p>
                      <a:pPr algn="ctr"/>
                      <a:r>
                        <a:rPr lang="en-SG" sz="1200" dirty="0"/>
                        <a:t>917.4-919.4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692913"/>
                  </a:ext>
                </a:extLst>
              </a:tr>
              <a:tr h="273600">
                <a:tc rowSpan="7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ITU region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United States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902-928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Maximum output power &lt;= 1W</a:t>
                      </a:r>
                    </a:p>
                    <a:p>
                      <a:pPr algn="ctr"/>
                      <a:r>
                        <a:rPr lang="en-US" sz="1200" dirty="0"/>
                        <a:t>Max BW: 16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05530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Canada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47825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Bolivia, Costa Rica, Dominican Republic, Ecuador, Guyana, Mexico, Paraguay, Peru, Uruguay, Venezuela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04760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Brazil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902-907.5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761206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915-928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783120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Colombia, Guatemala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915-928 MHz</a:t>
                      </a:r>
                    </a:p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287881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Argentina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Same power restrictions as USA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10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001000" cy="457200"/>
          </a:xfrm>
        </p:spPr>
        <p:txBody>
          <a:bodyPr/>
          <a:lstStyle/>
          <a:p>
            <a:r>
              <a:rPr lang="en-GB" sz="2800" dirty="0"/>
              <a:t>Overview of S1G Spectrum (2/2)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6DC5DC9-452B-49FE-8458-AF42B65CF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19895"/>
              </p:ext>
            </p:extLst>
          </p:nvPr>
        </p:nvGraphicFramePr>
        <p:xfrm>
          <a:off x="60959" y="1371600"/>
          <a:ext cx="9006841" cy="493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586">
                  <a:extLst>
                    <a:ext uri="{9D8B030D-6E8A-4147-A177-3AD203B41FA5}">
                      <a16:colId xmlns:a16="http://schemas.microsoft.com/office/drawing/2014/main" val="3087424265"/>
                    </a:ext>
                  </a:extLst>
                </a:gridCol>
                <a:gridCol w="2067924">
                  <a:extLst>
                    <a:ext uri="{9D8B030D-6E8A-4147-A177-3AD203B41FA5}">
                      <a16:colId xmlns:a16="http://schemas.microsoft.com/office/drawing/2014/main" val="1754470420"/>
                    </a:ext>
                  </a:extLst>
                </a:gridCol>
                <a:gridCol w="1468927">
                  <a:extLst>
                    <a:ext uri="{9D8B030D-6E8A-4147-A177-3AD203B41FA5}">
                      <a16:colId xmlns:a16="http://schemas.microsoft.com/office/drawing/2014/main" val="2810464977"/>
                    </a:ext>
                  </a:extLst>
                </a:gridCol>
                <a:gridCol w="4561404">
                  <a:extLst>
                    <a:ext uri="{9D8B030D-6E8A-4147-A177-3AD203B41FA5}">
                      <a16:colId xmlns:a16="http://schemas.microsoft.com/office/drawing/2014/main" val="3457846544"/>
                    </a:ext>
                  </a:extLst>
                </a:gridCol>
              </a:tblGrid>
              <a:tr h="273600">
                <a:tc rowSpan="16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ITU region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Country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Band(s)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altLang="zh-CN" sz="1200" dirty="0"/>
                        <a:t>Notes 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9181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Australia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915-928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Max </a:t>
                      </a:r>
                      <a:r>
                        <a:rPr lang="en-SG" sz="1200" dirty="0" err="1"/>
                        <a:t>e.i.r.p</a:t>
                      </a:r>
                      <a:r>
                        <a:rPr lang="en-SG" sz="1200" dirty="0"/>
                        <a:t>. &lt;= 1 W, PSD &lt;= 25 </a:t>
                      </a:r>
                      <a:r>
                        <a:rPr lang="en-SG" sz="1200" dirty="0" err="1"/>
                        <a:t>mW</a:t>
                      </a:r>
                      <a:r>
                        <a:rPr lang="en-SG" sz="1200" dirty="0"/>
                        <a:t>/3 kHz, Max BW: 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583136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Brunei Darussalam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923-925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04194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India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865-868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 25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ERP, Duty cycle 10% for APs and 2.8% for STAs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34730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Indonesia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920-923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&lt;= 400mW EIRP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35092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Iran (Islamic Republic of)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RFID in 865 to 868 MHz and 915 to 921 MHz</a:t>
                      </a:r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5131696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Japan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920.5-922.3  MHz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 </a:t>
                      </a:r>
                      <a:r>
                        <a:rPr lang="en-SG" sz="1200" dirty="0" err="1"/>
                        <a:t>mW</a:t>
                      </a:r>
                      <a:r>
                        <a:rPr lang="en-SG" sz="1200" dirty="0"/>
                        <a:t> (16 dBm EIRP), Channel bandwidth &lt;= 1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35433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922.3-928.1 MHz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 </a:t>
                      </a:r>
                      <a:r>
                        <a:rPr lang="en-SG" sz="1200" dirty="0" err="1"/>
                        <a:t>mW</a:t>
                      </a:r>
                      <a:r>
                        <a:rPr lang="en-SG" sz="1200" dirty="0"/>
                        <a:t> (16 dBm EIRP), Channel bandwidth &lt;= 1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31812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New Zealand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915-928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Max </a:t>
                      </a:r>
                      <a:r>
                        <a:rPr lang="en-SG" sz="1200" dirty="0" err="1"/>
                        <a:t>e.i.r.p</a:t>
                      </a:r>
                      <a:r>
                        <a:rPr lang="en-SG" sz="1200" dirty="0"/>
                        <a:t>. &lt;= 30 dBm, Max BW: 8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68065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866-869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</a:t>
                      </a:r>
                      <a:r>
                        <a:rPr lang="en-US" sz="1200" dirty="0" err="1"/>
                        <a:t>e.r.p.</a:t>
                      </a:r>
                      <a:r>
                        <a:rPr lang="en-US" sz="1200" dirty="0"/>
                        <a:t> &lt;= 500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, Max BW: 2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32525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917-925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</a:t>
                      </a:r>
                      <a:r>
                        <a:rPr lang="en-US" sz="1200" dirty="0" err="1"/>
                        <a:t>e.r.p</a:t>
                      </a:r>
                      <a:r>
                        <a:rPr lang="en-US" sz="1200" dirty="0"/>
                        <a:t> &lt;= 100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, Max BW: 4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532436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Vietnam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918-923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Tx power limit: ≤ 25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370267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South Korea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917-920.6 MHz</a:t>
                      </a:r>
                    </a:p>
                    <a:p>
                      <a:pPr algn="ctr"/>
                      <a:r>
                        <a:rPr lang="en-SG" sz="1200" dirty="0"/>
                        <a:t>920.6-923.5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917-920.6 MHz: 3 </a:t>
                      </a:r>
                      <a:r>
                        <a:rPr lang="en-SG" sz="1200" dirty="0" err="1"/>
                        <a:t>mW</a:t>
                      </a:r>
                      <a:r>
                        <a:rPr lang="en-SG" sz="1200" dirty="0"/>
                        <a:t> EIRP, 920.6-923.5 MHz: 10 </a:t>
                      </a:r>
                      <a:r>
                        <a:rPr lang="en-SG" sz="1200" dirty="0" err="1"/>
                        <a:t>mW</a:t>
                      </a:r>
                      <a:r>
                        <a:rPr lang="en-SG" sz="1200" dirty="0"/>
                        <a:t> EIRP</a:t>
                      </a:r>
                    </a:p>
                    <a:p>
                      <a:pPr algn="ctr"/>
                      <a:r>
                        <a:rPr lang="en-SG" sz="1200" dirty="0"/>
                        <a:t>1, 2 and 4 MHz channels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242339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925-931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Bandwidth: 1 MHz or 2 MHz</a:t>
                      </a:r>
                    </a:p>
                    <a:p>
                      <a:pPr algn="ctr"/>
                      <a:r>
                        <a:rPr lang="en-SG" sz="1200" dirty="0"/>
                        <a:t>EIRP: ~17 dBm EIRP in 1 MHz; 20 dBm EIRP in 2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546103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Taiwan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920-925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Indoor power limit 1 W conducted, Outdoor power limit 0.5 W </a:t>
                      </a:r>
                    </a:p>
                    <a:p>
                      <a:pPr algn="ctr"/>
                      <a:r>
                        <a:rPr lang="en-US" sz="1200" dirty="0"/>
                        <a:t>Max BW: 4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708026"/>
                  </a:ext>
                </a:extLst>
              </a:tr>
              <a:tr h="273600">
                <a:tc vMerge="1"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Thailand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920-925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Tx power limit &lt; 50 </a:t>
                      </a:r>
                      <a:r>
                        <a:rPr lang="en-US" sz="1200" dirty="0" err="1"/>
                        <a:t>mW</a:t>
                      </a:r>
                      <a:r>
                        <a:rPr lang="en-US" sz="1200" dirty="0"/>
                        <a:t> EIRP, Max BW: 4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73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33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Overview of UHF </a:t>
            </a:r>
            <a:r>
              <a:rPr lang="en-US" altLang="zh-CN" sz="2800" dirty="0"/>
              <a:t>RFID Spectrum</a:t>
            </a:r>
            <a:endParaRPr lang="en-GB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076187-FAFF-41FE-B257-A43FA0926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99833"/>
              </p:ext>
            </p:extLst>
          </p:nvPr>
        </p:nvGraphicFramePr>
        <p:xfrm>
          <a:off x="0" y="1241689"/>
          <a:ext cx="3200797" cy="5058464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310778136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99721255"/>
                    </a:ext>
                  </a:extLst>
                </a:gridCol>
                <a:gridCol w="838597">
                  <a:extLst>
                    <a:ext uri="{9D8B030D-6E8A-4147-A177-3AD203B41FA5}">
                      <a16:colId xmlns:a16="http://schemas.microsoft.com/office/drawing/2014/main" val="1804708767"/>
                    </a:ext>
                  </a:extLst>
                </a:gridCol>
              </a:tblGrid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Country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Band(s)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02744"/>
                  </a:ext>
                </a:extLst>
              </a:tr>
              <a:tr h="1257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Albania, Estonia, Ireland, Moldova, Luxembourg, Norway, United Kingdom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24335"/>
                  </a:ext>
                </a:extLst>
              </a:tr>
              <a:tr h="14372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921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13998"/>
                  </a:ext>
                </a:extLst>
              </a:tr>
              <a:tr h="5190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Algeria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870 – 876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</a:t>
                      </a:r>
                      <a:r>
                        <a:rPr lang="en-SG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</a:t>
                      </a:r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74465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880 – 885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592873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921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09288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925 – 926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653723"/>
                  </a:ext>
                </a:extLst>
              </a:tr>
              <a:tr h="297435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Argentina, Canada, Costa Rica, Dominican Republic, Mexico, Panama, United States, Uruguay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902 – 928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22844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Australia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– 926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65369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918 – 926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54157"/>
                  </a:ext>
                </a:extLst>
              </a:tr>
              <a:tr h="257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Armenia, Austria, Belarus, Belgium, Bulgaria, Cyprus, Czech Republic, Denmark, Finland, France, Hungary, Lithuania, Malta, Slovak Republic, Slovenia, Sweden 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100529"/>
                  </a:ext>
                </a:extLst>
              </a:tr>
              <a:tr h="279469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916.1 - 918.9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33129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Azerbaijan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212944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Bangladesh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925.0 – 927.0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645294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Brazil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902 – 907.5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87561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479914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Brunei Darussalam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– 869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12096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923 – 925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49450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C3AEEB-0EBB-4A87-B835-5DF6DEC1B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33674"/>
              </p:ext>
            </p:extLst>
          </p:nvPr>
        </p:nvGraphicFramePr>
        <p:xfrm>
          <a:off x="3200797" y="1241689"/>
          <a:ext cx="3200795" cy="4899969"/>
        </p:xfrm>
        <a:graphic>
          <a:graphicData uri="http://schemas.openxmlformats.org/drawingml/2006/table">
            <a:tbl>
              <a:tblPr/>
              <a:tblGrid>
                <a:gridCol w="1447403">
                  <a:extLst>
                    <a:ext uri="{9D8B030D-6E8A-4147-A177-3AD203B41FA5}">
                      <a16:colId xmlns:a16="http://schemas.microsoft.com/office/drawing/2014/main" val="3107781363"/>
                    </a:ext>
                  </a:extLst>
                </a:gridCol>
                <a:gridCol w="847701">
                  <a:extLst>
                    <a:ext uri="{9D8B030D-6E8A-4147-A177-3AD203B41FA5}">
                      <a16:colId xmlns:a16="http://schemas.microsoft.com/office/drawing/2014/main" val="299721255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1804708767"/>
                    </a:ext>
                  </a:extLst>
                </a:gridCol>
              </a:tblGrid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Country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Band(s)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02744"/>
                  </a:ext>
                </a:extLst>
              </a:tr>
              <a:tr h="519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Chile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913 – 919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50223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</a:t>
                      </a:r>
                      <a:r>
                        <a:rPr lang="en-SG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</a:t>
                      </a:r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694217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925 – 928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33271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China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840 - 845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68202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920.5 – 924.5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149025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Colombia, Peru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928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89754"/>
                  </a:ext>
                </a:extLst>
              </a:tr>
              <a:tr h="596866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Bosnia and Herzegovina, Croatia, Germany, Greece, Iceland, Italy, Latvia, Macedonia, FYR, Netherlands, Nigeria, Oman, Poland, Portugal, Romania, Saudi Arabia, Serbia, Spain, United Arab Emirates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31932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Hong Kong, China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 – 868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861266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– 925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974841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India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 – 867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362667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Indonesia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923 – 925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959396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Iran, Islamic Rep.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 – 868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057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Israel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917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42743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Japan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916.7 – 920.9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429028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916.7 – 923.5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20622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Jordan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 – 868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728862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Korea, Rep.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917 – 920.8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801262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917 – 923.5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 </a:t>
                      </a:r>
                      <a:r>
                        <a:rPr lang="en-SG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</a:t>
                      </a:r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5379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Liechtenstein, Switzerland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574149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918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9100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25A151-554E-4585-A593-5612CAA43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700301"/>
              </p:ext>
            </p:extLst>
          </p:nvPr>
        </p:nvGraphicFramePr>
        <p:xfrm>
          <a:off x="6401593" y="1234069"/>
          <a:ext cx="2752662" cy="4564689"/>
        </p:xfrm>
        <a:graphic>
          <a:graphicData uri="http://schemas.openxmlformats.org/drawingml/2006/table">
            <a:tbl>
              <a:tblPr/>
              <a:tblGrid>
                <a:gridCol w="1079823">
                  <a:extLst>
                    <a:ext uri="{9D8B030D-6E8A-4147-A177-3AD203B41FA5}">
                      <a16:colId xmlns:a16="http://schemas.microsoft.com/office/drawing/2014/main" val="3107781363"/>
                    </a:ext>
                  </a:extLst>
                </a:gridCol>
                <a:gridCol w="893951">
                  <a:extLst>
                    <a:ext uri="{9D8B030D-6E8A-4147-A177-3AD203B41FA5}">
                      <a16:colId xmlns:a16="http://schemas.microsoft.com/office/drawing/2014/main" val="299721255"/>
                    </a:ext>
                  </a:extLst>
                </a:gridCol>
                <a:gridCol w="778888">
                  <a:extLst>
                    <a:ext uri="{9D8B030D-6E8A-4147-A177-3AD203B41FA5}">
                      <a16:colId xmlns:a16="http://schemas.microsoft.com/office/drawing/2014/main" val="1804708767"/>
                    </a:ext>
                  </a:extLst>
                </a:gridCol>
              </a:tblGrid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Country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Band(s)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Power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02744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Malaysia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919 – 923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352600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Morocco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865.6 - 865.8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709073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867.6 - 868.0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</a:t>
                      </a:r>
                      <a:r>
                        <a:rPr lang="en-SG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</a:t>
                      </a:r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46821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 Zealand 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864 – 868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479269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– 928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813282"/>
                  </a:ext>
                </a:extLst>
              </a:tr>
              <a:tr h="5190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Russian Federation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866.0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mW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632685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– 868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mW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86755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866.0 – 867.6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653198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915 – 921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89227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Singapore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– 869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427868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– 925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77394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South Africa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865.6 – 867.6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85077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916.1 – 920.1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255978"/>
                  </a:ext>
                </a:extLst>
              </a:tr>
              <a:tr h="519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Taiwan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922 – 928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W ERP (Indoor)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84574"/>
                  </a:ext>
                </a:extLst>
              </a:tr>
              <a:tr h="10180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922 – 928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ERP (outdoor)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723604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Thailand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– 925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54167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Venezuela, RB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922 – 928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 EIRP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686741"/>
                  </a:ext>
                </a:extLst>
              </a:tr>
              <a:tr h="519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Vietnam 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– 868 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ERP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06279"/>
                  </a:ext>
                </a:extLst>
              </a:tr>
              <a:tr h="51902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918 – 923 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 W ERP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38053"/>
                  </a:ext>
                </a:extLst>
              </a:tr>
              <a:tr h="101807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920 - 923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W ERP (exclusively)</a:t>
                      </a:r>
                    </a:p>
                  </a:txBody>
                  <a:tcPr marL="1829" marR="1829" marT="1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01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6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6593" y="581151"/>
            <a:ext cx="7770813" cy="457200"/>
          </a:xfrm>
        </p:spPr>
        <p:txBody>
          <a:bodyPr/>
          <a:lstStyle/>
          <a:p>
            <a:r>
              <a:rPr lang="en-SG" sz="2800" dirty="0"/>
              <a:t>Observation</a:t>
            </a:r>
            <a:endParaRPr lang="en-GB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9B3F6E-FF93-46EF-8889-7B67ED0F9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74758"/>
            <a:ext cx="8610600" cy="2462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S1G and RFID spectrum are quite diversified among countries.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countries, the S1G spectrum are spread over 863-870 MHz and 902-931 MHz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countries has no S1G regulations yet (China, Malaysia…).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countries, the RFID spectrum are spread over 840-845 MHz, 864-869 MHz,</a:t>
            </a:r>
            <a:r>
              <a:rPr lang="en-SG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870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SG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MHz</a:t>
            </a:r>
            <a:r>
              <a:rPr lang="en-SG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880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SG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885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MHz and 902-928 MHz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RFID spectrum in some countries are exclusive, e.g. China.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RFID spectrum in some countries overlaps with S1G spectrum.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RFID spectrum typically is a subset of S1G spectrum.</a:t>
            </a:r>
            <a:endParaRPr lang="en-US" altLang="zh-CN" sz="1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44EBBBE-6BB2-4CA6-A2EE-DAEAAA368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0" y="3733800"/>
            <a:ext cx="4929831" cy="2049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Bandwidth information: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S1G: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countries have different maximum BW: 1MHz, 2 MHz, 4 MHz, 8 MHz, 16 MHz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RFID: different countries have different maximum BW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150 kHz, 200 kHz, 250 kHz, 400 kHz, 500 kHz.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F87FB3-8A52-4BC3-93EC-1BAC681C1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1" y="3581400"/>
            <a:ext cx="41148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A8430C2-E741-4035-B12F-62B6B4CEE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379619" cy="472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Point 1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domain, are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Type-A and Type-B AMP STAs allowed to operate in RFID spectrum which does not overlap with S1G spectrum?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Point 2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domain,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Type-C AMP STAs allowed to operate in S1G spectrum which does not overlap with RFID spectrum?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Point 3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 the coexistence of AMP and existing UHF RFID a concern?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dirty="0">
              <a:latin typeface="+mn-lt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dirty="0">
              <a:latin typeface="+mn-lt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dirty="0">
              <a:latin typeface="+mn-lt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Note: Definitions of AMP STA types refer </a:t>
            </a:r>
            <a:r>
              <a:rPr lang="en-SG" altLang="zh-CN" dirty="0">
                <a:latin typeface="+mn-lt"/>
                <a:cs typeface="Times New Roman" panose="02020603050405020304" pitchFamily="18" charset="0"/>
              </a:rPr>
              <a:t>to</a:t>
            </a:r>
            <a:r>
              <a:rPr lang="zh-CN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+mn-lt"/>
                <a:cs typeface="Times New Roman" panose="02020603050405020304" pitchFamily="18" charset="0"/>
              </a:rPr>
              <a:t>[8]: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Type-A AMP STA: An AMP non-AP STA that support existing WLAN standards  (e.g. 2.4 GHz 11b/n).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Type-B AMP STA: An AMP non-AP STA that only support low power active transmitter which is not compliant with existing WLAN standard. 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cs typeface="Times New Roman" panose="02020603050405020304" pitchFamily="18" charset="0"/>
              </a:rPr>
              <a:t>Type-C AMP STA: An AMP non-AP STA that only support backscatter operation.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SG" sz="2800" dirty="0"/>
              <a:t>Open Discussion</a:t>
            </a:r>
            <a:endParaRPr lang="en-GB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12FF3-7704-4E0D-804C-C06840EE5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92B2C-E483-466B-9B16-88D37DB89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7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96912" y="1598152"/>
            <a:ext cx="7846948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</a:rPr>
              <a:t>Technical Note: Wi-Fi </a:t>
            </a:r>
            <a:r>
              <a:rPr lang="en-US" altLang="zh-CN" sz="1600" dirty="0" err="1">
                <a:latin typeface="+mn-lt"/>
                <a:ea typeface="+mn-ea"/>
              </a:rPr>
              <a:t>HaLow</a:t>
            </a:r>
            <a:r>
              <a:rPr lang="en-US" altLang="zh-CN" sz="1600" dirty="0">
                <a:latin typeface="+mn-lt"/>
                <a:ea typeface="+mn-ea"/>
              </a:rPr>
              <a:t>™ Global Spectrum Availability.</a:t>
            </a:r>
            <a:endParaRPr lang="en-US" altLang="zh-CN" sz="1600" dirty="0">
              <a:latin typeface="+mn-lt"/>
              <a:ea typeface="+mn-ea"/>
              <a:hlinkClick r:id="rId3"/>
            </a:endParaRP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  <a:hlinkClick r:id="rId3"/>
              </a:rPr>
              <a:t>https://www.gs1.org/docs/epc/uhf_regulations.pdf</a:t>
            </a:r>
            <a:r>
              <a:rPr lang="en-US" altLang="zh-CN" sz="1600" dirty="0">
                <a:latin typeface="+mn-lt"/>
                <a:ea typeface="+mn-ea"/>
              </a:rPr>
              <a:t>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</a:rPr>
              <a:t>https://www.lscm.hk/files/content/file/content-49742-file_eng.pdf.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  <a:hlinkClick r:id="rId4"/>
              </a:rPr>
              <a:t>https://www.law.cornell.edu/cfr/text/47/15.247</a:t>
            </a:r>
            <a:r>
              <a:rPr lang="en-US" altLang="zh-CN" sz="1600" dirty="0">
                <a:latin typeface="+mn-lt"/>
                <a:ea typeface="+mn-ea"/>
              </a:rPr>
              <a:t>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  <a:hlinkClick r:id="rId5"/>
              </a:rPr>
              <a:t>https://www.etsi.org/deliver/etsi_en/302200_302299/302208/03.04.01_60/en_302208v030401p.pdf</a:t>
            </a:r>
            <a:r>
              <a:rPr lang="en-US" altLang="zh-CN" sz="1600" dirty="0">
                <a:latin typeface="+mn-lt"/>
                <a:ea typeface="+mn-ea"/>
              </a:rPr>
              <a:t>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  <a:hlinkClick r:id="rId6"/>
              </a:rPr>
              <a:t>https://www.imda.gov.sg/-/media/imda/files/regulation-licensing-and-consultations/ict-standards/telecommunication-standards/radio-comms/imdatssrd.pdf</a:t>
            </a:r>
            <a:r>
              <a:rPr lang="en-US" altLang="zh-CN" sz="1600" dirty="0">
                <a:latin typeface="+mn-lt"/>
                <a:ea typeface="+mn-ea"/>
              </a:rPr>
              <a:t>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</a:rPr>
              <a:t>IEEE 802.11ah-2016.</a:t>
            </a:r>
          </a:p>
          <a:p>
            <a:pPr lvl="0">
              <a:buFont typeface="+mj-lt"/>
              <a:buAutoNum type="arabicPeriod"/>
            </a:pPr>
            <a:r>
              <a:rPr lang="en-US" altLang="zh-CN" sz="1600" dirty="0">
                <a:latin typeface="+mn-lt"/>
                <a:ea typeface="+mn-ea"/>
              </a:rPr>
              <a:t>IEEE 802.11-24/0482r1, AMP Terminology.</a:t>
            </a:r>
          </a:p>
          <a:p>
            <a:pPr lvl="0">
              <a:buFont typeface="+mj-lt"/>
              <a:buAutoNum type="arabicPeriod"/>
            </a:pPr>
            <a:endParaRPr lang="en-US" altLang="zh-CN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6D02A-45E7-4032-981D-7D8DC512F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76C10E-1BF9-448A-A741-58F7EB05C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13411</TotalTime>
  <Words>1853</Words>
  <Application>Microsoft Office PowerPoint</Application>
  <PresentationFormat>On-screen Show (4:3)</PresentationFormat>
  <Paragraphs>392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ACcord Submission Template</vt:lpstr>
      <vt:lpstr>Overview of S1G and RFID Spectrum</vt:lpstr>
      <vt:lpstr>Introduction</vt:lpstr>
      <vt:lpstr>Recap: 802.11ah S1G spectrum [7] </vt:lpstr>
      <vt:lpstr>Overview of S1G Spectrum (1/2)</vt:lpstr>
      <vt:lpstr>Overview of S1G Spectrum (2/2)</vt:lpstr>
      <vt:lpstr>Overview of UHF RFID Spectrum</vt:lpstr>
      <vt:lpstr>Observation</vt:lpstr>
      <vt:lpstr>Open Discussion</vt:lpstr>
      <vt:lpstr>Reference</vt:lpstr>
      <vt:lpstr>Appendix 1: ITU Regions for Regulation</vt:lpstr>
      <vt:lpstr>Appendix 2: Further Information on RFID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1852</cp:revision>
  <cp:lastPrinted>1998-02-10T13:28:00Z</cp:lastPrinted>
  <dcterms:created xsi:type="dcterms:W3CDTF">2009-12-02T19:05:00Z</dcterms:created>
  <dcterms:modified xsi:type="dcterms:W3CDTF">2024-05-10T06:31:18Z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(3)X7Y0zixqmIOkVxBozxRsRHs9HthcPXHw5LLLjLQXRmN0Ma23i2MlLIrJESfgycnsEoufSDYT
9yEHgNBE1AFasG2fUNKLeaEUsKR3wJfJyN+iR7wmSfKL0R5u32yS7+sS9r/K/Jm809VU6DOh
bO5299DmGQIMVka9p67Q4tuZLM4h7RmdSPYoN3xeFygGvY39fzWkzUJWw6T2NjwDUoHOX3su
RLc98f2dgfDAoa7uvZ</vt:lpwstr>
  </property>
  <property fmtid="{D5CDD505-2E9C-101B-9397-08002B2CF9AE}" pid="10" name="_2015_ms_pID_7253431">
    <vt:lpwstr>wo3fXqGIHlv5r9CZaOxRNHhZuhfLmfgZ3G+vjpd3iQNEF96yk2JN7e
VcyqbvGS6EThofvtHRUKBsB2xLcQd3h4w8xARLs+ij1SHsj7JfNVydigqc0NaquspUSZoa/i
opbUYyq+y789610D7BYZkHbYRL457sBCNOPltBTZ6Hx1mPDpKvFoLwD8jAYztqCxceLPIft5
Yf/DzkfYtXsQnZj9wadqcwcSEwQC+IrJ27R8</vt:lpwstr>
  </property>
  <property fmtid="{D5CDD505-2E9C-101B-9397-08002B2CF9AE}" pid="11" name="_2015_ms_pID_7253432">
    <vt:lpwstr>CbCFP1o1OEZ+JSybkRCOQmM=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1715252213</vt:lpwstr>
  </property>
</Properties>
</file>