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1266" r:id="rId3"/>
    <p:sldId id="1246" r:id="rId4"/>
    <p:sldId id="1267" r:id="rId5"/>
    <p:sldId id="1268" r:id="rId6"/>
    <p:sldId id="1273" r:id="rId7"/>
    <p:sldId id="1269" r:id="rId8"/>
    <p:sldId id="1281" r:id="rId9"/>
    <p:sldId id="1282" r:id="rId10"/>
    <p:sldId id="1276" r:id="rId11"/>
    <p:sldId id="1274" r:id="rId12"/>
    <p:sldId id="1280" r:id="rId13"/>
    <p:sldId id="1245" r:id="rId14"/>
    <p:sldId id="1285" r:id="rId15"/>
    <p:sldId id="1283" r:id="rId16"/>
    <p:sldId id="1286" r:id="rId17"/>
    <p:sldId id="1135" r:id="rId1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506" autoAdjust="0"/>
  </p:normalViewPr>
  <p:slideViewPr>
    <p:cSldViewPr>
      <p:cViewPr varScale="1">
        <p:scale>
          <a:sx n="102" d="100"/>
          <a:sy n="102" d="100"/>
        </p:scale>
        <p:origin x="1998"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2088"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55373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968900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322331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788346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467273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3353054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B4A25-4661-279A-BDF1-05B77E9DD99D}"/>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3D9FC625-05DE-778C-E16F-0441A6BA1042}"/>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214FA6A-4353-AE1B-AB4C-AD22EA8C6BE4}"/>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6233783B-B23F-2B3A-5EA4-CB90AF0CCD46}"/>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39D88A42-BD14-FCCB-CACE-640216165172}"/>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45C182A9-B21C-FDA2-8DC9-2FC475192B17}"/>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0C6102C-1542-C2AA-EAAF-CAE86217A264}"/>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621290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38548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05017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36100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9099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716260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399913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415125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1259539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802.11-24/834r1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May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Some Details on In-Device Coexistence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2024-05-13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595893571"/>
              </p:ext>
            </p:extLst>
          </p:nvPr>
        </p:nvGraphicFramePr>
        <p:xfrm>
          <a:off x="712304" y="2819399"/>
          <a:ext cx="7620000" cy="352716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746700"/>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77798"/>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343655"/>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0027612"/>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28033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922669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2359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86403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Additional Frames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In response to (MU-)RTS,</a:t>
            </a:r>
          </a:p>
          <a:p>
            <a:pPr lvl="1"/>
            <a:r>
              <a:rPr lang="en-US" altLang="ko-KR" sz="1600" dirty="0"/>
              <a:t>For RTS, TXOP responder may carry IDC Info by adjusting duration value, i.e., inform only IDC start time without any other info [1][3]</a:t>
            </a:r>
          </a:p>
          <a:p>
            <a:pPr lvl="1"/>
            <a:r>
              <a:rPr lang="en-US" altLang="ko-KR" sz="1600" dirty="0"/>
              <a:t>For MU-RTS, TXOP responder cannot carry any IDC Info</a:t>
            </a:r>
          </a:p>
          <a:p>
            <a:endParaRPr lang="en-US" altLang="ko-KR" sz="2000" dirty="0"/>
          </a:p>
          <a:p>
            <a:r>
              <a:rPr lang="en-US" altLang="ko-KR" sz="2000" dirty="0"/>
              <a:t>TXOP holder as a non-AP STA can inform TXOP responder(s) with its IDC Info</a:t>
            </a:r>
          </a:p>
          <a:p>
            <a:pPr lvl="1"/>
            <a:r>
              <a:rPr lang="en-US" altLang="ko-KR" sz="1600" dirty="0"/>
              <a:t>For BAR, we can have the same way as compressed BAR</a:t>
            </a:r>
          </a:p>
          <a:p>
            <a:pPr lvl="1"/>
            <a:r>
              <a:rPr lang="en-US" altLang="ko-KR" sz="1600" dirty="0"/>
              <a:t>Especially, in Trigger Frame as mobile AP, IDC info may be informed	</a:t>
            </a:r>
          </a:p>
          <a:p>
            <a:pPr lvl="2"/>
            <a:r>
              <a:rPr lang="en-US" altLang="ko-KR" sz="1400" dirty="0"/>
              <a:t>We can have another Common Info, i.e., Special User Info with another AID value</a:t>
            </a:r>
          </a:p>
          <a:p>
            <a:pPr lvl="2"/>
            <a:r>
              <a:rPr lang="en-US" altLang="ko-KR" sz="1400" dirty="0"/>
              <a:t>Similarly, rather than IDC Info-specific User Info, it could accommodate different control information as well as IDC Info (i.e., ID + Information) [9], [11]</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283508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Several Issues on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Blindness</a:t>
            </a:r>
          </a:p>
          <a:p>
            <a:pPr lvl="1"/>
            <a:r>
              <a:rPr lang="en-US" altLang="ko-KR" sz="1600" dirty="0"/>
              <a:t>After experiencing IDC, STA may lose medium which seems to be similar to that in the power saving mechanism (i.e., doze state -&gt; awake state)</a:t>
            </a:r>
          </a:p>
          <a:p>
            <a:pPr lvl="1"/>
            <a:r>
              <a:rPr lang="en-US" altLang="ko-KR" sz="1600" dirty="0"/>
              <a:t>We can simply reuse </a:t>
            </a:r>
            <a:r>
              <a:rPr lang="en-US" altLang="ko-KR" sz="1600" dirty="0" err="1"/>
              <a:t>NAVSyncTimer</a:t>
            </a:r>
            <a:r>
              <a:rPr lang="en-US" altLang="ko-KR" sz="1600" dirty="0"/>
              <a:t> or another new timer for IDC</a:t>
            </a:r>
          </a:p>
          <a:p>
            <a:r>
              <a:rPr lang="en-US" altLang="ko-KR" sz="2000" dirty="0"/>
              <a:t>Failure</a:t>
            </a:r>
          </a:p>
          <a:p>
            <a:pPr lvl="1"/>
            <a:r>
              <a:rPr lang="en-US" altLang="ko-KR" sz="1600" dirty="0"/>
              <a:t>Already mentioned in [3], i.e., STA (that was TXOP responder) can inform that BA couldn’t be </a:t>
            </a:r>
            <a:r>
              <a:rPr lang="en-US" altLang="ko-KR" sz="1600" dirty="0" err="1"/>
              <a:t>Txed</a:t>
            </a:r>
            <a:r>
              <a:rPr lang="en-US" altLang="ko-KR" sz="1600" dirty="0"/>
              <a:t> due to IDC to avoid wrong rate adaptation </a:t>
            </a:r>
          </a:p>
          <a:p>
            <a:pPr lvl="1"/>
            <a:r>
              <a:rPr lang="en-US" altLang="ko-KR" sz="1600" dirty="0"/>
              <a:t>On the other hand, TXOP holder may experience failure of Tx due to a</a:t>
            </a:r>
            <a:r>
              <a:rPr lang="ko-KR" altLang="en-US" sz="1600" dirty="0"/>
              <a:t> </a:t>
            </a:r>
            <a:r>
              <a:rPr lang="en-US" altLang="ko-KR" sz="1600" dirty="0"/>
              <a:t>sudden IDC and in that case TXOP holder may not increase CW</a:t>
            </a:r>
          </a:p>
          <a:p>
            <a:r>
              <a:rPr lang="en-US" altLang="ko-KR" sz="2000" dirty="0"/>
              <a:t>Rules changes for TF</a:t>
            </a:r>
          </a:p>
          <a:p>
            <a:pPr lvl="1"/>
            <a:r>
              <a:rPr lang="en-US" altLang="ko-KR" sz="1600" dirty="0"/>
              <a:t>In baseline, “A non-AP STA that sends an HE TB PPDU as a response to a Basic Trigger frame shall set the Ack Policy Indicator subfield of the QoS Data frames or QoS Null frames to Normal Ack or Implicit BAR”, which can be modified, e.g., allowing other Ack policies (due to IDC)</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071001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We’ve focused on aperiodic/unpredictable IDC</a:t>
            </a:r>
          </a:p>
          <a:p>
            <a:pPr lvl="1"/>
            <a:r>
              <a:rPr lang="en-US" altLang="ko-KR" sz="1600" dirty="0"/>
              <a:t>IDC Info can be carried dynamically in ICF/ICR at the beginning of TXOP and several frames (e.g., QoS Data, BA) during TXOP by TXOP holder and TXOP responder</a:t>
            </a:r>
          </a:p>
          <a:p>
            <a:pPr lvl="1"/>
            <a:r>
              <a:rPr lang="en-US" altLang="ko-KR" sz="1600" dirty="0"/>
              <a:t>It is expected that IDC Info mostly would be informed in unsolicited ways rather than it is directly solicited</a:t>
            </a:r>
          </a:p>
          <a:p>
            <a:endParaRPr lang="en-US" altLang="ko-KR" sz="2000" dirty="0"/>
          </a:p>
          <a:p>
            <a:r>
              <a:rPr lang="en-US" altLang="ko-KR" sz="2000" dirty="0"/>
              <a:t>We also discussed the detail design of indicating IDC Info and several issues</a:t>
            </a:r>
          </a:p>
          <a:p>
            <a:pPr lvl="1"/>
            <a:r>
              <a:rPr lang="en-US" altLang="ko-KR" sz="1600" dirty="0"/>
              <a:t>Mainly, focusing on A-control, ICF/ICR, BA to carry IDC Info (or further Control Info)</a:t>
            </a:r>
          </a:p>
          <a:p>
            <a:pPr lvl="1"/>
            <a:r>
              <a:rPr lang="en-US" altLang="ko-KR" sz="1600" dirty="0"/>
              <a:t>Especially, we may have a direction of flexibly responding a TF to carry one or more Control Info(s) including IDC Info</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383886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defines a new Control ID in A-control to include the information regarding unavailability from in-device coexistence within a non-AP STA</a:t>
            </a:r>
          </a:p>
          <a:p>
            <a:pPr lvl="2"/>
            <a:r>
              <a:rPr lang="en-US" altLang="ko-KR" sz="1600" dirty="0"/>
              <a:t>The information includes at least when the non-AP STA transmitting the information will be unavailable</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945776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defines a mechanism where in a frame in a response to a Trigger frame, the information regarding unavailability from in-device coexistence within a non-AP STA can be carried with the control information solicited from the Trigger frame</a:t>
            </a:r>
          </a:p>
          <a:p>
            <a:pPr lvl="2"/>
            <a:r>
              <a:rPr lang="en-US" altLang="ko-KR" sz="1600" dirty="0"/>
              <a:t>The information includes at least when a non-AP STA transmitting the information will be unavailable</a:t>
            </a:r>
          </a:p>
          <a:p>
            <a:pPr lvl="2"/>
            <a:r>
              <a:rPr lang="en-US" altLang="ko-KR" sz="1600" dirty="0"/>
              <a:t>Possible variant of the Trigger frame and the type of responding frame are TBD</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1966709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11bn modifies a </a:t>
            </a:r>
            <a:r>
              <a:rPr lang="en-US" altLang="ko-KR" sz="1800" dirty="0" err="1"/>
              <a:t>BlockAck</a:t>
            </a:r>
            <a:r>
              <a:rPr lang="en-US" altLang="ko-KR" sz="1800" dirty="0"/>
              <a:t> frame to include the information regarding unavailability from in-device coexistence within a non-AP STA</a:t>
            </a:r>
          </a:p>
          <a:p>
            <a:pPr lvl="2"/>
            <a:r>
              <a:rPr lang="en-US" altLang="ko-KR" sz="1600" dirty="0"/>
              <a:t>The information includes at least when the non-AP STA transmitting the information will be unavailable</a:t>
            </a:r>
          </a:p>
          <a:p>
            <a:pPr lvl="2"/>
            <a:r>
              <a:rPr lang="en-US" altLang="ko-KR" sz="1600" dirty="0"/>
              <a:t>The applied type of </a:t>
            </a:r>
            <a:r>
              <a:rPr lang="en-US" altLang="ko-KR" sz="1600" dirty="0" err="1"/>
              <a:t>BlockAck</a:t>
            </a:r>
            <a:r>
              <a:rPr lang="en-US" altLang="ko-KR" sz="1600" dirty="0"/>
              <a:t> frame is TBD</a:t>
            </a:r>
          </a:p>
          <a:p>
            <a:pPr lvl="2"/>
            <a:r>
              <a:rPr lang="en-US" altLang="ko-KR" sz="1600" dirty="0"/>
              <a:t>Signaling detail is TBD</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2478316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0FF4A-B479-1E5C-085B-53B51E3E50C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EA3749B-7A8C-5A95-D52D-EA5B45F54A7A}"/>
              </a:ext>
            </a:extLst>
          </p:cNvPr>
          <p:cNvSpPr>
            <a:spLocks noGrp="1"/>
          </p:cNvSpPr>
          <p:nvPr>
            <p:ph type="title"/>
          </p:nvPr>
        </p:nvSpPr>
        <p:spPr/>
        <p:txBody>
          <a:bodyPr/>
          <a:lstStyle/>
          <a:p>
            <a:r>
              <a:rPr lang="en-US" altLang="ko-KR" dirty="0"/>
              <a:t>Straw Poll 4</a:t>
            </a:r>
            <a:endParaRPr lang="ko-KR" altLang="en-US" dirty="0"/>
          </a:p>
        </p:txBody>
      </p:sp>
      <p:sp>
        <p:nvSpPr>
          <p:cNvPr id="3" name="내용 개체 틀 2">
            <a:extLst>
              <a:ext uri="{FF2B5EF4-FFF2-40B4-BE49-F238E27FC236}">
                <a16:creationId xmlns:a16="http://schemas.microsoft.com/office/drawing/2014/main" id="{F49D5319-0B9E-E0BE-D7F4-444EFFB59D82}"/>
              </a:ext>
            </a:extLst>
          </p:cNvPr>
          <p:cNvSpPr>
            <a:spLocks noGrp="1"/>
          </p:cNvSpPr>
          <p:nvPr>
            <p:ph idx="1"/>
          </p:nvPr>
        </p:nvSpPr>
        <p:spPr/>
        <p:txBody>
          <a:bodyPr/>
          <a:lstStyle/>
          <a:p>
            <a:pPr>
              <a:buFont typeface="Arial" panose="020B0604020202020204" pitchFamily="34" charset="0"/>
              <a:buChar char="•"/>
            </a:pPr>
            <a:r>
              <a:rPr lang="en-US" altLang="ko-KR" sz="2000" dirty="0"/>
              <a:t>Do you agree </a:t>
            </a:r>
            <a:r>
              <a:rPr lang="en-US" altLang="zh-CN" sz="2000" dirty="0"/>
              <a:t>to include the following into the 11bn SFD?</a:t>
            </a:r>
          </a:p>
          <a:p>
            <a:pPr lvl="1">
              <a:buFont typeface="Arial" panose="020B0604020202020204" pitchFamily="34" charset="0"/>
              <a:buChar char="–"/>
            </a:pPr>
            <a:r>
              <a:rPr lang="en-US" altLang="ko-KR" sz="1800" b="0" dirty="0"/>
              <a:t>11bn allows Multi-STA BA to carry one or more feedback (e.g. BSR and/or unavailability) information</a:t>
            </a:r>
          </a:p>
          <a:p>
            <a:pPr lvl="2">
              <a:buFont typeface="Arial" panose="020B0604020202020204" pitchFamily="34" charset="0"/>
              <a:buChar char="•"/>
            </a:pPr>
            <a:r>
              <a:rPr lang="en-US" altLang="ko-KR" sz="1600" dirty="0"/>
              <a:t>How to </a:t>
            </a:r>
            <a:r>
              <a:rPr lang="en-US" altLang="ko-KR" sz="1600"/>
              <a:t>include </a:t>
            </a:r>
            <a:r>
              <a:rPr lang="en-US" altLang="ko-KR" sz="1600" b="0"/>
              <a:t>feedback</a:t>
            </a:r>
            <a:r>
              <a:rPr lang="en-US" altLang="ko-KR" sz="1600"/>
              <a:t> </a:t>
            </a:r>
            <a:r>
              <a:rPr lang="en-US" altLang="ko-KR" sz="1600" dirty="0"/>
              <a:t>information is TBD</a:t>
            </a:r>
          </a:p>
        </p:txBody>
      </p:sp>
      <p:sp>
        <p:nvSpPr>
          <p:cNvPr id="4" name="바닥글 개체 틀 3">
            <a:extLst>
              <a:ext uri="{FF2B5EF4-FFF2-40B4-BE49-F238E27FC236}">
                <a16:creationId xmlns:a16="http://schemas.microsoft.com/office/drawing/2014/main" id="{0EB7291B-3D6F-6EEB-CDCA-547D893AF501}"/>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51BE5CA8-F0BD-D006-A165-7A7E2EE8F73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2629004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a:t>
            </a:r>
            <a:r>
              <a:rPr lang="en-US" altLang="ko-KR" sz="1600" dirty="0"/>
              <a:t>23/1934, </a:t>
            </a:r>
            <a:r>
              <a:rPr lang="en-GB" altLang="ko-KR" sz="1600" dirty="0"/>
              <a:t>In-Device Interference Mitigation Follow Up</a:t>
            </a:r>
            <a:endParaRPr lang="en-US" altLang="ko-KR" sz="1600" dirty="0"/>
          </a:p>
          <a:p>
            <a:pPr marL="0" indent="0">
              <a:buNone/>
            </a:pPr>
            <a:r>
              <a:rPr lang="en-US" altLang="ko-KR" sz="1600" dirty="0"/>
              <a:t>[2] 23/1964, Coexistence Protocols for UHR</a:t>
            </a:r>
          </a:p>
          <a:p>
            <a:pPr marL="0" indent="0">
              <a:buNone/>
            </a:pPr>
            <a:r>
              <a:rPr lang="en-US" altLang="ko-KR" sz="1600" dirty="0"/>
              <a:t>[3] 23/2002, </a:t>
            </a:r>
            <a:r>
              <a:rPr lang="en-US" altLang="en-US" sz="1600" dirty="0"/>
              <a:t>In-device Coexistence and P2P – follow-up</a:t>
            </a:r>
          </a:p>
          <a:p>
            <a:pPr marL="0" indent="0">
              <a:buNone/>
            </a:pPr>
            <a:r>
              <a:rPr lang="en-US" altLang="ko-KR" sz="1600" dirty="0"/>
              <a:t>[4] 23/2026, Balanced In Device Coexistence</a:t>
            </a:r>
          </a:p>
          <a:p>
            <a:pPr marL="0" indent="0">
              <a:buNone/>
            </a:pPr>
            <a:r>
              <a:rPr lang="en-US" altLang="ko-KR" sz="1600" dirty="0"/>
              <a:t>[5] 23/2078, </a:t>
            </a:r>
            <a:r>
              <a:rPr lang="en-US" altLang="ko-KR" sz="1600" dirty="0" err="1"/>
              <a:t>Coex</a:t>
            </a:r>
            <a:r>
              <a:rPr lang="en-US" altLang="ko-KR" sz="1600" dirty="0"/>
              <a:t> Enhancement for XR Use Cases</a:t>
            </a:r>
          </a:p>
          <a:p>
            <a:pPr marL="0" indent="0">
              <a:buNone/>
            </a:pPr>
            <a:r>
              <a:rPr lang="en-US" altLang="ko-KR" sz="1600" dirty="0"/>
              <a:t>[6] 24/0094, </a:t>
            </a:r>
            <a:r>
              <a:rPr lang="en-GB" altLang="en-US" sz="1600" dirty="0"/>
              <a:t>Probe-Before-Talk and Unsolicited Unavailability Announcement for Co-ex Management</a:t>
            </a:r>
          </a:p>
          <a:p>
            <a:pPr marL="0" indent="0">
              <a:buNone/>
            </a:pPr>
            <a:r>
              <a:rPr lang="en-GB" altLang="ko-KR" sz="1600" dirty="0"/>
              <a:t>[7] 24/0420, </a:t>
            </a:r>
            <a:r>
              <a:rPr lang="en-GB" altLang="en-US" sz="1600" dirty="0"/>
              <a:t>Enabling Flexible Coexistence Operation</a:t>
            </a:r>
          </a:p>
          <a:p>
            <a:pPr marL="0" indent="0">
              <a:buNone/>
            </a:pPr>
            <a:r>
              <a:rPr lang="en-GB" altLang="en-US" sz="1600" dirty="0"/>
              <a:t>[8] 24/0436, </a:t>
            </a:r>
            <a:r>
              <a:rPr lang="en-US" altLang="zh-CN" sz="1600" dirty="0"/>
              <a:t>SP Based In-Device Coexistence</a:t>
            </a:r>
          </a:p>
          <a:p>
            <a:pPr marL="0" indent="0">
              <a:buNone/>
            </a:pPr>
            <a:r>
              <a:rPr lang="en-US" altLang="en-US" sz="1600" dirty="0"/>
              <a:t>[9] 24/0494, </a:t>
            </a:r>
            <a:r>
              <a:rPr lang="en-GB" altLang="ko-KR" sz="1600" dirty="0"/>
              <a:t>In-device Coexistence Follow Up: Control Frame</a:t>
            </a:r>
            <a:endParaRPr lang="en-GB" altLang="en-US" sz="1600" dirty="0"/>
          </a:p>
          <a:p>
            <a:pPr marL="0" indent="0">
              <a:buNone/>
            </a:pPr>
            <a:r>
              <a:rPr lang="en-US" altLang="ko-KR" sz="1600" dirty="0"/>
              <a:t>[10] 24/0509, </a:t>
            </a:r>
            <a:r>
              <a:rPr lang="en-US" altLang="zh-CN" sz="1600" dirty="0"/>
              <a:t>Thoughts on Co-Ex and P2P for 11bn</a:t>
            </a:r>
          </a:p>
          <a:p>
            <a:pPr marL="0" indent="0">
              <a:buNone/>
            </a:pPr>
            <a:r>
              <a:rPr lang="en-US" altLang="ko-KR" sz="1600" dirty="0"/>
              <a:t>[11] 24/0042, Thoughts on Flexible Control frames</a:t>
            </a:r>
          </a:p>
          <a:p>
            <a:pPr marL="0" indent="0">
              <a:buNone/>
            </a:pPr>
            <a:r>
              <a:rPr lang="en-US" altLang="ko-KR" sz="1600" dirty="0"/>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Many presentations [1]-[10] already addressed the importance of handling unavailability due to in-device coexistence (IDC) and several methods to resolve the IDC issues</a:t>
            </a:r>
          </a:p>
          <a:p>
            <a:endParaRPr lang="en-US" altLang="ko-KR" sz="2000" dirty="0"/>
          </a:p>
          <a:p>
            <a:r>
              <a:rPr lang="en-US" altLang="ko-KR" sz="2000" dirty="0"/>
              <a:t>In this contribution, we discuss some details on handling IDC by focusing on aperiodic IDC Info</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5295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Recap: In-Device Coexistence</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Basically, IDC can occur in a long-term or a short-term</a:t>
            </a:r>
          </a:p>
          <a:p>
            <a:pPr lvl="1"/>
            <a:r>
              <a:rPr lang="en-US" altLang="ko-KR" sz="1600" dirty="0"/>
              <a:t>Long-term mostly refers to periodic/predictable IDC Info (e.g., Service Period)</a:t>
            </a:r>
          </a:p>
          <a:p>
            <a:pPr lvl="2"/>
            <a:r>
              <a:rPr lang="en-US" altLang="ko-KR" sz="1400" dirty="0"/>
              <a:t>It would be similar to TWT, which requires some modifications for IDC SP</a:t>
            </a:r>
          </a:p>
          <a:p>
            <a:pPr lvl="1"/>
            <a:r>
              <a:rPr lang="en-US" altLang="ko-KR" sz="1600" dirty="0"/>
              <a:t>Short term mostly refers to aperiodic IDC Info</a:t>
            </a:r>
          </a:p>
          <a:p>
            <a:endParaRPr lang="en-US" altLang="ko-KR" sz="2000" dirty="0"/>
          </a:p>
          <a:p>
            <a:r>
              <a:rPr lang="en-US" altLang="ko-KR" sz="2000" dirty="0"/>
              <a:t>IDC Info indicates “unavailability” during indicated duration for</a:t>
            </a:r>
          </a:p>
          <a:p>
            <a:pPr lvl="1"/>
            <a:r>
              <a:rPr lang="en-US" altLang="ko-KR" sz="1600" dirty="0"/>
              <a:t>Time and frequency resources</a:t>
            </a:r>
          </a:p>
          <a:p>
            <a:pPr lvl="1"/>
            <a:r>
              <a:rPr lang="en-US" altLang="ko-KR" sz="1600" dirty="0"/>
              <a:t>Other resources (e.g., </a:t>
            </a:r>
            <a:r>
              <a:rPr lang="en-US" altLang="ko-KR" sz="1600" dirty="0" err="1"/>
              <a:t>Nss</a:t>
            </a:r>
            <a:r>
              <a:rPr lang="en-US" altLang="ko-KR" sz="1600" dirty="0"/>
              <a:t>, Tx/Rx parameters such as PPDU duration limit)</a:t>
            </a:r>
          </a:p>
          <a:p>
            <a:pPr lvl="1"/>
            <a:r>
              <a:rPr lang="en-US" altLang="ko-KR" sz="1600" dirty="0"/>
              <a:t>Such unavailable resources make STA not to use its channels fully or partially</a:t>
            </a:r>
          </a:p>
          <a:p>
            <a:pPr lvl="1"/>
            <a:endParaRPr lang="en-US" altLang="ko-KR" sz="1600" dirty="0"/>
          </a:p>
          <a:p>
            <a:r>
              <a:rPr lang="en-US" altLang="ko-KR" sz="2000" dirty="0"/>
              <a:t>We focus on aperiodic IDC Info that should be informed by affected STA dynamically in this contribution</a:t>
            </a:r>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95469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Aperiodic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Aperiodic IDC can happen and its info can be provided</a:t>
            </a:r>
          </a:p>
          <a:p>
            <a:pPr lvl="1"/>
            <a:r>
              <a:rPr lang="en-US" altLang="ko-KR" sz="1600" dirty="0"/>
              <a:t>E.g., based on discussions, a coexistence arbitrator can provide the event with Wi-Fi device (only if it is known)</a:t>
            </a:r>
          </a:p>
          <a:p>
            <a:pPr lvl="1"/>
            <a:r>
              <a:rPr lang="en-US" altLang="ko-KR" sz="1600" dirty="0"/>
              <a:t>E.g., STA can provide the info until before informing a periodic IDC</a:t>
            </a:r>
          </a:p>
          <a:p>
            <a:r>
              <a:rPr lang="en-US" altLang="ko-KR" sz="2000" dirty="0"/>
              <a:t>IDC Info can be informed by TXOP holder and/or TXOP responder dynamically after it happened, and can be carried in </a:t>
            </a:r>
          </a:p>
          <a:p>
            <a:pPr lvl="1"/>
            <a:r>
              <a:rPr lang="en-US" altLang="ko-KR" sz="1600" dirty="0"/>
              <a:t>ICF/ICR at the beginning of TXOP</a:t>
            </a:r>
          </a:p>
          <a:p>
            <a:pPr lvl="2"/>
            <a:r>
              <a:rPr lang="en-US" altLang="ko-KR" sz="1400" dirty="0"/>
              <a:t>It would depend on several technologies (e.g., (MU-)RTS/CTS, DPS, EMLSR)</a:t>
            </a:r>
          </a:p>
          <a:p>
            <a:pPr lvl="1"/>
            <a:r>
              <a:rPr lang="en-US" altLang="ko-KR" sz="1600" dirty="0"/>
              <a:t>Several frames (e.g., QoS Data, BA) during TXOP</a:t>
            </a:r>
          </a:p>
          <a:p>
            <a:r>
              <a:rPr lang="en-US" altLang="ko-KR" sz="2000" dirty="0"/>
              <a:t>Contents of Aperiodic IDC Info regarding unavailability</a:t>
            </a:r>
          </a:p>
          <a:p>
            <a:pPr lvl="1"/>
            <a:r>
              <a:rPr lang="en-US" altLang="ko-KR" sz="1600" dirty="0"/>
              <a:t>They should be simply characterized due to overhead</a:t>
            </a:r>
          </a:p>
          <a:p>
            <a:pPr lvl="1"/>
            <a:r>
              <a:rPr lang="en-US" altLang="ko-KR" sz="1600" dirty="0"/>
              <a:t>Time constraints (IDC start time and/or duration)</a:t>
            </a:r>
          </a:p>
          <a:p>
            <a:pPr lvl="2"/>
            <a:r>
              <a:rPr lang="en-US" altLang="ko-KR" sz="1400" dirty="0"/>
              <a:t>We may simply include time-related Info only, which means that during the time, STA is fully unavailable</a:t>
            </a:r>
          </a:p>
          <a:p>
            <a:pPr lvl="2"/>
            <a:r>
              <a:rPr lang="en-US" altLang="ko-KR" sz="1400" dirty="0"/>
              <a:t>IDC start time may be indicated only in Duration field [1][3]</a:t>
            </a:r>
          </a:p>
          <a:p>
            <a:pPr lvl="1"/>
            <a:r>
              <a:rPr lang="en-US" altLang="ko-KR" sz="1600" dirty="0"/>
              <a:t>If needed, Frequency constraints (IDC subchannels) could be considered</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74468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Possible Cases of Aperiodic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If a STA recognizes IDC and wins an access to channel, it would decide TXOP length/bandwidth properly in the first place</a:t>
            </a:r>
          </a:p>
          <a:p>
            <a:r>
              <a:rPr lang="en-US" altLang="ko-KR" sz="2000" dirty="0"/>
              <a:t>In a TXOP</a:t>
            </a:r>
          </a:p>
          <a:p>
            <a:pPr lvl="1"/>
            <a:r>
              <a:rPr lang="en-US" altLang="ko-KR" sz="1600" dirty="0"/>
              <a:t>If a TXOP holder recognizes IDC will happen,</a:t>
            </a:r>
          </a:p>
          <a:p>
            <a:pPr lvl="2"/>
            <a:r>
              <a:rPr lang="en-US" altLang="ko-KR" sz="1400" dirty="0"/>
              <a:t>It may truncate its TXOP if it will happen within a TXOP (baseline)</a:t>
            </a:r>
          </a:p>
          <a:p>
            <a:pPr lvl="2"/>
            <a:r>
              <a:rPr lang="en-US" altLang="ko-KR" sz="1400" dirty="0"/>
              <a:t>It may inform TXOP responder(s) during that TXOP if it will happen after a TXOP</a:t>
            </a:r>
          </a:p>
          <a:p>
            <a:pPr lvl="1"/>
            <a:r>
              <a:rPr lang="en-US" altLang="ko-KR" sz="1600" dirty="0"/>
              <a:t>If a TXOP responder recognizes IDC will happen within or after that TXOP, it may inform TXOP holder IDC Info during that TXOP</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7" name="그림 6">
            <a:extLst>
              <a:ext uri="{FF2B5EF4-FFF2-40B4-BE49-F238E27FC236}">
                <a16:creationId xmlns:a16="http://schemas.microsoft.com/office/drawing/2014/main" id="{436474E4-6BBE-62BF-4F84-C88223849CBF}"/>
              </a:ext>
            </a:extLst>
          </p:cNvPr>
          <p:cNvPicPr>
            <a:picLocks noChangeAspect="1"/>
          </p:cNvPicPr>
          <p:nvPr/>
        </p:nvPicPr>
        <p:blipFill>
          <a:blip r:embed="rId3"/>
          <a:stretch>
            <a:fillRect/>
          </a:stretch>
        </p:blipFill>
        <p:spPr>
          <a:xfrm>
            <a:off x="406133" y="4343400"/>
            <a:ext cx="8331733" cy="1752600"/>
          </a:xfrm>
          <a:prstGeom prst="rect">
            <a:avLst/>
          </a:prstGeom>
        </p:spPr>
      </p:pic>
    </p:spTree>
    <p:extLst>
      <p:ext uri="{BB962C8B-B14F-4D97-AF65-F5344CB8AC3E}">
        <p14:creationId xmlns:p14="http://schemas.microsoft.com/office/powerpoint/2010/main" val="2602510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Overview of Design Details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IDC Info mostly would be informed in unsolicited ways rather than it is directly solicited</a:t>
            </a:r>
          </a:p>
          <a:p>
            <a:pPr lvl="1"/>
            <a:r>
              <a:rPr lang="en-US" altLang="ko-KR" sz="1600" dirty="0"/>
              <a:t>Therefore, it would be good to allow most frame exchanges in as common a manner as possible</a:t>
            </a:r>
            <a:endParaRPr lang="en-US" altLang="ko-KR" sz="1600" dirty="0">
              <a:solidFill>
                <a:srgbClr val="FF0000"/>
              </a:solidFill>
            </a:endParaRPr>
          </a:p>
          <a:p>
            <a:pPr lvl="1"/>
            <a:r>
              <a:rPr lang="en-US" altLang="ko-KR" sz="1600" dirty="0"/>
              <a:t>E.g., QoS Data/BAR-BA, Various variants of TF-Response, (MU-)RTS-CTS,…</a:t>
            </a:r>
          </a:p>
          <a:p>
            <a:endParaRPr lang="en-US" altLang="ko-KR" sz="1200" dirty="0"/>
          </a:p>
          <a:p>
            <a:r>
              <a:rPr lang="en-US" altLang="ko-KR" sz="2000" dirty="0"/>
              <a:t>Basically, new (A-)control field for IDC Info can be included in QoS Data/Null frames, Management frames (similar to BSR)</a:t>
            </a:r>
          </a:p>
          <a:p>
            <a:pPr lvl="1"/>
            <a:r>
              <a:rPr lang="en-US" altLang="ko-KR" sz="1600" dirty="0"/>
              <a:t>TXOP holder or TXOP responder can flexibly inform IDC Info depending on frame exchanges, e.g., QoS Data/Null from TXOP holder/responder, Responding to Trigger frame</a:t>
            </a:r>
          </a:p>
          <a:p>
            <a:endParaRPr lang="en-US" altLang="ko-KR" sz="2000" dirty="0"/>
          </a:p>
          <a:p>
            <a:r>
              <a:rPr lang="en-US" altLang="ko-KR" sz="2000" dirty="0"/>
              <a:t>ICF-ICR and </a:t>
            </a:r>
            <a:r>
              <a:rPr lang="en-US" altLang="ko-KR" sz="2000" dirty="0" err="1"/>
              <a:t>BlockAck</a:t>
            </a:r>
            <a:r>
              <a:rPr lang="en-US" altLang="ko-KR" sz="2000" dirty="0"/>
              <a:t> are discussed further in the next slides</a:t>
            </a:r>
          </a:p>
          <a:p>
            <a:endParaRPr lang="en-US" altLang="ko-KR" sz="2000" dirty="0"/>
          </a:p>
          <a:p>
            <a:endParaRPr lang="en-US" altLang="ko-KR" sz="2000" dirty="0"/>
          </a:p>
          <a:p>
            <a:endParaRPr lang="en-US" altLang="ko-KR" sz="20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3134544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ICF-ICR for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648200"/>
          </a:xfrm>
        </p:spPr>
        <p:txBody>
          <a:bodyPr/>
          <a:lstStyle/>
          <a:p>
            <a:r>
              <a:rPr lang="en-US" altLang="ko-KR" sz="2000" dirty="0"/>
              <a:t>As most of ICFs, TF have considered as a powerful candidate e.g., BSRP/MU-RTS</a:t>
            </a:r>
          </a:p>
          <a:p>
            <a:pPr lvl="1"/>
            <a:r>
              <a:rPr lang="en-US" altLang="ko-KR" sz="1600" dirty="0"/>
              <a:t>However, current ways of Responding to such TFs is not somewhat flexible to carry IDC, further in general more than one Control </a:t>
            </a:r>
            <a:r>
              <a:rPr lang="en-US" altLang="ko-KR" sz="1600" dirty="0" err="1"/>
              <a:t>Infos</a:t>
            </a:r>
            <a:r>
              <a:rPr lang="en-US" altLang="ko-KR" sz="1600" dirty="0"/>
              <a:t> (including IDC) in a timely manner</a:t>
            </a:r>
          </a:p>
          <a:p>
            <a:pPr lvl="2"/>
            <a:r>
              <a:rPr lang="en-US" altLang="ko-KR" sz="1400" dirty="0"/>
              <a:t>E.g., in response to BSRP TF, the STA shall report BSR only; all MPDUs of the same frame type aggregated in the same AMPDU shall contain the same HT Control field (e.g., A-Control) in baseline</a:t>
            </a:r>
          </a:p>
          <a:p>
            <a:endParaRPr lang="en-US" altLang="ko-KR" sz="2000" dirty="0"/>
          </a:p>
          <a:p>
            <a:r>
              <a:rPr lang="en-US" altLang="ko-KR" sz="2000" dirty="0"/>
              <a:t>Therefore, we should have mechanism(s) where how IDC info can be carried in ICR with solicited control info (e.g., BSR in response to BSRP)</a:t>
            </a:r>
          </a:p>
          <a:p>
            <a:pPr lvl="1"/>
            <a:r>
              <a:rPr lang="en-US" altLang="ko-KR" sz="1600" dirty="0"/>
              <a:t>Further, we may generalize the way to include one or more control info(s) in several frames</a:t>
            </a:r>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325946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ICR Considerations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648200"/>
          </a:xfrm>
        </p:spPr>
        <p:txBody>
          <a:bodyPr/>
          <a:lstStyle/>
          <a:p>
            <a:r>
              <a:rPr lang="en-US" altLang="ko-KR" sz="2000" dirty="0"/>
              <a:t>We can have several options, in response to TF</a:t>
            </a:r>
          </a:p>
          <a:p>
            <a:pPr lvl="1"/>
            <a:r>
              <a:rPr lang="en-US" altLang="ko-KR" sz="1800" dirty="0"/>
              <a:t>Allow multiple frames including different A-controls (e.g., QoS Null frames)</a:t>
            </a:r>
          </a:p>
          <a:p>
            <a:pPr lvl="1"/>
            <a:r>
              <a:rPr lang="en-US" altLang="ko-KR" sz="1800" dirty="0"/>
              <a:t>(Preferred) Allow a frame including one or more Control Info(s) (e.g., Action frame, BA (see next slide))</a:t>
            </a:r>
          </a:p>
          <a:p>
            <a:pPr lvl="2"/>
            <a:r>
              <a:rPr lang="en-US" altLang="ko-KR" sz="1600" dirty="0"/>
              <a:t>E.g., By having an Action frame for Control Info in response to BSRP TF, the Action frame can include BSR in A-control and other control info(s) in Body</a:t>
            </a:r>
          </a:p>
          <a:p>
            <a:pPr lvl="1"/>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10" name="그림 9">
            <a:extLst>
              <a:ext uri="{FF2B5EF4-FFF2-40B4-BE49-F238E27FC236}">
                <a16:creationId xmlns:a16="http://schemas.microsoft.com/office/drawing/2014/main" id="{9205BA2E-FD01-6435-C1AB-984F665106DE}"/>
              </a:ext>
            </a:extLst>
          </p:cNvPr>
          <p:cNvPicPr>
            <a:picLocks noChangeAspect="1"/>
          </p:cNvPicPr>
          <p:nvPr/>
        </p:nvPicPr>
        <p:blipFill>
          <a:blip r:embed="rId3"/>
          <a:stretch>
            <a:fillRect/>
          </a:stretch>
        </p:blipFill>
        <p:spPr>
          <a:xfrm>
            <a:off x="892222" y="4038600"/>
            <a:ext cx="7512667" cy="2106440"/>
          </a:xfrm>
          <a:prstGeom prst="rect">
            <a:avLst/>
          </a:prstGeom>
        </p:spPr>
      </p:pic>
    </p:spTree>
    <p:extLst>
      <p:ext uri="{BB962C8B-B14F-4D97-AF65-F5344CB8AC3E}">
        <p14:creationId xmlns:p14="http://schemas.microsoft.com/office/powerpoint/2010/main" val="1513459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err="1"/>
              <a:t>BlockAck</a:t>
            </a:r>
            <a:r>
              <a:rPr lang="en-US" altLang="ko-KR" dirty="0"/>
              <a:t> for IDC</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During frame exchanges, TXOP responder(s) can inform their IDC Info through a modified BA frame</a:t>
            </a:r>
          </a:p>
          <a:p>
            <a:pPr lvl="1"/>
            <a:endParaRPr lang="en-US" altLang="ko-KR" sz="1600" dirty="0"/>
          </a:p>
          <a:p>
            <a:r>
              <a:rPr lang="en-US" altLang="ko-KR" sz="2000" dirty="0"/>
              <a:t>In terms of Compressed BA, </a:t>
            </a:r>
          </a:p>
          <a:p>
            <a:pPr lvl="1"/>
            <a:r>
              <a:rPr lang="en-US" altLang="ko-KR" sz="1600" dirty="0"/>
              <a:t>We can add IDC/Control Info immediately after BA info with a presence indication; meanwhile, it may deliver IDC Info while keeping BA’s functionalities</a:t>
            </a:r>
          </a:p>
          <a:p>
            <a:r>
              <a:rPr lang="en-US" altLang="ko-KR" sz="2000" dirty="0"/>
              <a:t>In terms of Multi-STA BA, it should be carefully designed due to AID TID Info</a:t>
            </a:r>
          </a:p>
          <a:p>
            <a:pPr lvl="1"/>
            <a:r>
              <a:rPr lang="en-US" altLang="ko-KR" sz="1600" dirty="0"/>
              <a:t>Depending on values of AID TID Info field, Per AID TID Info length is determined</a:t>
            </a:r>
          </a:p>
          <a:p>
            <a:pPr lvl="1"/>
            <a:r>
              <a:rPr lang="en-US" altLang="ko-KR" sz="1600" dirty="0"/>
              <a:t>Therefore, we can use a special AID (e.g., 2007) while keeping existing values of TID/Ack type fields that will determine a container size including IDC Info (e.g., 2 octets + 4 octets)</a:t>
            </a:r>
          </a:p>
          <a:p>
            <a:pPr lvl="2"/>
            <a:r>
              <a:rPr lang="en-US" altLang="ko-KR" sz="1400" dirty="0"/>
              <a:t>If we consider SU only, TID/Ack type can have other special values</a:t>
            </a:r>
          </a:p>
          <a:p>
            <a:pPr lvl="2"/>
            <a:r>
              <a:rPr lang="en-US" altLang="ko-KR" sz="1400" dirty="0"/>
              <a:t>Different control information as well as IDC Info could be delivered if we generalize it</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25365016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296486</TotalTime>
  <Words>2288</Words>
  <Application>Microsoft Office PowerPoint</Application>
  <PresentationFormat>화면 슬라이드 쇼(4:3)</PresentationFormat>
  <Paragraphs>264</Paragraphs>
  <Slides>17</Slides>
  <Notes>17</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17</vt:i4>
      </vt:variant>
    </vt:vector>
  </HeadingPairs>
  <TitlesOfParts>
    <vt:vector size="21" baseType="lpstr">
      <vt:lpstr>굴림</vt:lpstr>
      <vt:lpstr>Arial</vt:lpstr>
      <vt:lpstr>Times New Roman</vt:lpstr>
      <vt:lpstr>802-11-Submission</vt:lpstr>
      <vt:lpstr>Some Details on In-Device Coexistence</vt:lpstr>
      <vt:lpstr>Introduction</vt:lpstr>
      <vt:lpstr>Recap: In-Device Coexistence</vt:lpstr>
      <vt:lpstr>Aperiodic IDC</vt:lpstr>
      <vt:lpstr>Possible Cases of Aperiodic IDC</vt:lpstr>
      <vt:lpstr>Overview of Design Details</vt:lpstr>
      <vt:lpstr>ICF-ICR for IDC</vt:lpstr>
      <vt:lpstr>ICR Considerations</vt:lpstr>
      <vt:lpstr>BlockAck for IDC</vt:lpstr>
      <vt:lpstr>Additional Frames</vt:lpstr>
      <vt:lpstr>Several Issues on IDC</vt:lpstr>
      <vt:lpstr>Conclusion</vt:lpstr>
      <vt:lpstr>Straw Poll 1</vt:lpstr>
      <vt:lpstr>Straw Poll 2</vt:lpstr>
      <vt:lpstr>Straw Poll 3</vt:lpstr>
      <vt:lpstr>Straw Poll 4</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Lee Hong Won/IoT Connectivity Standard Task(hongwon.lee@lge.com)</cp:lastModifiedBy>
  <cp:revision>18936</cp:revision>
  <cp:lastPrinted>2018-10-31T23:27:01Z</cp:lastPrinted>
  <dcterms:created xsi:type="dcterms:W3CDTF">2007-05-21T21:00:37Z</dcterms:created>
  <dcterms:modified xsi:type="dcterms:W3CDTF">2024-10-31T02:45:19Z</dcterms:modified>
</cp:coreProperties>
</file>