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244" r:id="rId2"/>
    <p:sldId id="1369" r:id="rId3"/>
    <p:sldId id="1364" r:id="rId4"/>
    <p:sldId id="1366" r:id="rId5"/>
    <p:sldId id="1367" r:id="rId6"/>
    <p:sldId id="1368" r:id="rId7"/>
    <p:sldId id="1360" r:id="rId8"/>
    <p:sldId id="1370" r:id="rId9"/>
    <p:sldId id="1371" r:id="rId10"/>
    <p:sldId id="1372" r:id="rId11"/>
    <p:sldId id="1373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46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  <p:cmAuthor id="3" name="Insun Jang/IoT Connectivity Standard Task(insun.jang@lge.com)" initials="IJCST" lastIdx="13" clrIdx="2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0000FF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8" autoAdjust="0"/>
    <p:restoredTop sz="98386" autoAdjust="0"/>
  </p:normalViewPr>
  <p:slideViewPr>
    <p:cSldViewPr>
      <p:cViewPr varScale="1">
        <p:scale>
          <a:sx n="111" d="100"/>
          <a:sy n="111" d="100"/>
        </p:scale>
        <p:origin x="15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0" d="100"/>
          <a:sy n="260" d="100"/>
        </p:scale>
        <p:origin x="3348" y="22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397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4290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507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6253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801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7673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67725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2893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6340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0205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802.11-24/0833r0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Dynamic Power Saving for AP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2024-07-15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954767"/>
              </p:ext>
            </p:extLst>
          </p:nvPr>
        </p:nvGraphicFramePr>
        <p:xfrm>
          <a:off x="712304" y="2819399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864624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7467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77798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34365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027612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22669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2359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64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[1] </a:t>
            </a:r>
            <a:r>
              <a:rPr lang="en-US" altLang="ko-KR" sz="1600" dirty="0" smtClean="0">
                <a:ea typeface="굴림" panose="020B0600000101010101" pitchFamily="50" charset="-127"/>
              </a:rPr>
              <a:t>23/0010, “Considerations for enabling AP power save”</a:t>
            </a:r>
          </a:p>
          <a:p>
            <a:pPr marL="0" indent="0">
              <a:buNone/>
            </a:pPr>
            <a:r>
              <a:rPr lang="en-US" altLang="ko-KR" sz="1600" dirty="0" smtClean="0">
                <a:ea typeface="굴림" panose="020B0600000101010101" pitchFamily="50" charset="-127"/>
              </a:rPr>
              <a:t>[2] 23/1875, “Power save proposal for non-AP/mobile AP”</a:t>
            </a:r>
          </a:p>
          <a:p>
            <a:pPr marL="0" indent="0">
              <a:buNone/>
            </a:pPr>
            <a:r>
              <a:rPr lang="en-US" altLang="ko-KR" sz="1600" dirty="0" smtClean="0">
                <a:ea typeface="굴림" panose="020B0600000101010101" pitchFamily="50" charset="-127"/>
              </a:rPr>
              <a:t>[3</a:t>
            </a:r>
            <a:r>
              <a:rPr lang="en-US" altLang="ko-KR" sz="1600" dirty="0">
                <a:ea typeface="굴림" panose="020B0600000101010101" pitchFamily="50" charset="-127"/>
              </a:rPr>
              <a:t>] 23/1965, “Dynamic Power Save – follow up</a:t>
            </a:r>
            <a:r>
              <a:rPr lang="en-US" altLang="ko-KR" sz="1600" dirty="0" smtClean="0">
                <a:ea typeface="굴림" panose="020B0600000101010101" pitchFamily="50" charset="-127"/>
              </a:rPr>
              <a:t>”</a:t>
            </a:r>
          </a:p>
          <a:p>
            <a:pPr marL="0" indent="0">
              <a:buNone/>
            </a:pPr>
            <a:r>
              <a:rPr lang="en-US" altLang="ko-KR" sz="1600" dirty="0" smtClean="0">
                <a:ea typeface="굴림" panose="020B0600000101010101" pitchFamily="50" charset="-127"/>
              </a:rPr>
              <a:t>[4] 23/1936, “AP MLD power save follow up”</a:t>
            </a:r>
            <a:endParaRPr lang="en-US" altLang="ko-KR" sz="16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ea typeface="굴림" panose="020B0600000101010101" pitchFamily="50" charset="-127"/>
              </a:rPr>
              <a:t>[5] 23/2003, “Client power save”</a:t>
            </a:r>
          </a:p>
          <a:p>
            <a:pPr marL="0" indent="0">
              <a:buNone/>
            </a:pPr>
            <a:r>
              <a:rPr lang="en-US" altLang="ko-KR" sz="1600" dirty="0" smtClean="0">
                <a:ea typeface="굴림" panose="020B0600000101010101" pitchFamily="50" charset="-127"/>
              </a:rPr>
              <a:t>[6] 24/451, “AP state transition in DPS mode”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486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TGbn defines a power save mode for an UHR AP that is not a UHR mobile AP wherein the AP may transition from a lower capability mode to a higher capability mode upon reception of an initial control frame.</a:t>
            </a:r>
          </a:p>
          <a:p>
            <a:pPr lvl="2"/>
            <a:r>
              <a:rPr lang="en-US" altLang="ko-KR" sz="1600" dirty="0" smtClean="0"/>
              <a:t>Lower capability mode (e.g., 20 MHz BW, one SS, limited data rates, PPDU format)</a:t>
            </a:r>
          </a:p>
          <a:p>
            <a:pPr lvl="2"/>
            <a:r>
              <a:rPr lang="en-US" altLang="ko-KR" sz="1600" dirty="0" smtClean="0"/>
              <a:t>Higher capability mode (e.g., operating BW, NSS and MCSs, with at least one higher capability than that in the lower power capability mode)</a:t>
            </a:r>
          </a:p>
          <a:p>
            <a:pPr lvl="2"/>
            <a:r>
              <a:rPr lang="en-US" altLang="ko-KR" sz="1600" dirty="0" smtClean="0"/>
              <a:t>Initial Control frame is TBD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9432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/>
              <a:t>There may be some restrictions for an AP (e.g., mobile AP) to operate as a Dynamic Power Save (DPS) mode.</a:t>
            </a:r>
          </a:p>
          <a:p>
            <a:pPr lvl="1"/>
            <a:r>
              <a:rPr lang="en-US" altLang="ko-KR" sz="1600" dirty="0" smtClean="0"/>
              <a:t>Basically, legacy STA does not understand DPS operation.</a:t>
            </a:r>
          </a:p>
          <a:p>
            <a:pPr lvl="1"/>
            <a:r>
              <a:rPr lang="en-US" altLang="ko-KR" sz="1600" dirty="0" smtClean="0"/>
              <a:t>Therefore, it may be impossible to transmit a control frame required for state transition in the currently discussed DPS operation [1–6].</a:t>
            </a:r>
            <a:endParaRPr lang="en-US" altLang="ko-KR" sz="1600" dirty="0"/>
          </a:p>
          <a:p>
            <a:endParaRPr lang="en-US" altLang="ko-KR" sz="1200" dirty="0"/>
          </a:p>
          <a:p>
            <a:r>
              <a:rPr lang="en-US" altLang="ko-KR" sz="1800" dirty="0"/>
              <a:t>In order for an AP </a:t>
            </a:r>
            <a:r>
              <a:rPr lang="en-US" altLang="ko-KR" sz="1800" dirty="0" smtClean="0"/>
              <a:t>associated with </a:t>
            </a:r>
            <a:r>
              <a:rPr lang="en-US" altLang="ko-KR" sz="1800" dirty="0"/>
              <a:t>a legacy STA to </a:t>
            </a:r>
            <a:r>
              <a:rPr lang="en-US" altLang="ko-KR" sz="1800" dirty="0" smtClean="0"/>
              <a:t>operate in </a:t>
            </a:r>
            <a:r>
              <a:rPr lang="en-US" altLang="ko-KR" sz="1800" dirty="0"/>
              <a:t>DPS mode;</a:t>
            </a:r>
          </a:p>
          <a:p>
            <a:pPr lvl="1"/>
            <a:r>
              <a:rPr lang="en-US" altLang="ko-KR" sz="1600" dirty="0"/>
              <a:t>Notifies the legacy STAs of the AP’s capabilities in the listening </a:t>
            </a:r>
            <a:r>
              <a:rPr lang="en-US" altLang="ko-KR" sz="1600" dirty="0" smtClean="0"/>
              <a:t>state (i.e., low </a:t>
            </a:r>
            <a:r>
              <a:rPr lang="en-US" altLang="ko-KR" sz="1600" dirty="0" err="1" smtClean="0"/>
              <a:t>capa</a:t>
            </a:r>
            <a:r>
              <a:rPr lang="en-US" altLang="ko-KR" sz="1600" dirty="0" smtClean="0"/>
              <a:t>.), or</a:t>
            </a:r>
            <a:endParaRPr lang="en-US" altLang="ko-KR" sz="1600" dirty="0"/>
          </a:p>
          <a:p>
            <a:pPr lvl="1"/>
            <a:r>
              <a:rPr lang="en-US" altLang="ko-KR" sz="1600" dirty="0"/>
              <a:t>Assuming MLD, there may be a dedicated AP for legacy </a:t>
            </a:r>
            <a:r>
              <a:rPr lang="en-US" altLang="ko-KR" sz="1600" dirty="0" smtClean="0"/>
              <a:t>STAs.</a:t>
            </a:r>
          </a:p>
          <a:p>
            <a:endParaRPr lang="en-US" altLang="ko-KR" sz="1200" dirty="0"/>
          </a:p>
          <a:p>
            <a:r>
              <a:rPr lang="en-US" altLang="ko-KR" sz="1800" dirty="0"/>
              <a:t>In this contribution, we propose </a:t>
            </a:r>
            <a:r>
              <a:rPr lang="en-US" altLang="ko-KR" sz="1800" dirty="0" smtClean="0"/>
              <a:t>two methods for AP’s DPS operation.</a:t>
            </a:r>
            <a:endParaRPr lang="en-US" altLang="ko-KR" sz="1800" dirty="0"/>
          </a:p>
          <a:p>
            <a:pPr marL="457200" lvl="1" indent="0">
              <a:buNone/>
            </a:pPr>
            <a:r>
              <a:rPr lang="en-US" altLang="ko-KR" sz="1600" i="1" dirty="0" smtClean="0"/>
              <a:t>Option 1</a:t>
            </a:r>
            <a:r>
              <a:rPr lang="en-US" altLang="ko-KR" sz="1600" dirty="0"/>
              <a:t>)</a:t>
            </a:r>
            <a:r>
              <a:rPr lang="en-US" altLang="ko-KR" sz="1600" dirty="0" smtClean="0"/>
              <a:t> A </a:t>
            </a:r>
            <a:r>
              <a:rPr lang="en-US" altLang="ko-KR" sz="1600" dirty="0"/>
              <a:t>method considering only STAs that support AP’s DPS operation</a:t>
            </a:r>
          </a:p>
          <a:p>
            <a:pPr marL="457200" lvl="1" indent="0">
              <a:buNone/>
            </a:pPr>
            <a:r>
              <a:rPr lang="en-US" altLang="ko-KR" sz="1600" i="1" dirty="0" smtClean="0"/>
              <a:t>Option 2)</a:t>
            </a:r>
            <a:r>
              <a:rPr lang="en-US" altLang="ko-KR" sz="1600" dirty="0" smtClean="0"/>
              <a:t> A method including STAs that do not understand/support the AP’s DPS operation</a:t>
            </a:r>
            <a:endParaRPr lang="en-US" altLang="ko-KR" sz="1600" dirty="0"/>
          </a:p>
          <a:p>
            <a:endParaRPr lang="en-US" altLang="ko-KR" sz="1200" dirty="0"/>
          </a:p>
          <a:p>
            <a:r>
              <a:rPr lang="en-US" altLang="ko-KR" sz="1800" dirty="0"/>
              <a:t>Additionally, the information and initial control frame (ICF) used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AP's </a:t>
            </a:r>
            <a:r>
              <a:rPr lang="en-US" altLang="ko-KR" sz="1800" dirty="0" smtClean="0"/>
              <a:t>state transition </a:t>
            </a:r>
            <a:r>
              <a:rPr lang="en-US" altLang="ko-KR" sz="1800" dirty="0"/>
              <a:t>are introduced</a:t>
            </a:r>
            <a:r>
              <a:rPr lang="en-US" altLang="ko-KR" sz="1800" dirty="0" smtClean="0"/>
              <a:t>.</a:t>
            </a:r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124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AP’s DPS operation: </a:t>
            </a:r>
            <a:r>
              <a:rPr lang="en-US" altLang="ko-KR" i="1" dirty="0" smtClean="0">
                <a:solidFill>
                  <a:schemeClr val="tx1"/>
                </a:solidFill>
              </a:rPr>
              <a:t>Option 1)</a:t>
            </a:r>
            <a:endParaRPr lang="ko-KR" altLang="en-US" i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600" dirty="0"/>
              <a:t>Basically, UHR </a:t>
            </a:r>
            <a:r>
              <a:rPr lang="en-US" altLang="ko-KR" sz="1600" dirty="0" smtClean="0"/>
              <a:t>AP/STAs </a:t>
            </a:r>
            <a:r>
              <a:rPr lang="en-US" altLang="ko-KR" sz="1600" dirty="0"/>
              <a:t>can indicate DPS </a:t>
            </a:r>
            <a:r>
              <a:rPr lang="en-US" altLang="ko-KR" sz="1600" dirty="0" smtClean="0"/>
              <a:t>capabilities and operating parameters.</a:t>
            </a:r>
            <a:endParaRPr lang="en-US" altLang="ko-KR" sz="1600" dirty="0"/>
          </a:p>
          <a:p>
            <a:pPr lvl="1"/>
            <a:r>
              <a:rPr lang="en-US" altLang="ko-KR" sz="1400" dirty="0" smtClean="0"/>
              <a:t>DPS capabilities may include whether DPS is supported, DPS operation status, etc.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DPS capabilities and related operating parameters </a:t>
            </a:r>
            <a:r>
              <a:rPr lang="en-US" altLang="ko-KR" sz="1400" dirty="0"/>
              <a:t>may be included in the beacon, probe req./resp., association req./resp. frames, etc. </a:t>
            </a:r>
            <a:endParaRPr lang="en-US" altLang="ko-KR" sz="800" dirty="0" smtClean="0"/>
          </a:p>
          <a:p>
            <a:endParaRPr lang="en-US" altLang="ko-KR" sz="1000" dirty="0" smtClean="0"/>
          </a:p>
          <a:p>
            <a:r>
              <a:rPr lang="en-US" altLang="ko-KR" sz="1600" dirty="0" smtClean="0"/>
              <a:t>An </a:t>
            </a:r>
            <a:r>
              <a:rPr lang="en-US" altLang="ko-KR" sz="1600" dirty="0"/>
              <a:t>AP that wants to enter DPS mode </a:t>
            </a:r>
            <a:r>
              <a:rPr lang="en-US" altLang="ko-KR" sz="1600" u="sng" dirty="0" smtClean="0"/>
              <a:t>associates </a:t>
            </a:r>
            <a:r>
              <a:rPr lang="en-US" altLang="ko-KR" sz="1600" u="sng" dirty="0"/>
              <a:t>only </a:t>
            </a:r>
            <a:r>
              <a:rPr lang="en-US" altLang="ko-KR" sz="1600" u="sng" dirty="0" smtClean="0"/>
              <a:t>with </a:t>
            </a:r>
            <a:r>
              <a:rPr lang="en-US" altLang="ko-KR" sz="1600" u="sng" dirty="0"/>
              <a:t>STAs that support the AP's DPS</a:t>
            </a:r>
            <a:r>
              <a:rPr lang="en-US" altLang="ko-KR" sz="1600" dirty="0"/>
              <a:t> and </a:t>
            </a:r>
            <a:r>
              <a:rPr lang="en-US" altLang="ko-KR" sz="1600" u="sng" dirty="0"/>
              <a:t>broadcasts a frame</a:t>
            </a:r>
            <a:r>
              <a:rPr lang="en-US" altLang="ko-KR" sz="1600" dirty="0"/>
              <a:t> containing an </a:t>
            </a:r>
            <a:r>
              <a:rPr lang="en-US" altLang="ko-KR" sz="1600" dirty="0" smtClean="0"/>
              <a:t>enable </a:t>
            </a:r>
            <a:r>
              <a:rPr lang="en-US" altLang="ko-KR" sz="1600" dirty="0"/>
              <a:t>indication for DPS mode </a:t>
            </a:r>
            <a:r>
              <a:rPr lang="en-US" altLang="ko-KR" sz="1600" dirty="0" smtClean="0"/>
              <a:t>(e.g., </a:t>
            </a:r>
            <a:r>
              <a:rPr lang="en-US" altLang="ko-KR" sz="1600" dirty="0"/>
              <a:t>DPS mode = 1</a:t>
            </a:r>
            <a:r>
              <a:rPr lang="en-US" altLang="ko-KR" sz="1600" dirty="0" smtClean="0"/>
              <a:t>).</a:t>
            </a:r>
          </a:p>
          <a:p>
            <a:pPr lvl="1"/>
            <a:r>
              <a:rPr lang="en-US" altLang="ko-KR" sz="1400" dirty="0" smtClean="0"/>
              <a:t>In </a:t>
            </a:r>
            <a:r>
              <a:rPr lang="en-US" altLang="ko-KR" sz="1400" dirty="0"/>
              <a:t>this broadcast frame, </a:t>
            </a:r>
            <a:r>
              <a:rPr lang="en-US" altLang="ko-KR" sz="1400" dirty="0" smtClean="0"/>
              <a:t>the AP’s DPS supporting STAs </a:t>
            </a:r>
            <a:r>
              <a:rPr lang="en-US" altLang="ko-KR" sz="1400" dirty="0"/>
              <a:t>can </a:t>
            </a:r>
            <a:r>
              <a:rPr lang="en-US" altLang="ko-KR" sz="1400" dirty="0" smtClean="0"/>
              <a:t>obtain information such as </a:t>
            </a:r>
            <a:r>
              <a:rPr lang="en-US" altLang="ko-KR" sz="1400" dirty="0"/>
              <a:t>BW, NSS, and </a:t>
            </a:r>
            <a:r>
              <a:rPr lang="en-US" altLang="ko-KR" sz="1400" dirty="0" smtClean="0"/>
              <a:t>MCS, etc. about </a:t>
            </a:r>
            <a:r>
              <a:rPr lang="en-US" altLang="ko-KR" sz="1400" dirty="0"/>
              <a:t>the </a:t>
            </a:r>
            <a:r>
              <a:rPr lang="en-US" altLang="ko-KR" sz="1400" u="sng" dirty="0" smtClean="0"/>
              <a:t>frame exchange state (i.e., high-capability state)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Based on this information, the STA supporting the AP’s DPS transmits an initial control frame (ICF) to the DPS enabled AP staying in the listening state.</a:t>
            </a:r>
          </a:p>
          <a:p>
            <a:endParaRPr lang="en-US" altLang="ko-KR" sz="1000" dirty="0" smtClean="0">
              <a:solidFill>
                <a:srgbClr val="0000FF"/>
              </a:solidFill>
            </a:endParaRPr>
          </a:p>
          <a:p>
            <a:r>
              <a:rPr lang="en-US" altLang="ko-KR" sz="1600" dirty="0" smtClean="0"/>
              <a:t>An </a:t>
            </a:r>
            <a:r>
              <a:rPr lang="en-US" altLang="ko-KR" sz="1600" dirty="0"/>
              <a:t>AP with DPS mode enabled will stay in a </a:t>
            </a:r>
            <a:r>
              <a:rPr lang="en-US" altLang="ko-KR" sz="1600" dirty="0" smtClean="0"/>
              <a:t>listening state.</a:t>
            </a:r>
          </a:p>
          <a:p>
            <a:pPr lvl="1"/>
            <a:r>
              <a:rPr lang="en-US" altLang="ko-KR" sz="1400" dirty="0" smtClean="0"/>
              <a:t>The listening operation includes </a:t>
            </a:r>
            <a:r>
              <a:rPr lang="en-US" altLang="ko-KR" sz="1400" u="sng" dirty="0" smtClean="0"/>
              <a:t>CCA</a:t>
            </a:r>
            <a:r>
              <a:rPr lang="en-US" altLang="ko-KR" sz="1400" dirty="0" smtClean="0"/>
              <a:t> and </a:t>
            </a:r>
            <a:r>
              <a:rPr lang="en-US" altLang="ko-KR" sz="1400" u="sng" dirty="0" smtClean="0"/>
              <a:t>receiving the ICF of frame exchanges that are initiated by the non-AP STAs that support the AP’s DPS</a:t>
            </a:r>
            <a:r>
              <a:rPr lang="en-US" altLang="ko-KR" sz="1400" dirty="0" smtClean="0"/>
              <a:t>. </a:t>
            </a:r>
            <a:endParaRPr lang="en-US" altLang="ko-KR" sz="1600" dirty="0"/>
          </a:p>
          <a:p>
            <a:endParaRPr lang="en-US" altLang="ko-KR" sz="1000" dirty="0" smtClean="0">
              <a:solidFill>
                <a:srgbClr val="0000FF"/>
              </a:solidFill>
            </a:endParaRPr>
          </a:p>
          <a:p>
            <a:r>
              <a:rPr lang="en-US" altLang="ko-KR" sz="1600" dirty="0" smtClean="0"/>
              <a:t>Alternatively, MLD can be used to exchange frames with legacy STAs.</a:t>
            </a:r>
          </a:p>
          <a:p>
            <a:pPr lvl="1"/>
            <a:r>
              <a:rPr lang="en-US" altLang="ko-KR" sz="1400" dirty="0" smtClean="0"/>
              <a:t>Some </a:t>
            </a:r>
            <a:r>
              <a:rPr lang="en-US" altLang="ko-KR" sz="1400" dirty="0"/>
              <a:t>links are for servicing legacy STAs, and certain links can be used for DPS operations.</a:t>
            </a:r>
            <a:endParaRPr lang="en-US" altLang="ko-KR" sz="1400" dirty="0" smtClean="0"/>
          </a:p>
          <a:p>
            <a:pPr marL="0" indent="0">
              <a:buNone/>
            </a:pPr>
            <a:endParaRPr lang="en-US" altLang="ko-KR" sz="1600" dirty="0" smtClean="0">
              <a:solidFill>
                <a:srgbClr val="0000FF"/>
              </a:solidFill>
            </a:endParaRPr>
          </a:p>
          <a:p>
            <a:pPr lvl="1"/>
            <a:endParaRPr lang="en-US" altLang="ko-KR" sz="14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en-US" altLang="ko-KR" sz="1200" dirty="0" smtClean="0">
                <a:solidFill>
                  <a:srgbClr val="0000FF"/>
                </a:solidFill>
              </a:rPr>
              <a:t> </a:t>
            </a:r>
            <a:endParaRPr lang="en-US" altLang="ko-KR" sz="1200" dirty="0">
              <a:solidFill>
                <a:srgbClr val="0000FF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7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Frame sequence in </a:t>
            </a:r>
            <a:r>
              <a:rPr lang="en-US" altLang="ko-KR" dirty="0" smtClean="0">
                <a:solidFill>
                  <a:schemeClr val="tx1"/>
                </a:solidFill>
              </a:rPr>
              <a:t>AP’s DPS: </a:t>
            </a:r>
            <a:r>
              <a:rPr lang="en-US" altLang="ko-KR" i="1" dirty="0" smtClean="0">
                <a:solidFill>
                  <a:schemeClr val="tx1"/>
                </a:solidFill>
              </a:rPr>
              <a:t>Option 1)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/>
              <a:t>Example of </a:t>
            </a:r>
            <a:r>
              <a:rPr lang="en-US" altLang="ko-KR" sz="1800" dirty="0" smtClean="0"/>
              <a:t>UL </a:t>
            </a:r>
            <a:r>
              <a:rPr lang="en-US" altLang="ko-KR" sz="1800" dirty="0"/>
              <a:t>frame sequence in </a:t>
            </a:r>
            <a:r>
              <a:rPr lang="en-US" altLang="ko-KR" sz="1800" dirty="0" smtClean="0"/>
              <a:t>AP’s DPS operation </a:t>
            </a:r>
            <a:r>
              <a:rPr lang="en-US" altLang="ko-KR" sz="1800" i="1" u="sng" dirty="0" smtClean="0"/>
              <a:t>Option 1)</a:t>
            </a:r>
            <a:endParaRPr lang="en-US" altLang="ko-KR" sz="1800" i="1" u="sng" dirty="0"/>
          </a:p>
          <a:p>
            <a:endParaRPr lang="en-US" altLang="ko-KR" sz="1800" i="1" u="sng" dirty="0"/>
          </a:p>
          <a:p>
            <a:endParaRPr lang="en-US" altLang="ko-KR" sz="1800" i="1" u="sng" dirty="0"/>
          </a:p>
          <a:p>
            <a:endParaRPr lang="en-US" altLang="ko-KR" sz="1800" i="1" u="sng" dirty="0"/>
          </a:p>
          <a:p>
            <a:endParaRPr lang="en-US" altLang="ko-KR" sz="1800" i="1" u="sng" dirty="0"/>
          </a:p>
          <a:p>
            <a:endParaRPr lang="en-US" altLang="ko-KR" sz="1800" i="1" u="sng" dirty="0"/>
          </a:p>
          <a:p>
            <a:endParaRPr lang="en-US" altLang="ko-KR" sz="2800" dirty="0"/>
          </a:p>
          <a:p>
            <a:r>
              <a:rPr lang="en-US" altLang="ko-KR" sz="1800" dirty="0"/>
              <a:t>Example of </a:t>
            </a:r>
            <a:r>
              <a:rPr lang="en-US" altLang="ko-KR" sz="1800" dirty="0" smtClean="0"/>
              <a:t>DL </a:t>
            </a:r>
            <a:r>
              <a:rPr lang="en-US" altLang="ko-KR" sz="1800" dirty="0"/>
              <a:t>frame sequence in AP’s DPS operation </a:t>
            </a:r>
            <a:r>
              <a:rPr lang="en-US" altLang="ko-KR" sz="1800" i="1" u="sng" dirty="0"/>
              <a:t>Option 1</a:t>
            </a:r>
            <a:r>
              <a:rPr lang="en-US" altLang="ko-KR" sz="1800" i="1" u="sng" dirty="0" smtClean="0"/>
              <a:t>)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264" y="2165285"/>
            <a:ext cx="5867470" cy="194951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8064" y="4641788"/>
            <a:ext cx="5667872" cy="168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AP’s DPS operation: </a:t>
            </a:r>
            <a:r>
              <a:rPr lang="en-US" altLang="ko-KR" i="1" dirty="0" smtClean="0">
                <a:solidFill>
                  <a:schemeClr val="tx1"/>
                </a:solidFill>
              </a:rPr>
              <a:t>Option 2)</a:t>
            </a:r>
            <a:endParaRPr lang="ko-KR" altLang="en-US" i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600" dirty="0" smtClean="0"/>
              <a:t>An AP that wishes to operate as DPS broadcasts a frame containing DPS enable indication.</a:t>
            </a:r>
          </a:p>
          <a:p>
            <a:pPr lvl="1"/>
            <a:r>
              <a:rPr lang="en-US" altLang="ko-KR" sz="1400" u="sng" dirty="0" smtClean="0"/>
              <a:t>STAs that support the AP’s DPS</a:t>
            </a:r>
            <a:r>
              <a:rPr lang="en-US" altLang="ko-KR" sz="1400" dirty="0" smtClean="0"/>
              <a:t> can obtain information </a:t>
            </a:r>
            <a:r>
              <a:rPr lang="en-US" altLang="ko-KR" sz="1400" b="1" u="sng" dirty="0" smtClean="0"/>
              <a:t>about the AP’s high-capability state</a:t>
            </a:r>
            <a:r>
              <a:rPr lang="en-US" altLang="ko-KR" sz="1400" dirty="0" smtClean="0"/>
              <a:t>.</a:t>
            </a:r>
          </a:p>
          <a:p>
            <a:pPr lvl="2"/>
            <a:r>
              <a:rPr lang="en-US" altLang="ko-KR" sz="1200" dirty="0" smtClean="0"/>
              <a:t>e.g., from the </a:t>
            </a:r>
            <a:r>
              <a:rPr lang="en-US" altLang="ko-KR" sz="1200" i="1" dirty="0" smtClean="0"/>
              <a:t>Capabilities element (or) fields</a:t>
            </a:r>
            <a:r>
              <a:rPr lang="en-US" altLang="ko-KR" sz="1200" dirty="0" smtClean="0"/>
              <a:t> that may be newly defined.</a:t>
            </a:r>
            <a:endParaRPr lang="en-US" altLang="ko-KR" sz="1200" i="1" dirty="0" smtClean="0"/>
          </a:p>
          <a:p>
            <a:pPr lvl="1"/>
            <a:r>
              <a:rPr lang="en-US" altLang="ko-KR" sz="1400" dirty="0" smtClean="0"/>
              <a:t>On the other hand, </a:t>
            </a:r>
            <a:r>
              <a:rPr lang="en-US" altLang="ko-KR" sz="1400" u="sng" dirty="0" smtClean="0"/>
              <a:t>other STAs</a:t>
            </a:r>
            <a:r>
              <a:rPr lang="en-US" altLang="ko-KR" sz="1400" dirty="0" smtClean="0"/>
              <a:t> can obtain information </a:t>
            </a:r>
            <a:r>
              <a:rPr lang="en-US" altLang="ko-KR" sz="1400" b="1" u="sng" dirty="0" smtClean="0"/>
              <a:t>about the AP’s low-capability state</a:t>
            </a:r>
            <a:r>
              <a:rPr lang="en-US" altLang="ko-KR" sz="1400" dirty="0" smtClean="0"/>
              <a:t>.</a:t>
            </a:r>
          </a:p>
          <a:p>
            <a:pPr lvl="2"/>
            <a:r>
              <a:rPr lang="en-US" altLang="ko-KR" sz="1200" dirty="0" smtClean="0"/>
              <a:t>e.g., from the corresponding (e.g., </a:t>
            </a:r>
            <a:r>
              <a:rPr lang="en-US" altLang="ko-KR" sz="1200" i="1" dirty="0" smtClean="0"/>
              <a:t>UHR, EHT, HE, .., etc.) Operation/Capabilities element</a:t>
            </a:r>
            <a:endParaRPr lang="en-US" altLang="ko-KR" sz="1200" i="1" dirty="0"/>
          </a:p>
          <a:p>
            <a:endParaRPr lang="en-US" altLang="ko-KR" sz="1200" dirty="0" smtClean="0"/>
          </a:p>
          <a:p>
            <a:r>
              <a:rPr lang="en-US" altLang="ko-KR" sz="1600" dirty="0" smtClean="0"/>
              <a:t>The low-capability state, which is the default state for “</a:t>
            </a:r>
            <a:r>
              <a:rPr lang="en-US" altLang="ko-KR" sz="1600" i="1" dirty="0" smtClean="0"/>
              <a:t>DPS operation </a:t>
            </a:r>
            <a:r>
              <a:rPr lang="en-US" altLang="ko-KR" sz="1600" i="1" u="sng" dirty="0" smtClean="0"/>
              <a:t>Option 2)</a:t>
            </a:r>
            <a:r>
              <a:rPr lang="en-US" altLang="ko-KR" sz="1600" i="1" dirty="0" smtClean="0"/>
              <a:t>”</a:t>
            </a:r>
            <a:r>
              <a:rPr lang="en-US" altLang="ko-KR" sz="1600" dirty="0" smtClean="0"/>
              <a:t>, may include the follow actions: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CCA</a:t>
            </a:r>
          </a:p>
          <a:p>
            <a:pPr lvl="1"/>
            <a:r>
              <a:rPr lang="en-US" altLang="ko-KR" sz="1400" dirty="0" smtClean="0"/>
              <a:t>ICF reception of frame exchange initiated by STA supporting DPS</a:t>
            </a:r>
            <a:endParaRPr lang="en-US" altLang="ko-KR" sz="1400" u="sng" dirty="0" smtClean="0"/>
          </a:p>
          <a:p>
            <a:pPr lvl="1"/>
            <a:r>
              <a:rPr lang="en-US" altLang="ko-KR" sz="1400" b="1" u="sng" dirty="0" smtClean="0"/>
              <a:t>Frame exchange with STAs that do not support DPS</a:t>
            </a:r>
          </a:p>
          <a:p>
            <a:pPr lvl="2"/>
            <a:r>
              <a:rPr lang="en-US" altLang="ko-KR" sz="1200" dirty="0" smtClean="0"/>
              <a:t>e.g., Receiving initiating frame from legacy STA &amp; Transmitting frames that are initiated by the DPS enabled AP</a:t>
            </a:r>
          </a:p>
          <a:p>
            <a:pPr lvl="2"/>
            <a:r>
              <a:rPr lang="en-US" altLang="ko-KR" sz="1200" dirty="0" smtClean="0"/>
              <a:t>To do this, </a:t>
            </a:r>
            <a:r>
              <a:rPr lang="en-US" altLang="ko-KR" sz="1200" dirty="0"/>
              <a:t>the </a:t>
            </a:r>
            <a:r>
              <a:rPr lang="en-US" altLang="ko-KR" sz="1200" dirty="0" smtClean="0"/>
              <a:t>use </a:t>
            </a:r>
            <a:r>
              <a:rPr lang="en-US" altLang="ko-KR" sz="1200" dirty="0"/>
              <a:t>of RTS/CTS may be </a:t>
            </a:r>
            <a:r>
              <a:rPr lang="en-US" altLang="ko-KR" sz="1200" dirty="0" smtClean="0"/>
              <a:t>enforced (to HE/EHT STAs based on </a:t>
            </a:r>
            <a:r>
              <a:rPr lang="en-US" altLang="ko-KR" sz="1200" i="1" dirty="0" smtClean="0"/>
              <a:t>TXOP Duration RTS Threshold</a:t>
            </a:r>
            <a:r>
              <a:rPr lang="en-US" altLang="ko-KR" sz="1200" dirty="0" smtClean="0"/>
              <a:t>).</a:t>
            </a:r>
          </a:p>
          <a:p>
            <a:endParaRPr lang="en-US" altLang="ko-KR" sz="1200" dirty="0" smtClean="0"/>
          </a:p>
          <a:p>
            <a:r>
              <a:rPr lang="en-US" altLang="ko-KR" sz="1600" dirty="0" smtClean="0"/>
              <a:t>STAs that do not support DPS </a:t>
            </a:r>
            <a:r>
              <a:rPr lang="en-US" altLang="ko-KR" sz="1600" dirty="0"/>
              <a:t>perform frame exchange </a:t>
            </a:r>
            <a:r>
              <a:rPr lang="en-US" altLang="ko-KR" sz="1600" u="sng" dirty="0"/>
              <a:t>based on the </a:t>
            </a:r>
            <a:r>
              <a:rPr lang="en-US" altLang="ko-KR" sz="1600" u="sng" dirty="0" smtClean="0"/>
              <a:t>operating parameters for low-capability state</a:t>
            </a:r>
            <a:r>
              <a:rPr lang="en-US" altLang="ko-KR" sz="1600" dirty="0" smtClean="0"/>
              <a:t> advertised </a:t>
            </a:r>
            <a:r>
              <a:rPr lang="en-US" altLang="ko-KR" sz="1600" dirty="0"/>
              <a:t>by the </a:t>
            </a:r>
            <a:r>
              <a:rPr lang="en-US" altLang="ko-KR" sz="1600" dirty="0" smtClean="0"/>
              <a:t>DPS enabled </a:t>
            </a:r>
            <a:r>
              <a:rPr lang="en-US" altLang="ko-KR" sz="1600" dirty="0"/>
              <a:t>AP</a:t>
            </a:r>
            <a:r>
              <a:rPr lang="en-US" altLang="ko-KR" sz="1600" dirty="0" smtClean="0"/>
              <a:t>.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1747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Frame sequence in AP’s DPS: </a:t>
            </a:r>
            <a:r>
              <a:rPr lang="en-US" altLang="ko-KR" i="1" dirty="0">
                <a:solidFill>
                  <a:schemeClr val="tx1"/>
                </a:solidFill>
              </a:rPr>
              <a:t>Option </a:t>
            </a:r>
            <a:r>
              <a:rPr lang="en-US" altLang="ko-KR" i="1" dirty="0" smtClean="0">
                <a:solidFill>
                  <a:schemeClr val="tx1"/>
                </a:solidFill>
              </a:rPr>
              <a:t>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/>
              <a:t>Example of </a:t>
            </a:r>
            <a:r>
              <a:rPr lang="en-US" altLang="ko-KR" sz="1800" dirty="0" smtClean="0"/>
              <a:t>DL/UL sequence to the legacy STA </a:t>
            </a:r>
            <a:r>
              <a:rPr lang="en-US" altLang="ko-KR" sz="1800" dirty="0"/>
              <a:t>in AP’s </a:t>
            </a:r>
            <a:r>
              <a:rPr lang="en-US" altLang="ko-KR" sz="1800" i="1" dirty="0" smtClean="0"/>
              <a:t>DPS operation </a:t>
            </a:r>
            <a:r>
              <a:rPr lang="en-US" altLang="ko-KR" sz="1800" i="1" u="sng" dirty="0" smtClean="0"/>
              <a:t>Option 2)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1100" dirty="0" smtClean="0"/>
          </a:p>
          <a:p>
            <a:r>
              <a:rPr lang="en-US" altLang="ko-KR" sz="1800" dirty="0"/>
              <a:t>Example of </a:t>
            </a:r>
            <a:r>
              <a:rPr lang="en-US" altLang="ko-KR" sz="1800" dirty="0" smtClean="0"/>
              <a:t>UL frame sequences in </a:t>
            </a:r>
            <a:r>
              <a:rPr lang="en-US" altLang="ko-KR" sz="1800" dirty="0"/>
              <a:t>AP’s </a:t>
            </a:r>
            <a:r>
              <a:rPr lang="en-US" altLang="ko-KR" sz="1800" i="1" dirty="0"/>
              <a:t>DPS operation </a:t>
            </a:r>
            <a:r>
              <a:rPr lang="en-US" altLang="ko-KR" sz="1800" i="1" u="sng" dirty="0"/>
              <a:t>Option 2)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493" y="2057400"/>
            <a:ext cx="6299013" cy="1726172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6767" y="4126570"/>
            <a:ext cx="5750465" cy="235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 for AP’s DPS operation</a:t>
            </a:r>
            <a:endParaRPr lang="ko-KR" altLang="en-US" u="sng" strike="sngStrike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297180" y="1752600"/>
                <a:ext cx="8549640" cy="4343400"/>
              </a:xfrm>
            </p:spPr>
            <p:txBody>
              <a:bodyPr/>
              <a:lstStyle/>
              <a:p>
                <a:r>
                  <a:rPr lang="en-US" altLang="ko-KR" sz="1800" dirty="0" smtClean="0"/>
                  <a:t>The contents that can be included in a frame to operate in DPS mode are as follows:</a:t>
                </a:r>
              </a:p>
              <a:p>
                <a:pPr lvl="1"/>
                <a:r>
                  <a:rPr lang="en-US" altLang="ko-KR" sz="1600" dirty="0" smtClean="0"/>
                  <a:t>Contents </a:t>
                </a:r>
                <a:r>
                  <a:rPr lang="en-US" altLang="ko-KR" sz="1600" b="1" u="sng" dirty="0" smtClean="0"/>
                  <a:t>for AP’s low-</a:t>
                </a:r>
                <a:r>
                  <a:rPr lang="en-US" altLang="ko-KR" sz="1600" b="1" u="sng" dirty="0" err="1" smtClean="0"/>
                  <a:t>capa</a:t>
                </a:r>
                <a:r>
                  <a:rPr lang="en-US" altLang="ko-KR" sz="1600" b="1" u="sng" dirty="0" smtClean="0"/>
                  <a:t>. state</a:t>
                </a:r>
                <a:r>
                  <a:rPr lang="en-US" altLang="ko-KR" sz="1600" dirty="0" smtClean="0"/>
                  <a:t> (included in </a:t>
                </a:r>
                <a:r>
                  <a:rPr lang="en-US" altLang="ko-KR" sz="1600" i="1" dirty="0" smtClean="0"/>
                  <a:t>Operation/Capabilities elements</a:t>
                </a:r>
                <a:r>
                  <a:rPr lang="en-US" altLang="ko-KR" sz="1600" dirty="0" smtClean="0"/>
                  <a:t> for legacy)</a:t>
                </a:r>
              </a:p>
              <a:p>
                <a:pPr lvl="2"/>
                <a:r>
                  <a:rPr lang="en-US" altLang="ko-KR" sz="1400" dirty="0" smtClean="0"/>
                  <a:t>Max bandwidth (e.g., it may be limited to 20 MHz)</a:t>
                </a:r>
              </a:p>
              <a:p>
                <a:pPr lvl="2"/>
                <a:r>
                  <a:rPr lang="en-US" altLang="ko-KR" sz="1400" dirty="0" smtClean="0"/>
                  <a:t>MCS (e.g., low MCS)</a:t>
                </a:r>
              </a:p>
              <a:p>
                <a:pPr lvl="2"/>
                <a:r>
                  <a:rPr lang="en-US" altLang="ko-KR" sz="1400" dirty="0" smtClean="0"/>
                  <a:t>Max Rx NSS (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e.g., NSS </a:t>
                </a:r>
                <a14:m>
                  <m:oMath xmlns:m="http://schemas.openxmlformats.org/officeDocument/2006/math">
                    <m:r>
                      <a:rPr lang="en-US" altLang="ko-KR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ko-KR" sz="1400" dirty="0" smtClean="0"/>
                  <a:t>)</a:t>
                </a:r>
              </a:p>
              <a:p>
                <a:pPr lvl="1"/>
                <a:endParaRPr lang="en-US" altLang="ko-KR" sz="1600" dirty="0" smtClean="0"/>
              </a:p>
              <a:p>
                <a:pPr lvl="1"/>
                <a:r>
                  <a:rPr lang="en-US" altLang="ko-KR" sz="1600" dirty="0" smtClean="0"/>
                  <a:t>Contents </a:t>
                </a:r>
                <a:r>
                  <a:rPr lang="en-US" altLang="ko-KR" sz="1600" b="1" u="sng" dirty="0" smtClean="0"/>
                  <a:t>for AP’s high-</a:t>
                </a:r>
                <a:r>
                  <a:rPr lang="en-US" altLang="ko-KR" sz="1600" b="1" u="sng" dirty="0" err="1" smtClean="0"/>
                  <a:t>capa</a:t>
                </a:r>
                <a:r>
                  <a:rPr lang="en-US" altLang="ko-KR" sz="1600" b="1" u="sng" dirty="0" smtClean="0"/>
                  <a:t>. state</a:t>
                </a:r>
                <a:r>
                  <a:rPr lang="en-US" altLang="ko-KR" sz="1600" dirty="0" smtClean="0"/>
                  <a:t> (included in the newly defined </a:t>
                </a:r>
                <a:r>
                  <a:rPr lang="en-US" altLang="ko-KR" sz="1600" i="1" dirty="0" smtClean="0"/>
                  <a:t>Capabilities element</a:t>
                </a:r>
                <a:r>
                  <a:rPr lang="en-US" altLang="ko-KR" sz="1600" dirty="0" smtClean="0"/>
                  <a:t>)</a:t>
                </a:r>
              </a:p>
              <a:p>
                <a:pPr lvl="2"/>
                <a:r>
                  <a:rPr lang="en-US" altLang="ko-KR" sz="1400" dirty="0" smtClean="0"/>
                  <a:t>Max bandwidth (i.e., it may have a larger BW)</a:t>
                </a:r>
                <a:endParaRPr lang="en-US" altLang="ko-KR" sz="1400" dirty="0"/>
              </a:p>
              <a:p>
                <a:pPr lvl="2"/>
                <a:r>
                  <a:rPr lang="en-US" altLang="ko-KR" sz="1400" dirty="0"/>
                  <a:t>MCS (e.g., MCS = 9)</a:t>
                </a:r>
              </a:p>
              <a:p>
                <a:pPr lvl="2"/>
                <a:r>
                  <a:rPr lang="en-US" altLang="ko-KR" sz="1400" dirty="0" smtClean="0"/>
                  <a:t>Max </a:t>
                </a:r>
                <a:r>
                  <a:rPr lang="en-US" altLang="ko-KR" sz="1400" dirty="0" err="1" smtClean="0"/>
                  <a:t>Tx</a:t>
                </a:r>
                <a:r>
                  <a:rPr lang="en-US" altLang="ko-KR" sz="1400" dirty="0" smtClean="0"/>
                  <a:t>/Rx NSS</a:t>
                </a:r>
              </a:p>
              <a:p>
                <a:pPr lvl="2"/>
                <a:r>
                  <a:rPr lang="en-US" altLang="ko-KR" sz="1400" dirty="0" smtClean="0"/>
                  <a:t>Padding delay for ICF required by AP</a:t>
                </a:r>
              </a:p>
              <a:p>
                <a:pPr lvl="2"/>
                <a:r>
                  <a:rPr lang="en-US" altLang="ko-KR" sz="1400" dirty="0" smtClean="0"/>
                  <a:t>Transition delay needed by AP</a:t>
                </a:r>
              </a:p>
              <a:p>
                <a:pPr lvl="2"/>
                <a:r>
                  <a:rPr lang="en-US" altLang="ko-KR" sz="1400" dirty="0" smtClean="0"/>
                  <a:t>Timer: timeout period for transition from high-capability state to low-capability state</a:t>
                </a:r>
              </a:p>
              <a:p>
                <a:pPr lvl="3"/>
                <a:r>
                  <a:rPr lang="en-US" altLang="ko-KR" sz="1400" dirty="0"/>
                  <a:t>If the STA operating as </a:t>
                </a:r>
                <a:r>
                  <a:rPr lang="en-US" altLang="ko-KR" sz="1400" dirty="0" smtClean="0"/>
                  <a:t>DPS mode </a:t>
                </a:r>
                <a:r>
                  <a:rPr lang="en-US" altLang="ko-KR" sz="1400" dirty="0"/>
                  <a:t>does not receive a response frame during </a:t>
                </a:r>
                <a:r>
                  <a:rPr lang="en-US" altLang="ko-KR" sz="1400" dirty="0" smtClean="0"/>
                  <a:t>timeout period, </a:t>
                </a:r>
                <a:r>
                  <a:rPr lang="en-US" altLang="ko-KR" sz="1400" dirty="0"/>
                  <a:t>it switches back to </a:t>
                </a:r>
                <a:r>
                  <a:rPr lang="en-US" altLang="ko-KR" sz="1400" dirty="0" smtClean="0"/>
                  <a:t>listening/low-capability </a:t>
                </a:r>
                <a:r>
                  <a:rPr lang="en-US" altLang="ko-KR" sz="1400" dirty="0"/>
                  <a:t>state</a:t>
                </a:r>
                <a:r>
                  <a:rPr lang="en-US" altLang="ko-KR" sz="1400" dirty="0" smtClean="0"/>
                  <a:t>.</a:t>
                </a:r>
                <a:endParaRPr lang="en-US" altLang="ko-KR" sz="1400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7180" y="1752600"/>
                <a:ext cx="8549640" cy="4343400"/>
              </a:xfrm>
              <a:blipFill>
                <a:blip r:embed="rId3"/>
                <a:stretch>
                  <a:fillRect l="-499" t="-843" b="-28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775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ICF/ICR frames for AP’s DPS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600" dirty="0" smtClean="0"/>
              <a:t>An </a:t>
            </a:r>
            <a:r>
              <a:rPr lang="en-US" altLang="ko-KR" sz="1600" dirty="0"/>
              <a:t>AP </a:t>
            </a:r>
            <a:r>
              <a:rPr lang="en-US" altLang="ko-KR" sz="1600" dirty="0" smtClean="0"/>
              <a:t>with </a:t>
            </a:r>
            <a:r>
              <a:rPr lang="en-US" altLang="ko-KR" sz="1600" dirty="0"/>
              <a:t>DPS mode enabled </a:t>
            </a:r>
            <a:r>
              <a:rPr lang="en-US" altLang="ko-KR" sz="1600" dirty="0" smtClean="0"/>
              <a:t>will stay in a listening (or) low-capability state.</a:t>
            </a:r>
            <a:endParaRPr lang="en-US" altLang="ko-KR" sz="1800" dirty="0" smtClean="0"/>
          </a:p>
          <a:p>
            <a:pPr lvl="1"/>
            <a:r>
              <a:rPr lang="en-US" altLang="ko-KR" sz="1400" dirty="0" smtClean="0"/>
              <a:t>ICF </a:t>
            </a:r>
            <a:r>
              <a:rPr lang="en-US" altLang="ko-KR" sz="1400" dirty="0"/>
              <a:t>is responsible for allowing the AP to transition from the </a:t>
            </a:r>
            <a:r>
              <a:rPr lang="en-US" altLang="ko-KR" sz="1400" dirty="0" smtClean="0"/>
              <a:t>listening </a:t>
            </a:r>
            <a:r>
              <a:rPr lang="en-US" altLang="ko-KR" sz="1400" dirty="0"/>
              <a:t>state to the frame exchange state </a:t>
            </a:r>
            <a:r>
              <a:rPr lang="en-US" altLang="ko-KR" sz="1400" dirty="0" smtClean="0"/>
              <a:t>(</a:t>
            </a:r>
            <a:r>
              <a:rPr lang="en-US" altLang="ko-KR" sz="1400" i="1" dirty="0" smtClean="0"/>
              <a:t>Option 1</a:t>
            </a:r>
            <a:r>
              <a:rPr lang="en-US" altLang="ko-KR" sz="1400" dirty="0" smtClean="0"/>
              <a:t>) </a:t>
            </a:r>
            <a:r>
              <a:rPr lang="en-US" altLang="ko-KR" sz="1400" dirty="0"/>
              <a:t>and to </a:t>
            </a:r>
            <a:r>
              <a:rPr lang="en-US" altLang="ko-KR" sz="1400" dirty="0" smtClean="0"/>
              <a:t>initiate </a:t>
            </a:r>
            <a:r>
              <a:rPr lang="en-US" altLang="ko-KR" sz="1400" dirty="0"/>
              <a:t>frame exchange in the </a:t>
            </a:r>
            <a:r>
              <a:rPr lang="en-US" altLang="ko-KR" sz="1400" dirty="0" smtClean="0"/>
              <a:t>low-capability </a:t>
            </a:r>
            <a:r>
              <a:rPr lang="en-US" altLang="ko-KR" sz="1400" dirty="0"/>
              <a:t>state </a:t>
            </a:r>
            <a:r>
              <a:rPr lang="en-US" altLang="ko-KR" sz="1400" dirty="0" smtClean="0"/>
              <a:t>(initiating frame in </a:t>
            </a:r>
            <a:r>
              <a:rPr lang="en-US" altLang="ko-KR" sz="1400" i="1" dirty="0" smtClean="0"/>
              <a:t>Option 2</a:t>
            </a:r>
            <a:r>
              <a:rPr lang="en-US" altLang="ko-KR" sz="1400" dirty="0" smtClean="0"/>
              <a:t>).</a:t>
            </a:r>
          </a:p>
          <a:p>
            <a:endParaRPr lang="en-US" altLang="ko-KR" sz="1000" dirty="0" smtClean="0"/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following frames can be </a:t>
            </a:r>
            <a:r>
              <a:rPr lang="en-US" altLang="ko-KR" sz="1600" dirty="0" smtClean="0"/>
              <a:t>used as </a:t>
            </a:r>
            <a:r>
              <a:rPr lang="en-US" altLang="ko-KR" sz="1600" dirty="0"/>
              <a:t>ICF/ICR </a:t>
            </a:r>
            <a:r>
              <a:rPr lang="en-US" altLang="ko-KR" sz="1600" dirty="0" smtClean="0"/>
              <a:t>for STA’s DPS:</a:t>
            </a:r>
            <a:endParaRPr lang="en-US" altLang="ko-KR" sz="1800" dirty="0"/>
          </a:p>
          <a:p>
            <a:pPr lvl="1"/>
            <a:r>
              <a:rPr lang="en-US" altLang="ko-KR" sz="1400" dirty="0" smtClean="0"/>
              <a:t>RTS / CTS</a:t>
            </a:r>
          </a:p>
          <a:p>
            <a:pPr lvl="2"/>
            <a:r>
              <a:rPr lang="en-US" altLang="ko-KR" sz="1200" b="1" i="1" dirty="0" smtClean="0"/>
              <a:t>Pros:</a:t>
            </a:r>
            <a:r>
              <a:rPr lang="en-US" altLang="ko-KR" sz="1200" dirty="0" smtClean="0"/>
              <a:t> Can be transmitted by non-AP STA, and is useful as an initiating frame for the low-capability state of </a:t>
            </a:r>
            <a:r>
              <a:rPr lang="en-US" altLang="ko-KR" sz="1200" i="1" dirty="0" smtClean="0"/>
              <a:t>Option 2).</a:t>
            </a:r>
          </a:p>
          <a:p>
            <a:pPr lvl="2"/>
            <a:r>
              <a:rPr lang="en-US" altLang="ko-KR" sz="1200" b="1" i="1" dirty="0" smtClean="0"/>
              <a:t>Cons:</a:t>
            </a:r>
            <a:r>
              <a:rPr lang="en-US" altLang="ko-KR" sz="1200" dirty="0" smtClean="0"/>
              <a:t> No padding/intermediate FCS provided for transition from the listening state to the higher capability state.</a:t>
            </a:r>
          </a:p>
          <a:p>
            <a:pPr lvl="1"/>
            <a:r>
              <a:rPr lang="en-US" altLang="ko-KR" sz="1400" dirty="0"/>
              <a:t>BAR / BA</a:t>
            </a:r>
          </a:p>
          <a:p>
            <a:pPr lvl="2"/>
            <a:r>
              <a:rPr lang="en-US" altLang="ko-KR" sz="1200" b="1" i="1" dirty="0"/>
              <a:t>Pros:</a:t>
            </a:r>
            <a:r>
              <a:rPr lang="en-US" altLang="ko-KR" sz="1200" dirty="0"/>
              <a:t> Both AP and STA can transmit a BAR frame, and padding/intermediate FCS can be added/designed for ICF.</a:t>
            </a:r>
          </a:p>
          <a:p>
            <a:pPr lvl="2"/>
            <a:r>
              <a:rPr lang="en-US" altLang="ko-KR" sz="1200" b="1" i="1" dirty="0"/>
              <a:t>Cons:</a:t>
            </a:r>
            <a:r>
              <a:rPr lang="en-US" altLang="ko-KR" sz="1200" dirty="0"/>
              <a:t> There are some gaps between the role/purpose of an existing BAR and </a:t>
            </a:r>
            <a:r>
              <a:rPr lang="en-US" altLang="ko-KR" sz="1200" dirty="0" smtClean="0"/>
              <a:t>an </a:t>
            </a:r>
            <a:r>
              <a:rPr lang="en-US" altLang="ko-KR" sz="1200" dirty="0"/>
              <a:t>ICF for DPS.</a:t>
            </a:r>
          </a:p>
          <a:p>
            <a:pPr lvl="3"/>
            <a:r>
              <a:rPr lang="en-US" altLang="ko-KR" sz="1200" dirty="0"/>
              <a:t>Usually, BAR is transmitted to solicit BA and </a:t>
            </a:r>
            <a:r>
              <a:rPr lang="en-US" altLang="ko-KR" sz="1200" u="sng" dirty="0"/>
              <a:t>frame exchange is completed from this</a:t>
            </a:r>
            <a:r>
              <a:rPr lang="en-US" altLang="ko-KR" sz="1200" dirty="0"/>
              <a:t>, but in DPS, </a:t>
            </a:r>
            <a:r>
              <a:rPr lang="en-US" altLang="ko-KR" sz="1200" u="sng" dirty="0"/>
              <a:t>BAR is transmitted to initiate frame exchange</a:t>
            </a:r>
            <a:r>
              <a:rPr lang="en-US" altLang="ko-KR" sz="1200" dirty="0" smtClean="0"/>
              <a:t>.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MU-RTS </a:t>
            </a:r>
            <a:r>
              <a:rPr lang="en-US" altLang="ko-KR" sz="1400" dirty="0"/>
              <a:t>Trigger </a:t>
            </a:r>
            <a:r>
              <a:rPr lang="en-US" altLang="ko-KR" sz="1400" dirty="0" smtClean="0"/>
              <a:t>/ CTS</a:t>
            </a:r>
            <a:endParaRPr lang="en-US" altLang="ko-KR" sz="1400" dirty="0"/>
          </a:p>
          <a:p>
            <a:pPr lvl="2"/>
            <a:r>
              <a:rPr lang="en-US" altLang="ko-KR" sz="1200" b="1" i="1" dirty="0"/>
              <a:t>Pros:</a:t>
            </a:r>
            <a:r>
              <a:rPr lang="en-US" altLang="ko-KR" sz="1200" dirty="0"/>
              <a:t> It is advantageous in terms of protection and </a:t>
            </a:r>
            <a:r>
              <a:rPr lang="en-US" altLang="ko-KR" sz="1200" dirty="0" smtClean="0"/>
              <a:t>padding/intermediate FCS (if designed) is available.</a:t>
            </a:r>
            <a:endParaRPr lang="en-US" altLang="ko-KR" sz="1200" dirty="0"/>
          </a:p>
          <a:p>
            <a:pPr lvl="2"/>
            <a:r>
              <a:rPr lang="en-US" altLang="ko-KR" sz="1200" b="1" i="1" dirty="0"/>
              <a:t>Cons</a:t>
            </a:r>
            <a:r>
              <a:rPr lang="en-US" altLang="ko-KR" sz="1200" b="1" i="1" dirty="0" smtClean="0"/>
              <a:t>:</a:t>
            </a:r>
            <a:r>
              <a:rPr lang="en-US" altLang="ko-KR" sz="1200" dirty="0" smtClean="0"/>
              <a:t> Non-AP STA cannot send a MU-RTS Trigger frame.</a:t>
            </a:r>
            <a:endParaRPr lang="en-US" altLang="ko-KR" sz="1200" dirty="0"/>
          </a:p>
          <a:p>
            <a:pPr lvl="1"/>
            <a:r>
              <a:rPr lang="en-US" altLang="ko-KR" sz="1400" dirty="0"/>
              <a:t>BSRP / </a:t>
            </a:r>
            <a:r>
              <a:rPr lang="en-US" altLang="ko-KR" sz="1400" dirty="0" smtClean="0"/>
              <a:t>BSR</a:t>
            </a:r>
            <a:endParaRPr lang="en-US" altLang="ko-KR" sz="1400" dirty="0"/>
          </a:p>
          <a:p>
            <a:pPr lvl="2"/>
            <a:r>
              <a:rPr lang="en-US" altLang="ko-KR" sz="1200" b="1" i="1" dirty="0"/>
              <a:t>Pros: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It can include a padding/intermediate FCS to help transition from low-</a:t>
            </a:r>
            <a:r>
              <a:rPr lang="en-US" altLang="ko-KR" sz="1200" dirty="0" err="1" smtClean="0"/>
              <a:t>capa</a:t>
            </a:r>
            <a:r>
              <a:rPr lang="en-US" altLang="ko-KR" sz="1200" dirty="0" smtClean="0"/>
              <a:t>. state to high-</a:t>
            </a:r>
            <a:r>
              <a:rPr lang="en-US" altLang="ko-KR" sz="1200" dirty="0" err="1" smtClean="0"/>
              <a:t>capa</a:t>
            </a:r>
            <a:r>
              <a:rPr lang="en-US" altLang="ko-KR" sz="1200" dirty="0" smtClean="0"/>
              <a:t>. state.</a:t>
            </a:r>
            <a:endParaRPr lang="en-US" altLang="ko-KR" sz="1200" dirty="0"/>
          </a:p>
          <a:p>
            <a:pPr lvl="2"/>
            <a:r>
              <a:rPr lang="en-US" altLang="ko-KR" sz="1200" b="1" i="1" dirty="0"/>
              <a:t>Cons: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Non-AP STA </a:t>
            </a:r>
            <a:r>
              <a:rPr lang="en-US" altLang="ko-KR" sz="1200" dirty="0"/>
              <a:t>cannot send a </a:t>
            </a:r>
            <a:r>
              <a:rPr lang="en-US" altLang="ko-KR" sz="1200" dirty="0" smtClean="0"/>
              <a:t>BSRP </a:t>
            </a:r>
            <a:r>
              <a:rPr lang="en-US" altLang="ko-KR" sz="1200" dirty="0"/>
              <a:t>Trigger frame</a:t>
            </a:r>
            <a:r>
              <a:rPr lang="en-US" altLang="ko-KR" sz="1200" dirty="0" smtClean="0"/>
              <a:t>.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72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In this contribution, we propose a dynamic power saving operation methods for AP in terms of whether legacy STA is supported.</a:t>
            </a:r>
          </a:p>
          <a:p>
            <a:pPr lvl="1"/>
            <a:r>
              <a:rPr lang="en-US" altLang="ko-KR" sz="1600" i="1" dirty="0"/>
              <a:t>Option 1)</a:t>
            </a:r>
            <a:r>
              <a:rPr lang="en-US" altLang="ko-KR" sz="1600" dirty="0"/>
              <a:t> has the advantage that power </a:t>
            </a:r>
            <a:r>
              <a:rPr lang="en-US" altLang="ko-KR" sz="1600" dirty="0" smtClean="0"/>
              <a:t>saving efficiency of the </a:t>
            </a:r>
            <a:r>
              <a:rPr lang="en-US" altLang="ko-KR" sz="1600" dirty="0"/>
              <a:t>AP may be higher because the AP only listens, but MLD </a:t>
            </a:r>
            <a:r>
              <a:rPr lang="en-US" altLang="ko-KR" sz="1600" dirty="0" smtClean="0"/>
              <a:t>should be considered to </a:t>
            </a:r>
            <a:r>
              <a:rPr lang="en-US" altLang="ko-KR" sz="1600" dirty="0"/>
              <a:t>handle legacy STAs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 lvl="1"/>
            <a:r>
              <a:rPr lang="en-US" altLang="ko-KR" sz="1600" i="1" dirty="0"/>
              <a:t>Option 2)</a:t>
            </a:r>
            <a:r>
              <a:rPr lang="en-US" altLang="ko-KR" sz="1600" dirty="0"/>
              <a:t> has the advantage of being able to transmit/receive with low capability with legacy STA, but the </a:t>
            </a:r>
            <a:r>
              <a:rPr lang="en-US" altLang="ko-KR" sz="1600" dirty="0" smtClean="0"/>
              <a:t>power saving </a:t>
            </a:r>
            <a:r>
              <a:rPr lang="en-US" altLang="ko-KR" sz="1600" dirty="0"/>
              <a:t>efficiency of the AP may be reduced</a:t>
            </a:r>
            <a:r>
              <a:rPr lang="en-US" altLang="ko-KR" sz="1600" dirty="0" smtClean="0"/>
              <a:t>.</a:t>
            </a:r>
          </a:p>
          <a:p>
            <a:endParaRPr lang="en-US" altLang="ko-KR" sz="1600" dirty="0" smtClean="0"/>
          </a:p>
          <a:p>
            <a:r>
              <a:rPr lang="en-US" altLang="ko-KR" sz="1800" dirty="0" smtClean="0"/>
              <a:t>In </a:t>
            </a:r>
            <a:r>
              <a:rPr lang="en-US" altLang="ko-KR" sz="1800" dirty="0"/>
              <a:t>order for the AP to operate as a DPS, information </a:t>
            </a:r>
            <a:r>
              <a:rPr lang="en-US" altLang="ko-KR" sz="1800" dirty="0" smtClean="0"/>
              <a:t>related to </a:t>
            </a:r>
            <a:r>
              <a:rPr lang="en-US" altLang="ko-KR" sz="1800" dirty="0"/>
              <a:t>the DPS operation of the AP that can be announced to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needs to be </a:t>
            </a:r>
            <a:r>
              <a:rPr lang="en-US" altLang="ko-KR" sz="1800" dirty="0" smtClean="0"/>
              <a:t>defined/discussed.</a:t>
            </a:r>
          </a:p>
          <a:p>
            <a:endParaRPr lang="en-US" altLang="ko-KR" sz="1600" dirty="0"/>
          </a:p>
          <a:p>
            <a:r>
              <a:rPr lang="en-US" altLang="ko-KR" sz="1800" dirty="0"/>
              <a:t>In addition, it is necessary to determine the ICF for the purpose of switching the AP operating as DPS from the listen state to frame </a:t>
            </a:r>
            <a:r>
              <a:rPr lang="en-US" altLang="ko-KR" sz="1800" dirty="0" smtClean="0"/>
              <a:t>exchange state </a:t>
            </a:r>
            <a:r>
              <a:rPr lang="en-US" altLang="ko-KR" sz="1800" dirty="0"/>
              <a:t>or </a:t>
            </a:r>
            <a:r>
              <a:rPr lang="en-US" altLang="ko-KR" sz="1800" dirty="0" smtClean="0"/>
              <a:t>initiating frame exchanges with the AP.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For state transition, padding/intermediate FCS is the most important factor,</a:t>
            </a:r>
          </a:p>
          <a:p>
            <a:pPr lvl="1"/>
            <a:r>
              <a:rPr lang="en-US" altLang="ko-KR" sz="1600" dirty="0" smtClean="0"/>
              <a:t>And for the AP to operate as a DPS, it is important whether the STA can transmit ICF.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67925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9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317249</TotalTime>
  <Words>1756</Words>
  <Application>Microsoft Office PowerPoint</Application>
  <PresentationFormat>화면 슬라이드 쇼(4:3)</PresentationFormat>
  <Paragraphs>214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굴림</vt:lpstr>
      <vt:lpstr>맑은 고딕</vt:lpstr>
      <vt:lpstr>Arial</vt:lpstr>
      <vt:lpstr>Cambria Math</vt:lpstr>
      <vt:lpstr>Times New Roman</vt:lpstr>
      <vt:lpstr>802-11-Submission</vt:lpstr>
      <vt:lpstr>Dynamic Power Saving for AP</vt:lpstr>
      <vt:lpstr>Introduction</vt:lpstr>
      <vt:lpstr>AP’s DPS operation: Option 1)</vt:lpstr>
      <vt:lpstr>Frame sequence in AP’s DPS: Option 1)</vt:lpstr>
      <vt:lpstr>AP’s DPS operation: Option 2)</vt:lpstr>
      <vt:lpstr>Frame sequence in AP’s DPS: Option 2)</vt:lpstr>
      <vt:lpstr>Contents for AP’s DPS operation</vt:lpstr>
      <vt:lpstr>ICF/ICR frames for AP’s DPS operation</vt:lpstr>
      <vt:lpstr>Summary</vt:lpstr>
      <vt:lpstr>References</vt:lpstr>
      <vt:lpstr>Straw Poll 1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17969</cp:revision>
  <cp:lastPrinted>2018-10-31T23:27:01Z</cp:lastPrinted>
  <dcterms:created xsi:type="dcterms:W3CDTF">2007-05-21T21:00:37Z</dcterms:created>
  <dcterms:modified xsi:type="dcterms:W3CDTF">2024-07-14T18:00:40Z</dcterms:modified>
</cp:coreProperties>
</file>