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7" r:id="rId4"/>
    <p:sldId id="285" r:id="rId5"/>
    <p:sldId id="286" r:id="rId6"/>
    <p:sldId id="288" r:id="rId7"/>
    <p:sldId id="287" r:id="rId8"/>
    <p:sldId id="293" r:id="rId9"/>
    <p:sldId id="289" r:id="rId10"/>
    <p:sldId id="292" r:id="rId11"/>
    <p:sldId id="291" r:id="rId12"/>
    <p:sldId id="294" r:id="rId13"/>
    <p:sldId id="272" r:id="rId14"/>
    <p:sldId id="264" r:id="rId15"/>
    <p:sldId id="295" r:id="rId16"/>
    <p:sldId id="296" r:id="rId17"/>
    <p:sldId id="297"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1315" autoAdjust="0"/>
  </p:normalViewPr>
  <p:slideViewPr>
    <p:cSldViewPr>
      <p:cViewPr varScale="1">
        <p:scale>
          <a:sx n="145" d="100"/>
          <a:sy n="145" d="100"/>
        </p:scale>
        <p:origin x="828"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a:t>Jeongki Kim, </a:t>
            </a:r>
            <a:r>
              <a:rPr lang="es-ES" dirty="0" err="1"/>
              <a:t>Ofinno</a:t>
            </a:r>
            <a:r>
              <a:rPr lang="es-ES" dirty="0"/>
              <a:t> LLC</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343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4685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829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0134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38602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48080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734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0423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9053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0304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8250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3649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488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a:t>Jeongki Kim, </a:t>
            </a:r>
            <a:r>
              <a:rPr lang="es-ES" dirty="0" err="1"/>
              <a:t>Ofinno</a:t>
            </a:r>
            <a:r>
              <a:rPr lang="es-ES" dirty="0"/>
              <a:t>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8384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dirty="0"/>
              <a:t>Jeongki Kim, </a:t>
            </a:r>
            <a:r>
              <a:rPr lang="es-ES" dirty="0" err="1"/>
              <a:t>Ofinno</a:t>
            </a:r>
            <a:r>
              <a:rPr lang="es-ES" dirty="0"/>
              <a:t> LLC</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dirty="0"/>
              <a:t>Jeongki Kim, </a:t>
            </a:r>
            <a:r>
              <a:rPr lang="es-ES" dirty="0" err="1"/>
              <a:t>Ofinno</a:t>
            </a:r>
            <a:r>
              <a:rPr lang="es-ES" dirty="0"/>
              <a:t> LLC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s-ES" dirty="0"/>
              <a:t>Jeongki Kim, </a:t>
            </a:r>
            <a:r>
              <a:rPr lang="es-ES" dirty="0" err="1"/>
              <a:t>Ofinno</a:t>
            </a:r>
            <a:r>
              <a:rPr lang="es-ES" dirty="0"/>
              <a:t>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dirty="0"/>
              <a:t>Jeongki Kim, </a:t>
            </a:r>
            <a:r>
              <a:rPr lang="es-ES" dirty="0" err="1"/>
              <a:t>Ofinno</a:t>
            </a:r>
            <a:r>
              <a:rPr lang="es-ES" dirty="0"/>
              <a:t> LLC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802.11-24/0829r0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Further Considerations on Non-Primary Channel Access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s-ES" dirty="0"/>
              <a:t>Jeongki Kim, </a:t>
            </a:r>
            <a:r>
              <a:rPr lang="es-ES" dirty="0" err="1"/>
              <a:t>Ofinno</a:t>
            </a:r>
            <a:r>
              <a:rPr lang="es-ES" dirty="0"/>
              <a:t> LLC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64704398"/>
              </p:ext>
            </p:extLst>
          </p:nvPr>
        </p:nvGraphicFramePr>
        <p:xfrm>
          <a:off x="996950" y="2416175"/>
          <a:ext cx="10174288" cy="2674938"/>
        </p:xfrm>
        <a:graphic>
          <a:graphicData uri="http://schemas.openxmlformats.org/presentationml/2006/ole">
            <mc:AlternateContent xmlns:mc="http://schemas.openxmlformats.org/markup-compatibility/2006">
              <mc:Choice xmlns:v="urn:schemas-microsoft-com:vml" Requires="v">
                <p:oleObj name="Document" r:id="rId3" imgW="10466184" imgH="2750443" progId="Word.Document.8">
                  <p:embed/>
                </p:oleObj>
              </mc:Choice>
              <mc:Fallback>
                <p:oleObj name="Document" r:id="rId3" imgW="10466184" imgH="2750443" progId="Word.Document.8">
                  <p:embed/>
                  <p:pic>
                    <p:nvPicPr>
                      <p:cNvPr id="3075" name="Object 3"/>
                      <p:cNvPicPr>
                        <a:picLocks noChangeAspect="1" noChangeArrowheads="1"/>
                      </p:cNvPicPr>
                      <p:nvPr/>
                    </p:nvPicPr>
                    <p:blipFill>
                      <a:blip r:embed="rId4"/>
                      <a:srcRect/>
                      <a:stretch>
                        <a:fillRect/>
                      </a:stretch>
                    </p:blipFill>
                    <p:spPr bwMode="auto">
                      <a:xfrm>
                        <a:off x="996950" y="2416175"/>
                        <a:ext cx="10174288" cy="26749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2</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STA can inform peer STA (AP/non-AP) of whether it has OBSS NAV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If the peer STA has OBSS NAV and the STA does not have OBSS NAV, the peer STA may provide the STA with OBSS NAV</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Both STAs can exchange frames during the OBSS NAV</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If the both STAs switched to NPC without OBSS NAV, they will exchange frame until the end of the OBSS PPDU and return to primary channel before the end of OBSS PPDU</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444798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2">
            <a:extLst>
              <a:ext uri="{FF2B5EF4-FFF2-40B4-BE49-F238E27FC236}">
                <a16:creationId xmlns:a16="http://schemas.microsoft.com/office/drawing/2014/main" id="{77643D07-8FED-CFB7-C0DF-EE53460B2D63}"/>
              </a:ext>
            </a:extLst>
          </p:cNvPr>
          <p:cNvSpPr txBox="1">
            <a:spLocks noChangeArrowheads="1"/>
          </p:cNvSpPr>
          <p:nvPr/>
        </p:nvSpPr>
        <p:spPr bwMode="auto">
          <a:xfrm>
            <a:off x="878637" y="160834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kern="0" dirty="0"/>
          </a:p>
        </p:txBody>
      </p:sp>
      <p:sp>
        <p:nvSpPr>
          <p:cNvPr id="25" name="Rectangle 2">
            <a:extLst>
              <a:ext uri="{FF2B5EF4-FFF2-40B4-BE49-F238E27FC236}">
                <a16:creationId xmlns:a16="http://schemas.microsoft.com/office/drawing/2014/main" id="{7C649478-115A-CA4B-73FA-FA27BE2EF7EC}"/>
              </a:ext>
            </a:extLst>
          </p:cNvPr>
          <p:cNvSpPr txBox="1">
            <a:spLocks noChangeArrowheads="1"/>
          </p:cNvSpPr>
          <p:nvPr/>
        </p:nvSpPr>
        <p:spPr bwMode="auto">
          <a:xfrm>
            <a:off x="878637" y="160834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kern="0" dirty="0"/>
              <a:t>Example</a:t>
            </a:r>
          </a:p>
        </p:txBody>
      </p:sp>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2</a:t>
            </a:r>
          </a:p>
        </p:txBody>
      </p:sp>
      <p:sp>
        <p:nvSpPr>
          <p:cNvPr id="4098" name="Rectangle 2"/>
          <p:cNvSpPr>
            <a:spLocks noGrp="1" noChangeArrowheads="1"/>
          </p:cNvSpPr>
          <p:nvPr>
            <p:ph idx="1"/>
          </p:nvPr>
        </p:nvSpPr>
        <p:spPr>
          <a:ln/>
        </p:spPr>
        <p:txBody>
          <a:bodyPr/>
          <a:lstStyle/>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cxnSp>
        <p:nvCxnSpPr>
          <p:cNvPr id="2" name="Straight Connector 37">
            <a:extLst>
              <a:ext uri="{FF2B5EF4-FFF2-40B4-BE49-F238E27FC236}">
                <a16:creationId xmlns:a16="http://schemas.microsoft.com/office/drawing/2014/main" id="{70319C97-3CBA-FAC2-CF0F-6587B9F179AE}"/>
              </a:ext>
            </a:extLst>
          </p:cNvPr>
          <p:cNvCxnSpPr>
            <a:cxnSpLocks/>
          </p:cNvCxnSpPr>
          <p:nvPr/>
        </p:nvCxnSpPr>
        <p:spPr bwMode="auto">
          <a:xfrm>
            <a:off x="4189183" y="2167935"/>
            <a:ext cx="21187"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 name="Straight Connector 37">
            <a:extLst>
              <a:ext uri="{FF2B5EF4-FFF2-40B4-BE49-F238E27FC236}">
                <a16:creationId xmlns:a16="http://schemas.microsoft.com/office/drawing/2014/main" id="{283CEE80-7D22-2790-83E5-6CF3269784F8}"/>
              </a:ext>
            </a:extLst>
          </p:cNvPr>
          <p:cNvCxnSpPr>
            <a:cxnSpLocks/>
          </p:cNvCxnSpPr>
          <p:nvPr/>
        </p:nvCxnSpPr>
        <p:spPr bwMode="auto">
          <a:xfrm>
            <a:off x="4562111" y="2167935"/>
            <a:ext cx="0"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 name="Straight Connector 24">
            <a:extLst>
              <a:ext uri="{FF2B5EF4-FFF2-40B4-BE49-F238E27FC236}">
                <a16:creationId xmlns:a16="http://schemas.microsoft.com/office/drawing/2014/main" id="{E93C3000-0E72-0013-59ED-49D6EFC8E304}"/>
              </a:ext>
            </a:extLst>
          </p:cNvPr>
          <p:cNvCxnSpPr>
            <a:cxnSpLocks/>
          </p:cNvCxnSpPr>
          <p:nvPr/>
        </p:nvCxnSpPr>
        <p:spPr bwMode="auto">
          <a:xfrm>
            <a:off x="1563225" y="5272049"/>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Left Brace 26">
            <a:extLst>
              <a:ext uri="{FF2B5EF4-FFF2-40B4-BE49-F238E27FC236}">
                <a16:creationId xmlns:a16="http://schemas.microsoft.com/office/drawing/2014/main" id="{84F180D9-3CC3-5FB9-895E-A1B0892F00ED}"/>
              </a:ext>
            </a:extLst>
          </p:cNvPr>
          <p:cNvSpPr/>
          <p:nvPr/>
        </p:nvSpPr>
        <p:spPr bwMode="auto">
          <a:xfrm>
            <a:off x="1610695" y="421731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Left Brace 27">
            <a:extLst>
              <a:ext uri="{FF2B5EF4-FFF2-40B4-BE49-F238E27FC236}">
                <a16:creationId xmlns:a16="http://schemas.microsoft.com/office/drawing/2014/main" id="{866D38AA-5BE1-EA7F-EF8D-10B92E208A03}"/>
              </a:ext>
            </a:extLst>
          </p:cNvPr>
          <p:cNvSpPr/>
          <p:nvPr/>
        </p:nvSpPr>
        <p:spPr bwMode="auto">
          <a:xfrm>
            <a:off x="1610695" y="473644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D30F5B60-F8F1-ECE5-D786-73C5517E851C}"/>
              </a:ext>
            </a:extLst>
          </p:cNvPr>
          <p:cNvSpPr txBox="1"/>
          <p:nvPr/>
        </p:nvSpPr>
        <p:spPr>
          <a:xfrm>
            <a:off x="1091208" y="4826625"/>
            <a:ext cx="503664" cy="338554"/>
          </a:xfrm>
          <a:prstGeom prst="rect">
            <a:avLst/>
          </a:prstGeom>
          <a:noFill/>
        </p:spPr>
        <p:txBody>
          <a:bodyPr wrap="none" rtlCol="0">
            <a:spAutoFit/>
          </a:bodyPr>
          <a:lstStyle/>
          <a:p>
            <a:r>
              <a:rPr lang="en-US" sz="1600" dirty="0">
                <a:solidFill>
                  <a:schemeClr val="tx1"/>
                </a:solidFill>
              </a:rPr>
              <a:t>P20</a:t>
            </a:r>
          </a:p>
        </p:txBody>
      </p:sp>
      <p:sp>
        <p:nvSpPr>
          <p:cNvPr id="12" name="TextBox 11">
            <a:extLst>
              <a:ext uri="{FF2B5EF4-FFF2-40B4-BE49-F238E27FC236}">
                <a16:creationId xmlns:a16="http://schemas.microsoft.com/office/drawing/2014/main" id="{7C912F00-B4E3-237D-60C5-4F2D20965B55}"/>
              </a:ext>
            </a:extLst>
          </p:cNvPr>
          <p:cNvSpPr txBox="1"/>
          <p:nvPr/>
        </p:nvSpPr>
        <p:spPr>
          <a:xfrm>
            <a:off x="1107031" y="4307605"/>
            <a:ext cx="503664" cy="338554"/>
          </a:xfrm>
          <a:prstGeom prst="rect">
            <a:avLst/>
          </a:prstGeom>
          <a:noFill/>
        </p:spPr>
        <p:txBody>
          <a:bodyPr wrap="none" rtlCol="0">
            <a:spAutoFit/>
          </a:bodyPr>
          <a:lstStyle/>
          <a:p>
            <a:r>
              <a:rPr lang="en-US" sz="1600" dirty="0">
                <a:solidFill>
                  <a:schemeClr val="tx1"/>
                </a:solidFill>
              </a:rPr>
              <a:t>S20</a:t>
            </a:r>
          </a:p>
        </p:txBody>
      </p:sp>
      <p:sp>
        <p:nvSpPr>
          <p:cNvPr id="13" name="TextBox 12">
            <a:extLst>
              <a:ext uri="{FF2B5EF4-FFF2-40B4-BE49-F238E27FC236}">
                <a16:creationId xmlns:a16="http://schemas.microsoft.com/office/drawing/2014/main" id="{B4E1EF29-D37B-685E-9859-8F7FEBB627CC}"/>
              </a:ext>
            </a:extLst>
          </p:cNvPr>
          <p:cNvSpPr txBox="1"/>
          <p:nvPr/>
        </p:nvSpPr>
        <p:spPr>
          <a:xfrm>
            <a:off x="2568516" y="5954321"/>
            <a:ext cx="1853477" cy="584775"/>
          </a:xfrm>
          <a:prstGeom prst="rect">
            <a:avLst/>
          </a:prstGeom>
          <a:noFill/>
        </p:spPr>
        <p:txBody>
          <a:bodyPr wrap="square" rtlCol="0">
            <a:spAutoFit/>
          </a:bodyPr>
          <a:lstStyle/>
          <a:p>
            <a:r>
              <a:rPr lang="en-US" sz="1600" dirty="0">
                <a:solidFill>
                  <a:schemeClr val="tx1"/>
                </a:solidFill>
              </a:rPr>
              <a:t>STA switches to NPC without NAV</a:t>
            </a:r>
          </a:p>
        </p:txBody>
      </p:sp>
      <p:cxnSp>
        <p:nvCxnSpPr>
          <p:cNvPr id="14" name="Straight Connector 36">
            <a:extLst>
              <a:ext uri="{FF2B5EF4-FFF2-40B4-BE49-F238E27FC236}">
                <a16:creationId xmlns:a16="http://schemas.microsoft.com/office/drawing/2014/main" id="{5F1F6258-B6F3-FD1D-CC06-1C431ADECA80}"/>
              </a:ext>
            </a:extLst>
          </p:cNvPr>
          <p:cNvCxnSpPr>
            <a:cxnSpLocks/>
          </p:cNvCxnSpPr>
          <p:nvPr/>
        </p:nvCxnSpPr>
        <p:spPr bwMode="auto">
          <a:xfrm flipH="1">
            <a:off x="3350331" y="5266128"/>
            <a:ext cx="838852" cy="69072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5" name="Straight Connector 37">
            <a:extLst>
              <a:ext uri="{FF2B5EF4-FFF2-40B4-BE49-F238E27FC236}">
                <a16:creationId xmlns:a16="http://schemas.microsoft.com/office/drawing/2014/main" id="{7CB5D50D-D75D-763B-AC01-4E6329A01B31}"/>
              </a:ext>
            </a:extLst>
          </p:cNvPr>
          <p:cNvCxnSpPr>
            <a:cxnSpLocks/>
          </p:cNvCxnSpPr>
          <p:nvPr/>
        </p:nvCxnSpPr>
        <p:spPr bwMode="auto">
          <a:xfrm>
            <a:off x="9557366" y="4306276"/>
            <a:ext cx="0" cy="11279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15">
            <a:extLst>
              <a:ext uri="{FF2B5EF4-FFF2-40B4-BE49-F238E27FC236}">
                <a16:creationId xmlns:a16="http://schemas.microsoft.com/office/drawing/2014/main" id="{FFF2EF63-D679-A233-B5B3-551BEBE697C0}"/>
              </a:ext>
            </a:extLst>
          </p:cNvPr>
          <p:cNvSpPr txBox="1"/>
          <p:nvPr/>
        </p:nvSpPr>
        <p:spPr>
          <a:xfrm>
            <a:off x="110385" y="4382449"/>
            <a:ext cx="1038505" cy="707886"/>
          </a:xfrm>
          <a:prstGeom prst="rect">
            <a:avLst/>
          </a:prstGeom>
          <a:noFill/>
        </p:spPr>
        <p:txBody>
          <a:bodyPr wrap="square" rtlCol="0">
            <a:spAutoFit/>
          </a:bodyPr>
          <a:lstStyle/>
          <a:p>
            <a:r>
              <a:rPr lang="en-US" sz="2000" dirty="0">
                <a:solidFill>
                  <a:schemeClr val="tx1"/>
                </a:solidFill>
              </a:rPr>
              <a:t>Non-AP STA</a:t>
            </a:r>
          </a:p>
        </p:txBody>
      </p:sp>
      <p:sp>
        <p:nvSpPr>
          <p:cNvPr id="17" name="Left Brace 26">
            <a:extLst>
              <a:ext uri="{FF2B5EF4-FFF2-40B4-BE49-F238E27FC236}">
                <a16:creationId xmlns:a16="http://schemas.microsoft.com/office/drawing/2014/main" id="{35D0FB29-C9F3-62F7-B561-31FAC2D5CE14}"/>
              </a:ext>
            </a:extLst>
          </p:cNvPr>
          <p:cNvSpPr/>
          <p:nvPr/>
        </p:nvSpPr>
        <p:spPr bwMode="auto">
          <a:xfrm rot="16200000">
            <a:off x="5086120" y="3171498"/>
            <a:ext cx="228600" cy="45254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FFAE3EBC-2930-5C53-5F8D-54BB7F547E3B}"/>
              </a:ext>
            </a:extLst>
          </p:cNvPr>
          <p:cNvSpPr txBox="1"/>
          <p:nvPr/>
        </p:nvSpPr>
        <p:spPr>
          <a:xfrm>
            <a:off x="2923692" y="5496369"/>
            <a:ext cx="4570093" cy="338554"/>
          </a:xfrm>
          <a:prstGeom prst="rect">
            <a:avLst/>
          </a:prstGeom>
          <a:noFill/>
        </p:spPr>
        <p:txBody>
          <a:bodyPr wrap="square" rtlCol="0">
            <a:spAutoFit/>
          </a:bodyPr>
          <a:lstStyle/>
          <a:p>
            <a:pPr algn="ctr"/>
            <a:r>
              <a:rPr lang="en-US" sz="1600" dirty="0">
                <a:solidFill>
                  <a:schemeClr val="tx1"/>
                </a:solidFill>
              </a:rPr>
              <a:t>OBSS PPDU</a:t>
            </a:r>
          </a:p>
        </p:txBody>
      </p:sp>
      <p:sp>
        <p:nvSpPr>
          <p:cNvPr id="19" name="Rectangle 31">
            <a:extLst>
              <a:ext uri="{FF2B5EF4-FFF2-40B4-BE49-F238E27FC236}">
                <a16:creationId xmlns:a16="http://schemas.microsoft.com/office/drawing/2014/main" id="{3C9F8E4D-BE26-0474-0ACB-984BDBFF3DC5}"/>
              </a:ext>
            </a:extLst>
          </p:cNvPr>
          <p:cNvSpPr/>
          <p:nvPr/>
        </p:nvSpPr>
        <p:spPr bwMode="auto">
          <a:xfrm>
            <a:off x="2923692" y="4800600"/>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20" name="Rectangle 31">
            <a:extLst>
              <a:ext uri="{FF2B5EF4-FFF2-40B4-BE49-F238E27FC236}">
                <a16:creationId xmlns:a16="http://schemas.microsoft.com/office/drawing/2014/main" id="{0F7F21B2-47D6-3B84-EC7A-37C93D6D38A9}"/>
              </a:ext>
            </a:extLst>
          </p:cNvPr>
          <p:cNvSpPr/>
          <p:nvPr/>
        </p:nvSpPr>
        <p:spPr bwMode="auto">
          <a:xfrm>
            <a:off x="3546452" y="480626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21" name="Rectangle 31">
            <a:extLst>
              <a:ext uri="{FF2B5EF4-FFF2-40B4-BE49-F238E27FC236}">
                <a16:creationId xmlns:a16="http://schemas.microsoft.com/office/drawing/2014/main" id="{9C7D9C18-62E3-F367-1500-DB99FB271E09}"/>
              </a:ext>
            </a:extLst>
          </p:cNvPr>
          <p:cNvSpPr/>
          <p:nvPr/>
        </p:nvSpPr>
        <p:spPr bwMode="auto">
          <a:xfrm>
            <a:off x="4204487" y="4804484"/>
            <a:ext cx="193965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22" name="Rectangle 31">
            <a:extLst>
              <a:ext uri="{FF2B5EF4-FFF2-40B4-BE49-F238E27FC236}">
                <a16:creationId xmlns:a16="http://schemas.microsoft.com/office/drawing/2014/main" id="{5B5210A4-A74C-230E-3747-E1325428F277}"/>
              </a:ext>
            </a:extLst>
          </p:cNvPr>
          <p:cNvSpPr/>
          <p:nvPr/>
        </p:nvSpPr>
        <p:spPr bwMode="auto">
          <a:xfrm>
            <a:off x="6156870" y="4804158"/>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23" name="TextBox 22">
            <a:extLst>
              <a:ext uri="{FF2B5EF4-FFF2-40B4-BE49-F238E27FC236}">
                <a16:creationId xmlns:a16="http://schemas.microsoft.com/office/drawing/2014/main" id="{99113C44-F21F-CEEF-E0D8-CEB375F5BB28}"/>
              </a:ext>
            </a:extLst>
          </p:cNvPr>
          <p:cNvSpPr txBox="1"/>
          <p:nvPr/>
        </p:nvSpPr>
        <p:spPr>
          <a:xfrm>
            <a:off x="159479" y="2564509"/>
            <a:ext cx="1038505" cy="400110"/>
          </a:xfrm>
          <a:prstGeom prst="rect">
            <a:avLst/>
          </a:prstGeom>
          <a:noFill/>
        </p:spPr>
        <p:txBody>
          <a:bodyPr wrap="square" rtlCol="0">
            <a:spAutoFit/>
          </a:bodyPr>
          <a:lstStyle/>
          <a:p>
            <a:r>
              <a:rPr lang="en-US" sz="2000" dirty="0">
                <a:solidFill>
                  <a:schemeClr val="tx1"/>
                </a:solidFill>
              </a:rPr>
              <a:t>AP</a:t>
            </a:r>
          </a:p>
        </p:txBody>
      </p:sp>
      <p:cxnSp>
        <p:nvCxnSpPr>
          <p:cNvPr id="24" name="Straight Connector 24">
            <a:extLst>
              <a:ext uri="{FF2B5EF4-FFF2-40B4-BE49-F238E27FC236}">
                <a16:creationId xmlns:a16="http://schemas.microsoft.com/office/drawing/2014/main" id="{B239B9D1-A053-9B36-C98A-B2CC493BE1EB}"/>
              </a:ext>
            </a:extLst>
          </p:cNvPr>
          <p:cNvCxnSpPr>
            <a:cxnSpLocks/>
          </p:cNvCxnSpPr>
          <p:nvPr/>
        </p:nvCxnSpPr>
        <p:spPr bwMode="auto">
          <a:xfrm>
            <a:off x="1553625" y="3399841"/>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Left Brace 26">
            <a:extLst>
              <a:ext uri="{FF2B5EF4-FFF2-40B4-BE49-F238E27FC236}">
                <a16:creationId xmlns:a16="http://schemas.microsoft.com/office/drawing/2014/main" id="{BA55DA79-AB45-EA44-3DA7-1F9012641DEA}"/>
              </a:ext>
            </a:extLst>
          </p:cNvPr>
          <p:cNvSpPr/>
          <p:nvPr/>
        </p:nvSpPr>
        <p:spPr bwMode="auto">
          <a:xfrm>
            <a:off x="1601095" y="2345107"/>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Left Brace 27">
            <a:extLst>
              <a:ext uri="{FF2B5EF4-FFF2-40B4-BE49-F238E27FC236}">
                <a16:creationId xmlns:a16="http://schemas.microsoft.com/office/drawing/2014/main" id="{ABA85F5A-4D13-6396-CF06-9EC762981CC5}"/>
              </a:ext>
            </a:extLst>
          </p:cNvPr>
          <p:cNvSpPr/>
          <p:nvPr/>
        </p:nvSpPr>
        <p:spPr bwMode="auto">
          <a:xfrm>
            <a:off x="1601095" y="2864241"/>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A99BAA1-6186-D59A-57B2-B28E3F98FE7C}"/>
              </a:ext>
            </a:extLst>
          </p:cNvPr>
          <p:cNvSpPr txBox="1"/>
          <p:nvPr/>
        </p:nvSpPr>
        <p:spPr>
          <a:xfrm>
            <a:off x="1081608" y="2954417"/>
            <a:ext cx="503664" cy="338554"/>
          </a:xfrm>
          <a:prstGeom prst="rect">
            <a:avLst/>
          </a:prstGeom>
          <a:noFill/>
        </p:spPr>
        <p:txBody>
          <a:bodyPr wrap="none" rtlCol="0">
            <a:spAutoFit/>
          </a:bodyPr>
          <a:lstStyle/>
          <a:p>
            <a:r>
              <a:rPr lang="en-US" sz="1600" dirty="0">
                <a:solidFill>
                  <a:schemeClr val="tx1"/>
                </a:solidFill>
              </a:rPr>
              <a:t>P20</a:t>
            </a:r>
          </a:p>
        </p:txBody>
      </p:sp>
      <p:sp>
        <p:nvSpPr>
          <p:cNvPr id="29" name="TextBox 28">
            <a:extLst>
              <a:ext uri="{FF2B5EF4-FFF2-40B4-BE49-F238E27FC236}">
                <a16:creationId xmlns:a16="http://schemas.microsoft.com/office/drawing/2014/main" id="{8F99AA8C-D0EA-3B88-71E7-1C8A15437A71}"/>
              </a:ext>
            </a:extLst>
          </p:cNvPr>
          <p:cNvSpPr txBox="1"/>
          <p:nvPr/>
        </p:nvSpPr>
        <p:spPr>
          <a:xfrm>
            <a:off x="1097431" y="2435397"/>
            <a:ext cx="503664" cy="338554"/>
          </a:xfrm>
          <a:prstGeom prst="rect">
            <a:avLst/>
          </a:prstGeom>
          <a:noFill/>
        </p:spPr>
        <p:txBody>
          <a:bodyPr wrap="none" rtlCol="0">
            <a:spAutoFit/>
          </a:bodyPr>
          <a:lstStyle/>
          <a:p>
            <a:r>
              <a:rPr lang="en-US" sz="1600" dirty="0">
                <a:solidFill>
                  <a:schemeClr val="tx1"/>
                </a:solidFill>
              </a:rPr>
              <a:t>S20</a:t>
            </a:r>
          </a:p>
        </p:txBody>
      </p:sp>
      <p:cxnSp>
        <p:nvCxnSpPr>
          <p:cNvPr id="30" name="Straight Connector 36">
            <a:extLst>
              <a:ext uri="{FF2B5EF4-FFF2-40B4-BE49-F238E27FC236}">
                <a16:creationId xmlns:a16="http://schemas.microsoft.com/office/drawing/2014/main" id="{679A3502-A853-D85C-6EDA-3F7850D57D0B}"/>
              </a:ext>
            </a:extLst>
          </p:cNvPr>
          <p:cNvCxnSpPr>
            <a:cxnSpLocks/>
            <a:endCxn id="41" idx="3"/>
          </p:cNvCxnSpPr>
          <p:nvPr/>
        </p:nvCxnSpPr>
        <p:spPr bwMode="auto">
          <a:xfrm flipH="1" flipV="1">
            <a:off x="3911474" y="2462849"/>
            <a:ext cx="278337" cy="400384"/>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31" name="Straight Connector 37">
            <a:extLst>
              <a:ext uri="{FF2B5EF4-FFF2-40B4-BE49-F238E27FC236}">
                <a16:creationId xmlns:a16="http://schemas.microsoft.com/office/drawing/2014/main" id="{B539CEE9-B1EE-3EE9-B48D-E616134176FC}"/>
              </a:ext>
            </a:extLst>
          </p:cNvPr>
          <p:cNvCxnSpPr>
            <a:cxnSpLocks/>
          </p:cNvCxnSpPr>
          <p:nvPr/>
        </p:nvCxnSpPr>
        <p:spPr bwMode="auto">
          <a:xfrm>
            <a:off x="9547766" y="2434068"/>
            <a:ext cx="0" cy="96165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Rectangle 6">
            <a:extLst>
              <a:ext uri="{FF2B5EF4-FFF2-40B4-BE49-F238E27FC236}">
                <a16:creationId xmlns:a16="http://schemas.microsoft.com/office/drawing/2014/main" id="{7C2AC6DB-C201-6EA9-C483-DAEF64F744BE}"/>
              </a:ext>
            </a:extLst>
          </p:cNvPr>
          <p:cNvSpPr/>
          <p:nvPr/>
        </p:nvSpPr>
        <p:spPr bwMode="auto">
          <a:xfrm>
            <a:off x="1898536" y="2928392"/>
            <a:ext cx="562607" cy="47348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Beacon</a:t>
            </a:r>
          </a:p>
        </p:txBody>
      </p:sp>
      <p:sp>
        <p:nvSpPr>
          <p:cNvPr id="34" name="Left Brace 26">
            <a:extLst>
              <a:ext uri="{FF2B5EF4-FFF2-40B4-BE49-F238E27FC236}">
                <a16:creationId xmlns:a16="http://schemas.microsoft.com/office/drawing/2014/main" id="{D2676AE1-577C-F509-7E19-8C83A9206B50}"/>
              </a:ext>
            </a:extLst>
          </p:cNvPr>
          <p:cNvSpPr/>
          <p:nvPr/>
        </p:nvSpPr>
        <p:spPr bwMode="auto">
          <a:xfrm rot="16200000">
            <a:off x="5081320" y="1294490"/>
            <a:ext cx="228600" cy="45350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012036A2-2AD4-F383-B52F-593FD5975E28}"/>
              </a:ext>
            </a:extLst>
          </p:cNvPr>
          <p:cNvSpPr txBox="1"/>
          <p:nvPr/>
        </p:nvSpPr>
        <p:spPr>
          <a:xfrm>
            <a:off x="2937673" y="3624161"/>
            <a:ext cx="4556111" cy="338554"/>
          </a:xfrm>
          <a:prstGeom prst="rect">
            <a:avLst/>
          </a:prstGeom>
          <a:noFill/>
        </p:spPr>
        <p:txBody>
          <a:bodyPr wrap="square" rtlCol="0">
            <a:spAutoFit/>
          </a:bodyPr>
          <a:lstStyle/>
          <a:p>
            <a:pPr algn="ctr"/>
            <a:r>
              <a:rPr lang="en-US" sz="1600" dirty="0">
                <a:solidFill>
                  <a:schemeClr val="tx1"/>
                </a:solidFill>
              </a:rPr>
              <a:t>OBSS PPDU</a:t>
            </a:r>
          </a:p>
        </p:txBody>
      </p:sp>
      <p:sp>
        <p:nvSpPr>
          <p:cNvPr id="36" name="Rectangle 31">
            <a:extLst>
              <a:ext uri="{FF2B5EF4-FFF2-40B4-BE49-F238E27FC236}">
                <a16:creationId xmlns:a16="http://schemas.microsoft.com/office/drawing/2014/main" id="{FC0E29D0-0995-7B62-A3F9-5DC67F229D89}"/>
              </a:ext>
            </a:extLst>
          </p:cNvPr>
          <p:cNvSpPr/>
          <p:nvPr/>
        </p:nvSpPr>
        <p:spPr bwMode="auto">
          <a:xfrm>
            <a:off x="2914092" y="2928392"/>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37" name="Rectangle 31">
            <a:extLst>
              <a:ext uri="{FF2B5EF4-FFF2-40B4-BE49-F238E27FC236}">
                <a16:creationId xmlns:a16="http://schemas.microsoft.com/office/drawing/2014/main" id="{44E8FEE2-679F-1435-0AEA-F92B2D434E6E}"/>
              </a:ext>
            </a:extLst>
          </p:cNvPr>
          <p:cNvSpPr/>
          <p:nvPr/>
        </p:nvSpPr>
        <p:spPr bwMode="auto">
          <a:xfrm>
            <a:off x="3536852" y="2934052"/>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38" name="Rectangle 31">
            <a:extLst>
              <a:ext uri="{FF2B5EF4-FFF2-40B4-BE49-F238E27FC236}">
                <a16:creationId xmlns:a16="http://schemas.microsoft.com/office/drawing/2014/main" id="{BAF74486-9CB7-BD62-CCA7-730D1664E67A}"/>
              </a:ext>
            </a:extLst>
          </p:cNvPr>
          <p:cNvSpPr/>
          <p:nvPr/>
        </p:nvSpPr>
        <p:spPr bwMode="auto">
          <a:xfrm>
            <a:off x="4194887" y="2932276"/>
            <a:ext cx="1961262"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39" name="Rectangle 31">
            <a:extLst>
              <a:ext uri="{FF2B5EF4-FFF2-40B4-BE49-F238E27FC236}">
                <a16:creationId xmlns:a16="http://schemas.microsoft.com/office/drawing/2014/main" id="{DE0215A6-6548-9C77-0780-64458C96A193}"/>
              </a:ext>
            </a:extLst>
          </p:cNvPr>
          <p:cNvSpPr/>
          <p:nvPr/>
        </p:nvSpPr>
        <p:spPr bwMode="auto">
          <a:xfrm>
            <a:off x="6147270" y="293195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41" name="TextBox 40">
            <a:extLst>
              <a:ext uri="{FF2B5EF4-FFF2-40B4-BE49-F238E27FC236}">
                <a16:creationId xmlns:a16="http://schemas.microsoft.com/office/drawing/2014/main" id="{47F89BF4-9D04-1BCA-E038-4EC25146715E}"/>
              </a:ext>
            </a:extLst>
          </p:cNvPr>
          <p:cNvSpPr txBox="1"/>
          <p:nvPr/>
        </p:nvSpPr>
        <p:spPr>
          <a:xfrm>
            <a:off x="2057997" y="2170461"/>
            <a:ext cx="1853477" cy="584775"/>
          </a:xfrm>
          <a:prstGeom prst="rect">
            <a:avLst/>
          </a:prstGeom>
          <a:noFill/>
        </p:spPr>
        <p:txBody>
          <a:bodyPr wrap="square" rtlCol="0">
            <a:spAutoFit/>
          </a:bodyPr>
          <a:lstStyle/>
          <a:p>
            <a:r>
              <a:rPr lang="en-US" sz="1600" dirty="0">
                <a:solidFill>
                  <a:schemeClr val="tx1"/>
                </a:solidFill>
              </a:rPr>
              <a:t>AP switches to NPC w/ OBSS NAV</a:t>
            </a:r>
          </a:p>
        </p:txBody>
      </p:sp>
      <p:sp>
        <p:nvSpPr>
          <p:cNvPr id="43" name="Rectangle 16">
            <a:extLst>
              <a:ext uri="{FF2B5EF4-FFF2-40B4-BE49-F238E27FC236}">
                <a16:creationId xmlns:a16="http://schemas.microsoft.com/office/drawing/2014/main" id="{932465A5-62BE-5BA4-BC35-71B8A344FA02}"/>
              </a:ext>
            </a:extLst>
          </p:cNvPr>
          <p:cNvSpPr/>
          <p:nvPr/>
        </p:nvSpPr>
        <p:spPr bwMode="auto">
          <a:xfrm>
            <a:off x="4639910" y="442869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17">
            <a:extLst>
              <a:ext uri="{FF2B5EF4-FFF2-40B4-BE49-F238E27FC236}">
                <a16:creationId xmlns:a16="http://schemas.microsoft.com/office/drawing/2014/main" id="{1CF8033D-B469-54CB-E88F-AFDD372BF144}"/>
              </a:ext>
            </a:extLst>
          </p:cNvPr>
          <p:cNvSpPr/>
          <p:nvPr/>
        </p:nvSpPr>
        <p:spPr bwMode="auto">
          <a:xfrm>
            <a:off x="4574467" y="442869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5" name="Straight Connector 36">
            <a:extLst>
              <a:ext uri="{FF2B5EF4-FFF2-40B4-BE49-F238E27FC236}">
                <a16:creationId xmlns:a16="http://schemas.microsoft.com/office/drawing/2014/main" id="{CEAC6FB3-A36C-B6E6-5A59-D5ED5F84571A}"/>
              </a:ext>
            </a:extLst>
          </p:cNvPr>
          <p:cNvCxnSpPr>
            <a:cxnSpLocks/>
          </p:cNvCxnSpPr>
          <p:nvPr/>
        </p:nvCxnSpPr>
        <p:spPr bwMode="auto">
          <a:xfrm>
            <a:off x="4212524" y="4469909"/>
            <a:ext cx="354817"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46" name="TextBox 45">
            <a:extLst>
              <a:ext uri="{FF2B5EF4-FFF2-40B4-BE49-F238E27FC236}">
                <a16:creationId xmlns:a16="http://schemas.microsoft.com/office/drawing/2014/main" id="{EA342C7E-29C2-C58D-B38E-1DF0A4E98E42}"/>
              </a:ext>
            </a:extLst>
          </p:cNvPr>
          <p:cNvSpPr txBox="1"/>
          <p:nvPr/>
        </p:nvSpPr>
        <p:spPr>
          <a:xfrm>
            <a:off x="2591533" y="4057110"/>
            <a:ext cx="1515158" cy="338554"/>
          </a:xfrm>
          <a:prstGeom prst="rect">
            <a:avLst/>
          </a:prstGeom>
          <a:noFill/>
        </p:spPr>
        <p:txBody>
          <a:bodyPr wrap="none" rtlCol="0">
            <a:spAutoFit/>
          </a:bodyPr>
          <a:lstStyle/>
          <a:p>
            <a:r>
              <a:rPr lang="en-US" sz="1600" dirty="0">
                <a:solidFill>
                  <a:schemeClr val="tx1"/>
                </a:solidFill>
              </a:rPr>
              <a:t>Switching delay</a:t>
            </a:r>
          </a:p>
        </p:txBody>
      </p:sp>
      <p:sp>
        <p:nvSpPr>
          <p:cNvPr id="47" name="TextBox 46">
            <a:extLst>
              <a:ext uri="{FF2B5EF4-FFF2-40B4-BE49-F238E27FC236}">
                <a16:creationId xmlns:a16="http://schemas.microsoft.com/office/drawing/2014/main" id="{D0CB7BB5-14B1-649A-EC4E-B9B60233C7E2}"/>
              </a:ext>
            </a:extLst>
          </p:cNvPr>
          <p:cNvSpPr txBox="1"/>
          <p:nvPr/>
        </p:nvSpPr>
        <p:spPr>
          <a:xfrm>
            <a:off x="2593547" y="3058327"/>
            <a:ext cx="389850" cy="338554"/>
          </a:xfrm>
          <a:prstGeom prst="rect">
            <a:avLst/>
          </a:prstGeom>
          <a:noFill/>
        </p:spPr>
        <p:txBody>
          <a:bodyPr wrap="none" rtlCol="0">
            <a:spAutoFit/>
          </a:bodyPr>
          <a:lstStyle/>
          <a:p>
            <a:r>
              <a:rPr lang="en-US" sz="1600" dirty="0">
                <a:solidFill>
                  <a:schemeClr val="tx1"/>
                </a:solidFill>
              </a:rPr>
              <a:t>…</a:t>
            </a:r>
          </a:p>
        </p:txBody>
      </p:sp>
      <p:sp>
        <p:nvSpPr>
          <p:cNvPr id="48" name="Rectangle 31">
            <a:extLst>
              <a:ext uri="{FF2B5EF4-FFF2-40B4-BE49-F238E27FC236}">
                <a16:creationId xmlns:a16="http://schemas.microsoft.com/office/drawing/2014/main" id="{371C9402-CEEE-9675-163A-561AEB5884DD}"/>
              </a:ext>
            </a:extLst>
          </p:cNvPr>
          <p:cNvSpPr/>
          <p:nvPr/>
        </p:nvSpPr>
        <p:spPr bwMode="auto">
          <a:xfrm>
            <a:off x="6801237" y="293517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sp>
        <p:nvSpPr>
          <p:cNvPr id="49" name="Rectangle 31">
            <a:extLst>
              <a:ext uri="{FF2B5EF4-FFF2-40B4-BE49-F238E27FC236}">
                <a16:creationId xmlns:a16="http://schemas.microsoft.com/office/drawing/2014/main" id="{5B9537E0-2325-6E00-7046-EE9054304BD2}"/>
              </a:ext>
            </a:extLst>
          </p:cNvPr>
          <p:cNvSpPr/>
          <p:nvPr/>
        </p:nvSpPr>
        <p:spPr bwMode="auto">
          <a:xfrm>
            <a:off x="6811821" y="4813255"/>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cxnSp>
        <p:nvCxnSpPr>
          <p:cNvPr id="52" name="Straight Connector 36">
            <a:extLst>
              <a:ext uri="{FF2B5EF4-FFF2-40B4-BE49-F238E27FC236}">
                <a16:creationId xmlns:a16="http://schemas.microsoft.com/office/drawing/2014/main" id="{C982FEC1-4077-FE92-A140-F3A5FC4B09C4}"/>
              </a:ext>
            </a:extLst>
          </p:cNvPr>
          <p:cNvCxnSpPr>
            <a:cxnSpLocks/>
          </p:cNvCxnSpPr>
          <p:nvPr/>
        </p:nvCxnSpPr>
        <p:spPr bwMode="auto">
          <a:xfrm flipH="1" flipV="1">
            <a:off x="3698457" y="4320347"/>
            <a:ext cx="554454" cy="140192"/>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53" name="Rectangle 6">
            <a:extLst>
              <a:ext uri="{FF2B5EF4-FFF2-40B4-BE49-F238E27FC236}">
                <a16:creationId xmlns:a16="http://schemas.microsoft.com/office/drawing/2014/main" id="{8D077173-A0EF-24A2-1752-04DECC7468A9}"/>
              </a:ext>
            </a:extLst>
          </p:cNvPr>
          <p:cNvSpPr/>
          <p:nvPr/>
        </p:nvSpPr>
        <p:spPr bwMode="auto">
          <a:xfrm rot="16200000">
            <a:off x="4594375" y="4201178"/>
            <a:ext cx="503038" cy="26545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54" name="Rectangle 6">
            <a:extLst>
              <a:ext uri="{FF2B5EF4-FFF2-40B4-BE49-F238E27FC236}">
                <a16:creationId xmlns:a16="http://schemas.microsoft.com/office/drawing/2014/main" id="{E22C9996-0718-4A20-C95E-6C86260187E8}"/>
              </a:ext>
            </a:extLst>
          </p:cNvPr>
          <p:cNvSpPr/>
          <p:nvPr/>
        </p:nvSpPr>
        <p:spPr bwMode="auto">
          <a:xfrm rot="16200000">
            <a:off x="4897232" y="2463412"/>
            <a:ext cx="503038" cy="26545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ICR</a:t>
            </a:r>
          </a:p>
        </p:txBody>
      </p:sp>
      <p:sp>
        <p:nvSpPr>
          <p:cNvPr id="59" name="Rectangle 12">
            <a:extLst>
              <a:ext uri="{FF2B5EF4-FFF2-40B4-BE49-F238E27FC236}">
                <a16:creationId xmlns:a16="http://schemas.microsoft.com/office/drawing/2014/main" id="{42F7FA47-C8D6-AB1E-9D50-103CDCE64126}"/>
              </a:ext>
            </a:extLst>
          </p:cNvPr>
          <p:cNvSpPr/>
          <p:nvPr/>
        </p:nvSpPr>
        <p:spPr bwMode="auto">
          <a:xfrm>
            <a:off x="7001077" y="2363356"/>
            <a:ext cx="181315"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BA</a:t>
            </a:r>
          </a:p>
        </p:txBody>
      </p:sp>
      <p:sp>
        <p:nvSpPr>
          <p:cNvPr id="62" name="Rectangle 33">
            <a:extLst>
              <a:ext uri="{FF2B5EF4-FFF2-40B4-BE49-F238E27FC236}">
                <a16:creationId xmlns:a16="http://schemas.microsoft.com/office/drawing/2014/main" id="{3EE54C2E-A578-9D8A-39AB-3B630F63DEE9}"/>
              </a:ext>
            </a:extLst>
          </p:cNvPr>
          <p:cNvSpPr/>
          <p:nvPr/>
        </p:nvSpPr>
        <p:spPr bwMode="auto">
          <a:xfrm>
            <a:off x="7463164" y="2935170"/>
            <a:ext cx="2084601" cy="4605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63" name="Rectangle 33">
            <a:extLst>
              <a:ext uri="{FF2B5EF4-FFF2-40B4-BE49-F238E27FC236}">
                <a16:creationId xmlns:a16="http://schemas.microsoft.com/office/drawing/2014/main" id="{804D4918-700B-9D6C-CFCA-EF9B5D9BCAEF}"/>
              </a:ext>
            </a:extLst>
          </p:cNvPr>
          <p:cNvSpPr/>
          <p:nvPr/>
        </p:nvSpPr>
        <p:spPr bwMode="auto">
          <a:xfrm>
            <a:off x="7448572" y="4800600"/>
            <a:ext cx="2084601" cy="45905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4096" name="TextBox 4095">
            <a:extLst>
              <a:ext uri="{FF2B5EF4-FFF2-40B4-BE49-F238E27FC236}">
                <a16:creationId xmlns:a16="http://schemas.microsoft.com/office/drawing/2014/main" id="{B473F684-2402-35F5-2D16-398B758F8C88}"/>
              </a:ext>
            </a:extLst>
          </p:cNvPr>
          <p:cNvSpPr txBox="1"/>
          <p:nvPr/>
        </p:nvSpPr>
        <p:spPr>
          <a:xfrm>
            <a:off x="1105603" y="2251632"/>
            <a:ext cx="582211" cy="338554"/>
          </a:xfrm>
          <a:prstGeom prst="rect">
            <a:avLst/>
          </a:prstGeom>
          <a:noFill/>
        </p:spPr>
        <p:txBody>
          <a:bodyPr wrap="none" rtlCol="0">
            <a:spAutoFit/>
          </a:bodyPr>
          <a:lstStyle/>
          <a:p>
            <a:r>
              <a:rPr lang="en-US" sz="1600" dirty="0">
                <a:solidFill>
                  <a:schemeClr val="tx1"/>
                </a:solidFill>
              </a:rPr>
              <a:t>NPC</a:t>
            </a:r>
          </a:p>
        </p:txBody>
      </p:sp>
      <p:sp>
        <p:nvSpPr>
          <p:cNvPr id="4099" name="TextBox 4098">
            <a:extLst>
              <a:ext uri="{FF2B5EF4-FFF2-40B4-BE49-F238E27FC236}">
                <a16:creationId xmlns:a16="http://schemas.microsoft.com/office/drawing/2014/main" id="{95A7915A-C62D-7601-6D31-9B7367B2F4CD}"/>
              </a:ext>
            </a:extLst>
          </p:cNvPr>
          <p:cNvSpPr txBox="1"/>
          <p:nvPr/>
        </p:nvSpPr>
        <p:spPr>
          <a:xfrm>
            <a:off x="1090383" y="4089397"/>
            <a:ext cx="582211" cy="338554"/>
          </a:xfrm>
          <a:prstGeom prst="rect">
            <a:avLst/>
          </a:prstGeom>
          <a:noFill/>
        </p:spPr>
        <p:txBody>
          <a:bodyPr wrap="none" rtlCol="0">
            <a:spAutoFit/>
          </a:bodyPr>
          <a:lstStyle/>
          <a:p>
            <a:r>
              <a:rPr lang="en-US" sz="1600" dirty="0">
                <a:solidFill>
                  <a:schemeClr val="tx1"/>
                </a:solidFill>
              </a:rPr>
              <a:t>NPC</a:t>
            </a:r>
          </a:p>
        </p:txBody>
      </p:sp>
      <p:sp>
        <p:nvSpPr>
          <p:cNvPr id="40" name="Rectangle 6">
            <a:extLst>
              <a:ext uri="{FF2B5EF4-FFF2-40B4-BE49-F238E27FC236}">
                <a16:creationId xmlns:a16="http://schemas.microsoft.com/office/drawing/2014/main" id="{0EA8DACF-A2CD-40BE-EA6C-9193ACB0DCBD}"/>
              </a:ext>
            </a:extLst>
          </p:cNvPr>
          <p:cNvSpPr/>
          <p:nvPr/>
        </p:nvSpPr>
        <p:spPr bwMode="auto">
          <a:xfrm>
            <a:off x="5399323" y="4078088"/>
            <a:ext cx="1601754" cy="50303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a:t>
            </a:r>
          </a:p>
        </p:txBody>
      </p:sp>
      <p:sp>
        <p:nvSpPr>
          <p:cNvPr id="8" name="TextBox 7">
            <a:extLst>
              <a:ext uri="{FF2B5EF4-FFF2-40B4-BE49-F238E27FC236}">
                <a16:creationId xmlns:a16="http://schemas.microsoft.com/office/drawing/2014/main" id="{AF7BD85E-ADEB-7E91-B71A-B4E0DB7A14D7}"/>
              </a:ext>
            </a:extLst>
          </p:cNvPr>
          <p:cNvSpPr txBox="1"/>
          <p:nvPr/>
        </p:nvSpPr>
        <p:spPr>
          <a:xfrm>
            <a:off x="4489520" y="4509120"/>
            <a:ext cx="901978" cy="338554"/>
          </a:xfrm>
          <a:prstGeom prst="rect">
            <a:avLst/>
          </a:prstGeom>
          <a:noFill/>
        </p:spPr>
        <p:txBody>
          <a:bodyPr wrap="none" rtlCol="0">
            <a:spAutoFit/>
          </a:bodyPr>
          <a:lstStyle/>
          <a:p>
            <a:r>
              <a:rPr lang="en-US" sz="1600" dirty="0">
                <a:solidFill>
                  <a:schemeClr val="tx1"/>
                </a:solidFill>
              </a:rPr>
              <a:t>No NAV</a:t>
            </a:r>
          </a:p>
        </p:txBody>
      </p:sp>
      <p:sp>
        <p:nvSpPr>
          <p:cNvPr id="33" name="TextBox 32">
            <a:extLst>
              <a:ext uri="{FF2B5EF4-FFF2-40B4-BE49-F238E27FC236}">
                <a16:creationId xmlns:a16="http://schemas.microsoft.com/office/drawing/2014/main" id="{67A2245E-8FC0-A836-EAC8-BE44D40FAA6A}"/>
              </a:ext>
            </a:extLst>
          </p:cNvPr>
          <p:cNvSpPr txBox="1"/>
          <p:nvPr/>
        </p:nvSpPr>
        <p:spPr>
          <a:xfrm>
            <a:off x="4926321" y="1989588"/>
            <a:ext cx="1163267" cy="338554"/>
          </a:xfrm>
          <a:prstGeom prst="rect">
            <a:avLst/>
          </a:prstGeom>
          <a:noFill/>
        </p:spPr>
        <p:txBody>
          <a:bodyPr wrap="none" rtlCol="0">
            <a:spAutoFit/>
          </a:bodyPr>
          <a:lstStyle/>
          <a:p>
            <a:r>
              <a:rPr lang="en-US" sz="1600" dirty="0">
                <a:solidFill>
                  <a:schemeClr val="tx1"/>
                </a:solidFill>
              </a:rPr>
              <a:t>OBSS NAV</a:t>
            </a:r>
          </a:p>
        </p:txBody>
      </p:sp>
      <p:sp>
        <p:nvSpPr>
          <p:cNvPr id="42" name="Rectangle 6">
            <a:extLst>
              <a:ext uri="{FF2B5EF4-FFF2-40B4-BE49-F238E27FC236}">
                <a16:creationId xmlns:a16="http://schemas.microsoft.com/office/drawing/2014/main" id="{6713FF3A-24E6-81E8-0ED0-B36D1740DB60}"/>
              </a:ext>
            </a:extLst>
          </p:cNvPr>
          <p:cNvSpPr/>
          <p:nvPr/>
        </p:nvSpPr>
        <p:spPr bwMode="auto">
          <a:xfrm>
            <a:off x="7545840" y="2348880"/>
            <a:ext cx="1601754" cy="503039"/>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a:t>
            </a:r>
          </a:p>
        </p:txBody>
      </p:sp>
      <p:sp>
        <p:nvSpPr>
          <p:cNvPr id="50" name="Rectangle 12">
            <a:extLst>
              <a:ext uri="{FF2B5EF4-FFF2-40B4-BE49-F238E27FC236}">
                <a16:creationId xmlns:a16="http://schemas.microsoft.com/office/drawing/2014/main" id="{B0799AD4-0133-7F8B-2C33-39D5102D7997}"/>
              </a:ext>
            </a:extLst>
          </p:cNvPr>
          <p:cNvSpPr/>
          <p:nvPr/>
        </p:nvSpPr>
        <p:spPr bwMode="auto">
          <a:xfrm>
            <a:off x="9229972" y="4009527"/>
            <a:ext cx="181315"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sp>
        <p:nvSpPr>
          <p:cNvPr id="51" name="Rectangle 16">
            <a:extLst>
              <a:ext uri="{FF2B5EF4-FFF2-40B4-BE49-F238E27FC236}">
                <a16:creationId xmlns:a16="http://schemas.microsoft.com/office/drawing/2014/main" id="{F5673FC7-7F98-EA1C-4B24-6F91D0D61AE3}"/>
              </a:ext>
            </a:extLst>
          </p:cNvPr>
          <p:cNvSpPr/>
          <p:nvPr/>
        </p:nvSpPr>
        <p:spPr bwMode="auto">
          <a:xfrm>
            <a:off x="1840963"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56" name="Rectangle 17">
            <a:extLst>
              <a:ext uri="{FF2B5EF4-FFF2-40B4-BE49-F238E27FC236}">
                <a16:creationId xmlns:a16="http://schemas.microsoft.com/office/drawing/2014/main" id="{487C6485-472F-0793-ACC1-64905B91E538}"/>
              </a:ext>
            </a:extLst>
          </p:cNvPr>
          <p:cNvSpPr/>
          <p:nvPr/>
        </p:nvSpPr>
        <p:spPr bwMode="auto">
          <a:xfrm>
            <a:off x="1775520"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58" name="Straight Connector 36">
            <a:extLst>
              <a:ext uri="{FF2B5EF4-FFF2-40B4-BE49-F238E27FC236}">
                <a16:creationId xmlns:a16="http://schemas.microsoft.com/office/drawing/2014/main" id="{D7716796-B51B-8CFD-1D8C-27EE3BD75A41}"/>
              </a:ext>
            </a:extLst>
          </p:cNvPr>
          <p:cNvCxnSpPr>
            <a:cxnSpLocks/>
          </p:cNvCxnSpPr>
          <p:nvPr/>
        </p:nvCxnSpPr>
        <p:spPr bwMode="auto">
          <a:xfrm>
            <a:off x="9567944" y="3393669"/>
            <a:ext cx="767750" cy="537013"/>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60" name="Straight Connector 36">
            <a:extLst>
              <a:ext uri="{FF2B5EF4-FFF2-40B4-BE49-F238E27FC236}">
                <a16:creationId xmlns:a16="http://schemas.microsoft.com/office/drawing/2014/main" id="{49CB6F7C-BA2D-BCB6-0880-E0D1ED496D72}"/>
              </a:ext>
            </a:extLst>
          </p:cNvPr>
          <p:cNvCxnSpPr>
            <a:cxnSpLocks/>
          </p:cNvCxnSpPr>
          <p:nvPr/>
        </p:nvCxnSpPr>
        <p:spPr bwMode="auto">
          <a:xfrm flipV="1">
            <a:off x="9552384" y="4162810"/>
            <a:ext cx="783310" cy="633666"/>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61" name="TextBox 60">
            <a:extLst>
              <a:ext uri="{FF2B5EF4-FFF2-40B4-BE49-F238E27FC236}">
                <a16:creationId xmlns:a16="http://schemas.microsoft.com/office/drawing/2014/main" id="{8502D9E5-E877-2ED8-D14D-0E6DD10B0C3D}"/>
              </a:ext>
            </a:extLst>
          </p:cNvPr>
          <p:cNvSpPr txBox="1"/>
          <p:nvPr/>
        </p:nvSpPr>
        <p:spPr>
          <a:xfrm>
            <a:off x="10444308" y="3694041"/>
            <a:ext cx="1632624" cy="1077218"/>
          </a:xfrm>
          <a:prstGeom prst="rect">
            <a:avLst/>
          </a:prstGeom>
          <a:noFill/>
        </p:spPr>
        <p:txBody>
          <a:bodyPr wrap="square" rtlCol="0">
            <a:spAutoFit/>
          </a:bodyPr>
          <a:lstStyle/>
          <a:p>
            <a:r>
              <a:rPr lang="en-US" sz="1600" dirty="0">
                <a:solidFill>
                  <a:schemeClr val="tx1"/>
                </a:solidFill>
              </a:rPr>
              <a:t>Return to primary channel before the end of OBSS NAV</a:t>
            </a:r>
          </a:p>
        </p:txBody>
      </p:sp>
      <p:sp>
        <p:nvSpPr>
          <p:cNvPr id="4100" name="Rectangle 16">
            <a:extLst>
              <a:ext uri="{FF2B5EF4-FFF2-40B4-BE49-F238E27FC236}">
                <a16:creationId xmlns:a16="http://schemas.microsoft.com/office/drawing/2014/main" id="{B6813B52-969F-FCDD-F0B8-CA10D733DEED}"/>
              </a:ext>
            </a:extLst>
          </p:cNvPr>
          <p:cNvSpPr/>
          <p:nvPr/>
        </p:nvSpPr>
        <p:spPr bwMode="auto">
          <a:xfrm>
            <a:off x="7471047" y="2697651"/>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01" name="Rectangle 17">
            <a:extLst>
              <a:ext uri="{FF2B5EF4-FFF2-40B4-BE49-F238E27FC236}">
                <a16:creationId xmlns:a16="http://schemas.microsoft.com/office/drawing/2014/main" id="{ABF871CD-B854-F506-57A1-4C6DBFC0050C}"/>
              </a:ext>
            </a:extLst>
          </p:cNvPr>
          <p:cNvSpPr/>
          <p:nvPr/>
        </p:nvSpPr>
        <p:spPr bwMode="auto">
          <a:xfrm>
            <a:off x="7405604" y="2697651"/>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39208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
            <a:extLst>
              <a:ext uri="{FF2B5EF4-FFF2-40B4-BE49-F238E27FC236}">
                <a16:creationId xmlns:a16="http://schemas.microsoft.com/office/drawing/2014/main" id="{7C649478-115A-CA4B-73FA-FA27BE2EF7EC}"/>
              </a:ext>
            </a:extLst>
          </p:cNvPr>
          <p:cNvSpPr txBox="1">
            <a:spLocks noChangeArrowheads="1"/>
          </p:cNvSpPr>
          <p:nvPr/>
        </p:nvSpPr>
        <p:spPr bwMode="auto">
          <a:xfrm>
            <a:off x="878637" y="160834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kern="0" dirty="0"/>
              <a:t>Example</a:t>
            </a:r>
          </a:p>
        </p:txBody>
      </p:sp>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2</a:t>
            </a:r>
          </a:p>
        </p:txBody>
      </p:sp>
      <p:sp>
        <p:nvSpPr>
          <p:cNvPr id="4098" name="Rectangle 2"/>
          <p:cNvSpPr>
            <a:spLocks noGrp="1" noChangeArrowheads="1"/>
          </p:cNvSpPr>
          <p:nvPr>
            <p:ph idx="1"/>
          </p:nvPr>
        </p:nvSpPr>
        <p:spPr>
          <a:ln/>
        </p:spPr>
        <p:txBody>
          <a:bodyPr/>
          <a:lstStyle/>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cxnSp>
        <p:nvCxnSpPr>
          <p:cNvPr id="2" name="Straight Connector 37">
            <a:extLst>
              <a:ext uri="{FF2B5EF4-FFF2-40B4-BE49-F238E27FC236}">
                <a16:creationId xmlns:a16="http://schemas.microsoft.com/office/drawing/2014/main" id="{70319C97-3CBA-FAC2-CF0F-6587B9F179AE}"/>
              </a:ext>
            </a:extLst>
          </p:cNvPr>
          <p:cNvCxnSpPr>
            <a:cxnSpLocks/>
          </p:cNvCxnSpPr>
          <p:nvPr/>
        </p:nvCxnSpPr>
        <p:spPr bwMode="auto">
          <a:xfrm>
            <a:off x="4189183" y="2167935"/>
            <a:ext cx="21187"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 name="Straight Connector 37">
            <a:extLst>
              <a:ext uri="{FF2B5EF4-FFF2-40B4-BE49-F238E27FC236}">
                <a16:creationId xmlns:a16="http://schemas.microsoft.com/office/drawing/2014/main" id="{283CEE80-7D22-2790-83E5-6CF3269784F8}"/>
              </a:ext>
            </a:extLst>
          </p:cNvPr>
          <p:cNvCxnSpPr>
            <a:cxnSpLocks/>
          </p:cNvCxnSpPr>
          <p:nvPr/>
        </p:nvCxnSpPr>
        <p:spPr bwMode="auto">
          <a:xfrm>
            <a:off x="4562111" y="2167935"/>
            <a:ext cx="0"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 name="Straight Connector 24">
            <a:extLst>
              <a:ext uri="{FF2B5EF4-FFF2-40B4-BE49-F238E27FC236}">
                <a16:creationId xmlns:a16="http://schemas.microsoft.com/office/drawing/2014/main" id="{E93C3000-0E72-0013-59ED-49D6EFC8E304}"/>
              </a:ext>
            </a:extLst>
          </p:cNvPr>
          <p:cNvCxnSpPr>
            <a:cxnSpLocks/>
          </p:cNvCxnSpPr>
          <p:nvPr/>
        </p:nvCxnSpPr>
        <p:spPr bwMode="auto">
          <a:xfrm>
            <a:off x="1563225" y="5272049"/>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Left Brace 26">
            <a:extLst>
              <a:ext uri="{FF2B5EF4-FFF2-40B4-BE49-F238E27FC236}">
                <a16:creationId xmlns:a16="http://schemas.microsoft.com/office/drawing/2014/main" id="{84F180D9-3CC3-5FB9-895E-A1B0892F00ED}"/>
              </a:ext>
            </a:extLst>
          </p:cNvPr>
          <p:cNvSpPr/>
          <p:nvPr/>
        </p:nvSpPr>
        <p:spPr bwMode="auto">
          <a:xfrm>
            <a:off x="1610695" y="421731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Left Brace 27">
            <a:extLst>
              <a:ext uri="{FF2B5EF4-FFF2-40B4-BE49-F238E27FC236}">
                <a16:creationId xmlns:a16="http://schemas.microsoft.com/office/drawing/2014/main" id="{866D38AA-5BE1-EA7F-EF8D-10B92E208A03}"/>
              </a:ext>
            </a:extLst>
          </p:cNvPr>
          <p:cNvSpPr/>
          <p:nvPr/>
        </p:nvSpPr>
        <p:spPr bwMode="auto">
          <a:xfrm>
            <a:off x="1610695" y="473644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D30F5B60-F8F1-ECE5-D786-73C5517E851C}"/>
              </a:ext>
            </a:extLst>
          </p:cNvPr>
          <p:cNvSpPr txBox="1"/>
          <p:nvPr/>
        </p:nvSpPr>
        <p:spPr>
          <a:xfrm>
            <a:off x="1091208" y="4826625"/>
            <a:ext cx="503664" cy="338554"/>
          </a:xfrm>
          <a:prstGeom prst="rect">
            <a:avLst/>
          </a:prstGeom>
          <a:noFill/>
        </p:spPr>
        <p:txBody>
          <a:bodyPr wrap="none" rtlCol="0">
            <a:spAutoFit/>
          </a:bodyPr>
          <a:lstStyle/>
          <a:p>
            <a:r>
              <a:rPr lang="en-US" sz="1600" dirty="0">
                <a:solidFill>
                  <a:schemeClr val="tx1"/>
                </a:solidFill>
              </a:rPr>
              <a:t>P20</a:t>
            </a:r>
          </a:p>
        </p:txBody>
      </p:sp>
      <p:sp>
        <p:nvSpPr>
          <p:cNvPr id="12" name="TextBox 11">
            <a:extLst>
              <a:ext uri="{FF2B5EF4-FFF2-40B4-BE49-F238E27FC236}">
                <a16:creationId xmlns:a16="http://schemas.microsoft.com/office/drawing/2014/main" id="{7C912F00-B4E3-237D-60C5-4F2D20965B55}"/>
              </a:ext>
            </a:extLst>
          </p:cNvPr>
          <p:cNvSpPr txBox="1"/>
          <p:nvPr/>
        </p:nvSpPr>
        <p:spPr>
          <a:xfrm>
            <a:off x="1107031" y="4307605"/>
            <a:ext cx="503664" cy="338554"/>
          </a:xfrm>
          <a:prstGeom prst="rect">
            <a:avLst/>
          </a:prstGeom>
          <a:noFill/>
        </p:spPr>
        <p:txBody>
          <a:bodyPr wrap="none" rtlCol="0">
            <a:spAutoFit/>
          </a:bodyPr>
          <a:lstStyle/>
          <a:p>
            <a:r>
              <a:rPr lang="en-US" sz="1600" dirty="0">
                <a:solidFill>
                  <a:schemeClr val="tx1"/>
                </a:solidFill>
              </a:rPr>
              <a:t>S20</a:t>
            </a:r>
          </a:p>
        </p:txBody>
      </p:sp>
      <p:sp>
        <p:nvSpPr>
          <p:cNvPr id="13" name="TextBox 12">
            <a:extLst>
              <a:ext uri="{FF2B5EF4-FFF2-40B4-BE49-F238E27FC236}">
                <a16:creationId xmlns:a16="http://schemas.microsoft.com/office/drawing/2014/main" id="{B4E1EF29-D37B-685E-9859-8F7FEBB627CC}"/>
              </a:ext>
            </a:extLst>
          </p:cNvPr>
          <p:cNvSpPr txBox="1"/>
          <p:nvPr/>
        </p:nvSpPr>
        <p:spPr>
          <a:xfrm>
            <a:off x="2568516" y="5954321"/>
            <a:ext cx="1853477" cy="584775"/>
          </a:xfrm>
          <a:prstGeom prst="rect">
            <a:avLst/>
          </a:prstGeom>
          <a:noFill/>
        </p:spPr>
        <p:txBody>
          <a:bodyPr wrap="square" rtlCol="0">
            <a:spAutoFit/>
          </a:bodyPr>
          <a:lstStyle/>
          <a:p>
            <a:r>
              <a:rPr lang="en-US" sz="1600" dirty="0">
                <a:solidFill>
                  <a:schemeClr val="tx1"/>
                </a:solidFill>
              </a:rPr>
              <a:t>STA switches to NPC without NAV</a:t>
            </a:r>
          </a:p>
        </p:txBody>
      </p:sp>
      <p:cxnSp>
        <p:nvCxnSpPr>
          <p:cNvPr id="14" name="Straight Connector 36">
            <a:extLst>
              <a:ext uri="{FF2B5EF4-FFF2-40B4-BE49-F238E27FC236}">
                <a16:creationId xmlns:a16="http://schemas.microsoft.com/office/drawing/2014/main" id="{5F1F6258-B6F3-FD1D-CC06-1C431ADECA80}"/>
              </a:ext>
            </a:extLst>
          </p:cNvPr>
          <p:cNvCxnSpPr>
            <a:cxnSpLocks/>
          </p:cNvCxnSpPr>
          <p:nvPr/>
        </p:nvCxnSpPr>
        <p:spPr bwMode="auto">
          <a:xfrm flipH="1">
            <a:off x="3350331" y="5266128"/>
            <a:ext cx="838852" cy="69072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5" name="Straight Connector 37">
            <a:extLst>
              <a:ext uri="{FF2B5EF4-FFF2-40B4-BE49-F238E27FC236}">
                <a16:creationId xmlns:a16="http://schemas.microsoft.com/office/drawing/2014/main" id="{7CB5D50D-D75D-763B-AC01-4E6329A01B31}"/>
              </a:ext>
            </a:extLst>
          </p:cNvPr>
          <p:cNvCxnSpPr>
            <a:cxnSpLocks/>
          </p:cNvCxnSpPr>
          <p:nvPr/>
        </p:nvCxnSpPr>
        <p:spPr bwMode="auto">
          <a:xfrm>
            <a:off x="9557366" y="4306276"/>
            <a:ext cx="0" cy="11279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15">
            <a:extLst>
              <a:ext uri="{FF2B5EF4-FFF2-40B4-BE49-F238E27FC236}">
                <a16:creationId xmlns:a16="http://schemas.microsoft.com/office/drawing/2014/main" id="{FFF2EF63-D679-A233-B5B3-551BEBE697C0}"/>
              </a:ext>
            </a:extLst>
          </p:cNvPr>
          <p:cNvSpPr txBox="1"/>
          <p:nvPr/>
        </p:nvSpPr>
        <p:spPr>
          <a:xfrm>
            <a:off x="110385" y="4382449"/>
            <a:ext cx="1038505" cy="707886"/>
          </a:xfrm>
          <a:prstGeom prst="rect">
            <a:avLst/>
          </a:prstGeom>
          <a:noFill/>
        </p:spPr>
        <p:txBody>
          <a:bodyPr wrap="square" rtlCol="0">
            <a:spAutoFit/>
          </a:bodyPr>
          <a:lstStyle/>
          <a:p>
            <a:r>
              <a:rPr lang="en-US" sz="2000" dirty="0">
                <a:solidFill>
                  <a:schemeClr val="tx1"/>
                </a:solidFill>
              </a:rPr>
              <a:t>Non-AP STA</a:t>
            </a:r>
          </a:p>
        </p:txBody>
      </p:sp>
      <p:sp>
        <p:nvSpPr>
          <p:cNvPr id="17" name="Left Brace 26">
            <a:extLst>
              <a:ext uri="{FF2B5EF4-FFF2-40B4-BE49-F238E27FC236}">
                <a16:creationId xmlns:a16="http://schemas.microsoft.com/office/drawing/2014/main" id="{35D0FB29-C9F3-62F7-B561-31FAC2D5CE14}"/>
              </a:ext>
            </a:extLst>
          </p:cNvPr>
          <p:cNvSpPr/>
          <p:nvPr/>
        </p:nvSpPr>
        <p:spPr bwMode="auto">
          <a:xfrm rot="16200000">
            <a:off x="5086120" y="3171498"/>
            <a:ext cx="228600" cy="45254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FFAE3EBC-2930-5C53-5F8D-54BB7F547E3B}"/>
              </a:ext>
            </a:extLst>
          </p:cNvPr>
          <p:cNvSpPr txBox="1"/>
          <p:nvPr/>
        </p:nvSpPr>
        <p:spPr>
          <a:xfrm>
            <a:off x="2923692" y="5496369"/>
            <a:ext cx="4570093" cy="338554"/>
          </a:xfrm>
          <a:prstGeom prst="rect">
            <a:avLst/>
          </a:prstGeom>
          <a:noFill/>
        </p:spPr>
        <p:txBody>
          <a:bodyPr wrap="square" rtlCol="0">
            <a:spAutoFit/>
          </a:bodyPr>
          <a:lstStyle/>
          <a:p>
            <a:pPr algn="ctr"/>
            <a:r>
              <a:rPr lang="en-US" sz="1600" dirty="0">
                <a:solidFill>
                  <a:schemeClr val="tx1"/>
                </a:solidFill>
              </a:rPr>
              <a:t>OBSS PPDU</a:t>
            </a:r>
          </a:p>
        </p:txBody>
      </p:sp>
      <p:sp>
        <p:nvSpPr>
          <p:cNvPr id="19" name="Rectangle 31">
            <a:extLst>
              <a:ext uri="{FF2B5EF4-FFF2-40B4-BE49-F238E27FC236}">
                <a16:creationId xmlns:a16="http://schemas.microsoft.com/office/drawing/2014/main" id="{3C9F8E4D-BE26-0474-0ACB-984BDBFF3DC5}"/>
              </a:ext>
            </a:extLst>
          </p:cNvPr>
          <p:cNvSpPr/>
          <p:nvPr/>
        </p:nvSpPr>
        <p:spPr bwMode="auto">
          <a:xfrm>
            <a:off x="2923692" y="4800600"/>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20" name="Rectangle 31">
            <a:extLst>
              <a:ext uri="{FF2B5EF4-FFF2-40B4-BE49-F238E27FC236}">
                <a16:creationId xmlns:a16="http://schemas.microsoft.com/office/drawing/2014/main" id="{0F7F21B2-47D6-3B84-EC7A-37C93D6D38A9}"/>
              </a:ext>
            </a:extLst>
          </p:cNvPr>
          <p:cNvSpPr/>
          <p:nvPr/>
        </p:nvSpPr>
        <p:spPr bwMode="auto">
          <a:xfrm>
            <a:off x="3546452" y="480626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21" name="Rectangle 31">
            <a:extLst>
              <a:ext uri="{FF2B5EF4-FFF2-40B4-BE49-F238E27FC236}">
                <a16:creationId xmlns:a16="http://schemas.microsoft.com/office/drawing/2014/main" id="{9C7D9C18-62E3-F367-1500-DB99FB271E09}"/>
              </a:ext>
            </a:extLst>
          </p:cNvPr>
          <p:cNvSpPr/>
          <p:nvPr/>
        </p:nvSpPr>
        <p:spPr bwMode="auto">
          <a:xfrm>
            <a:off x="4204487" y="4804484"/>
            <a:ext cx="193965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22" name="Rectangle 31">
            <a:extLst>
              <a:ext uri="{FF2B5EF4-FFF2-40B4-BE49-F238E27FC236}">
                <a16:creationId xmlns:a16="http://schemas.microsoft.com/office/drawing/2014/main" id="{5B5210A4-A74C-230E-3747-E1325428F277}"/>
              </a:ext>
            </a:extLst>
          </p:cNvPr>
          <p:cNvSpPr/>
          <p:nvPr/>
        </p:nvSpPr>
        <p:spPr bwMode="auto">
          <a:xfrm>
            <a:off x="6156870" y="4804158"/>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23" name="TextBox 22">
            <a:extLst>
              <a:ext uri="{FF2B5EF4-FFF2-40B4-BE49-F238E27FC236}">
                <a16:creationId xmlns:a16="http://schemas.microsoft.com/office/drawing/2014/main" id="{99113C44-F21F-CEEF-E0D8-CEB375F5BB28}"/>
              </a:ext>
            </a:extLst>
          </p:cNvPr>
          <p:cNvSpPr txBox="1"/>
          <p:nvPr/>
        </p:nvSpPr>
        <p:spPr>
          <a:xfrm>
            <a:off x="159479" y="2564509"/>
            <a:ext cx="1038505" cy="400110"/>
          </a:xfrm>
          <a:prstGeom prst="rect">
            <a:avLst/>
          </a:prstGeom>
          <a:noFill/>
        </p:spPr>
        <p:txBody>
          <a:bodyPr wrap="square" rtlCol="0">
            <a:spAutoFit/>
          </a:bodyPr>
          <a:lstStyle/>
          <a:p>
            <a:r>
              <a:rPr lang="en-US" sz="2000" dirty="0">
                <a:solidFill>
                  <a:schemeClr val="tx1"/>
                </a:solidFill>
              </a:rPr>
              <a:t>AP</a:t>
            </a:r>
          </a:p>
        </p:txBody>
      </p:sp>
      <p:cxnSp>
        <p:nvCxnSpPr>
          <p:cNvPr id="24" name="Straight Connector 24">
            <a:extLst>
              <a:ext uri="{FF2B5EF4-FFF2-40B4-BE49-F238E27FC236}">
                <a16:creationId xmlns:a16="http://schemas.microsoft.com/office/drawing/2014/main" id="{B239B9D1-A053-9B36-C98A-B2CC493BE1EB}"/>
              </a:ext>
            </a:extLst>
          </p:cNvPr>
          <p:cNvCxnSpPr>
            <a:cxnSpLocks/>
          </p:cNvCxnSpPr>
          <p:nvPr/>
        </p:nvCxnSpPr>
        <p:spPr bwMode="auto">
          <a:xfrm>
            <a:off x="1553625" y="3399841"/>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Left Brace 26">
            <a:extLst>
              <a:ext uri="{FF2B5EF4-FFF2-40B4-BE49-F238E27FC236}">
                <a16:creationId xmlns:a16="http://schemas.microsoft.com/office/drawing/2014/main" id="{BA55DA79-AB45-EA44-3DA7-1F9012641DEA}"/>
              </a:ext>
            </a:extLst>
          </p:cNvPr>
          <p:cNvSpPr/>
          <p:nvPr/>
        </p:nvSpPr>
        <p:spPr bwMode="auto">
          <a:xfrm>
            <a:off x="1601095" y="2345107"/>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Left Brace 27">
            <a:extLst>
              <a:ext uri="{FF2B5EF4-FFF2-40B4-BE49-F238E27FC236}">
                <a16:creationId xmlns:a16="http://schemas.microsoft.com/office/drawing/2014/main" id="{ABA85F5A-4D13-6396-CF06-9EC762981CC5}"/>
              </a:ext>
            </a:extLst>
          </p:cNvPr>
          <p:cNvSpPr/>
          <p:nvPr/>
        </p:nvSpPr>
        <p:spPr bwMode="auto">
          <a:xfrm>
            <a:off x="1601095" y="2864241"/>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A99BAA1-6186-D59A-57B2-B28E3F98FE7C}"/>
              </a:ext>
            </a:extLst>
          </p:cNvPr>
          <p:cNvSpPr txBox="1"/>
          <p:nvPr/>
        </p:nvSpPr>
        <p:spPr>
          <a:xfrm>
            <a:off x="1081608" y="2954417"/>
            <a:ext cx="503664" cy="338554"/>
          </a:xfrm>
          <a:prstGeom prst="rect">
            <a:avLst/>
          </a:prstGeom>
          <a:noFill/>
        </p:spPr>
        <p:txBody>
          <a:bodyPr wrap="none" rtlCol="0">
            <a:spAutoFit/>
          </a:bodyPr>
          <a:lstStyle/>
          <a:p>
            <a:r>
              <a:rPr lang="en-US" sz="1600" dirty="0">
                <a:solidFill>
                  <a:schemeClr val="tx1"/>
                </a:solidFill>
              </a:rPr>
              <a:t>P20</a:t>
            </a:r>
          </a:p>
        </p:txBody>
      </p:sp>
      <p:sp>
        <p:nvSpPr>
          <p:cNvPr id="29" name="TextBox 28">
            <a:extLst>
              <a:ext uri="{FF2B5EF4-FFF2-40B4-BE49-F238E27FC236}">
                <a16:creationId xmlns:a16="http://schemas.microsoft.com/office/drawing/2014/main" id="{8F99AA8C-D0EA-3B88-71E7-1C8A15437A71}"/>
              </a:ext>
            </a:extLst>
          </p:cNvPr>
          <p:cNvSpPr txBox="1"/>
          <p:nvPr/>
        </p:nvSpPr>
        <p:spPr>
          <a:xfrm>
            <a:off x="1097431" y="2435397"/>
            <a:ext cx="503664" cy="338554"/>
          </a:xfrm>
          <a:prstGeom prst="rect">
            <a:avLst/>
          </a:prstGeom>
          <a:noFill/>
        </p:spPr>
        <p:txBody>
          <a:bodyPr wrap="none" rtlCol="0">
            <a:spAutoFit/>
          </a:bodyPr>
          <a:lstStyle/>
          <a:p>
            <a:r>
              <a:rPr lang="en-US" sz="1600" dirty="0">
                <a:solidFill>
                  <a:schemeClr val="tx1"/>
                </a:solidFill>
              </a:rPr>
              <a:t>S20</a:t>
            </a:r>
          </a:p>
        </p:txBody>
      </p:sp>
      <p:cxnSp>
        <p:nvCxnSpPr>
          <p:cNvPr id="30" name="Straight Connector 36">
            <a:extLst>
              <a:ext uri="{FF2B5EF4-FFF2-40B4-BE49-F238E27FC236}">
                <a16:creationId xmlns:a16="http://schemas.microsoft.com/office/drawing/2014/main" id="{679A3502-A853-D85C-6EDA-3F7850D57D0B}"/>
              </a:ext>
            </a:extLst>
          </p:cNvPr>
          <p:cNvCxnSpPr>
            <a:cxnSpLocks/>
            <a:endCxn id="41" idx="3"/>
          </p:cNvCxnSpPr>
          <p:nvPr/>
        </p:nvCxnSpPr>
        <p:spPr bwMode="auto">
          <a:xfrm flipH="1" flipV="1">
            <a:off x="3911474" y="2462849"/>
            <a:ext cx="278337" cy="400384"/>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31" name="Straight Connector 37">
            <a:extLst>
              <a:ext uri="{FF2B5EF4-FFF2-40B4-BE49-F238E27FC236}">
                <a16:creationId xmlns:a16="http://schemas.microsoft.com/office/drawing/2014/main" id="{B539CEE9-B1EE-3EE9-B48D-E616134176FC}"/>
              </a:ext>
            </a:extLst>
          </p:cNvPr>
          <p:cNvCxnSpPr>
            <a:cxnSpLocks/>
          </p:cNvCxnSpPr>
          <p:nvPr/>
        </p:nvCxnSpPr>
        <p:spPr bwMode="auto">
          <a:xfrm>
            <a:off x="9547766" y="2434068"/>
            <a:ext cx="0" cy="96165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Rectangle 6">
            <a:extLst>
              <a:ext uri="{FF2B5EF4-FFF2-40B4-BE49-F238E27FC236}">
                <a16:creationId xmlns:a16="http://schemas.microsoft.com/office/drawing/2014/main" id="{7C2AC6DB-C201-6EA9-C483-DAEF64F744BE}"/>
              </a:ext>
            </a:extLst>
          </p:cNvPr>
          <p:cNvSpPr/>
          <p:nvPr/>
        </p:nvSpPr>
        <p:spPr bwMode="auto">
          <a:xfrm>
            <a:off x="1898536" y="2928392"/>
            <a:ext cx="562607" cy="47348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Beacon</a:t>
            </a:r>
          </a:p>
        </p:txBody>
      </p:sp>
      <p:sp>
        <p:nvSpPr>
          <p:cNvPr id="34" name="Left Brace 26">
            <a:extLst>
              <a:ext uri="{FF2B5EF4-FFF2-40B4-BE49-F238E27FC236}">
                <a16:creationId xmlns:a16="http://schemas.microsoft.com/office/drawing/2014/main" id="{D2676AE1-577C-F509-7E19-8C83A9206B50}"/>
              </a:ext>
            </a:extLst>
          </p:cNvPr>
          <p:cNvSpPr/>
          <p:nvPr/>
        </p:nvSpPr>
        <p:spPr bwMode="auto">
          <a:xfrm rot="16200000">
            <a:off x="5081320" y="1294490"/>
            <a:ext cx="228600" cy="45350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012036A2-2AD4-F383-B52F-593FD5975E28}"/>
              </a:ext>
            </a:extLst>
          </p:cNvPr>
          <p:cNvSpPr txBox="1"/>
          <p:nvPr/>
        </p:nvSpPr>
        <p:spPr>
          <a:xfrm>
            <a:off x="2937673" y="3624161"/>
            <a:ext cx="4556111" cy="338554"/>
          </a:xfrm>
          <a:prstGeom prst="rect">
            <a:avLst/>
          </a:prstGeom>
          <a:noFill/>
        </p:spPr>
        <p:txBody>
          <a:bodyPr wrap="square" rtlCol="0">
            <a:spAutoFit/>
          </a:bodyPr>
          <a:lstStyle/>
          <a:p>
            <a:pPr algn="ctr"/>
            <a:r>
              <a:rPr lang="en-US" sz="1600" dirty="0">
                <a:solidFill>
                  <a:schemeClr val="tx1"/>
                </a:solidFill>
              </a:rPr>
              <a:t>OBSS PPDU</a:t>
            </a:r>
          </a:p>
        </p:txBody>
      </p:sp>
      <p:sp>
        <p:nvSpPr>
          <p:cNvPr id="36" name="Rectangle 31">
            <a:extLst>
              <a:ext uri="{FF2B5EF4-FFF2-40B4-BE49-F238E27FC236}">
                <a16:creationId xmlns:a16="http://schemas.microsoft.com/office/drawing/2014/main" id="{FC0E29D0-0995-7B62-A3F9-5DC67F229D89}"/>
              </a:ext>
            </a:extLst>
          </p:cNvPr>
          <p:cNvSpPr/>
          <p:nvPr/>
        </p:nvSpPr>
        <p:spPr bwMode="auto">
          <a:xfrm>
            <a:off x="2914092" y="2928392"/>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37" name="Rectangle 31">
            <a:extLst>
              <a:ext uri="{FF2B5EF4-FFF2-40B4-BE49-F238E27FC236}">
                <a16:creationId xmlns:a16="http://schemas.microsoft.com/office/drawing/2014/main" id="{44E8FEE2-679F-1435-0AEA-F92B2D434E6E}"/>
              </a:ext>
            </a:extLst>
          </p:cNvPr>
          <p:cNvSpPr/>
          <p:nvPr/>
        </p:nvSpPr>
        <p:spPr bwMode="auto">
          <a:xfrm>
            <a:off x="3536852" y="2934052"/>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38" name="Rectangle 31">
            <a:extLst>
              <a:ext uri="{FF2B5EF4-FFF2-40B4-BE49-F238E27FC236}">
                <a16:creationId xmlns:a16="http://schemas.microsoft.com/office/drawing/2014/main" id="{BAF74486-9CB7-BD62-CCA7-730D1664E67A}"/>
              </a:ext>
            </a:extLst>
          </p:cNvPr>
          <p:cNvSpPr/>
          <p:nvPr/>
        </p:nvSpPr>
        <p:spPr bwMode="auto">
          <a:xfrm>
            <a:off x="4194887" y="2932276"/>
            <a:ext cx="1961262"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39" name="Rectangle 31">
            <a:extLst>
              <a:ext uri="{FF2B5EF4-FFF2-40B4-BE49-F238E27FC236}">
                <a16:creationId xmlns:a16="http://schemas.microsoft.com/office/drawing/2014/main" id="{DE0215A6-6548-9C77-0780-64458C96A193}"/>
              </a:ext>
            </a:extLst>
          </p:cNvPr>
          <p:cNvSpPr/>
          <p:nvPr/>
        </p:nvSpPr>
        <p:spPr bwMode="auto">
          <a:xfrm>
            <a:off x="6147270" y="293195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41" name="TextBox 40">
            <a:extLst>
              <a:ext uri="{FF2B5EF4-FFF2-40B4-BE49-F238E27FC236}">
                <a16:creationId xmlns:a16="http://schemas.microsoft.com/office/drawing/2014/main" id="{47F89BF4-9D04-1BCA-E038-4EC25146715E}"/>
              </a:ext>
            </a:extLst>
          </p:cNvPr>
          <p:cNvSpPr txBox="1"/>
          <p:nvPr/>
        </p:nvSpPr>
        <p:spPr>
          <a:xfrm>
            <a:off x="2057997" y="2170461"/>
            <a:ext cx="1853477" cy="584775"/>
          </a:xfrm>
          <a:prstGeom prst="rect">
            <a:avLst/>
          </a:prstGeom>
          <a:noFill/>
        </p:spPr>
        <p:txBody>
          <a:bodyPr wrap="square" rtlCol="0">
            <a:spAutoFit/>
          </a:bodyPr>
          <a:lstStyle/>
          <a:p>
            <a:r>
              <a:rPr lang="en-US" sz="1600" dirty="0">
                <a:solidFill>
                  <a:schemeClr val="tx1"/>
                </a:solidFill>
              </a:rPr>
              <a:t>AP switches to NPC without OBSS NAV</a:t>
            </a:r>
          </a:p>
        </p:txBody>
      </p:sp>
      <p:sp>
        <p:nvSpPr>
          <p:cNvPr id="43" name="Rectangle 16">
            <a:extLst>
              <a:ext uri="{FF2B5EF4-FFF2-40B4-BE49-F238E27FC236}">
                <a16:creationId xmlns:a16="http://schemas.microsoft.com/office/drawing/2014/main" id="{932465A5-62BE-5BA4-BC35-71B8A344FA02}"/>
              </a:ext>
            </a:extLst>
          </p:cNvPr>
          <p:cNvSpPr/>
          <p:nvPr/>
        </p:nvSpPr>
        <p:spPr bwMode="auto">
          <a:xfrm>
            <a:off x="4639910" y="442869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17">
            <a:extLst>
              <a:ext uri="{FF2B5EF4-FFF2-40B4-BE49-F238E27FC236}">
                <a16:creationId xmlns:a16="http://schemas.microsoft.com/office/drawing/2014/main" id="{1CF8033D-B469-54CB-E88F-AFDD372BF144}"/>
              </a:ext>
            </a:extLst>
          </p:cNvPr>
          <p:cNvSpPr/>
          <p:nvPr/>
        </p:nvSpPr>
        <p:spPr bwMode="auto">
          <a:xfrm>
            <a:off x="4574467" y="442869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5" name="Straight Connector 36">
            <a:extLst>
              <a:ext uri="{FF2B5EF4-FFF2-40B4-BE49-F238E27FC236}">
                <a16:creationId xmlns:a16="http://schemas.microsoft.com/office/drawing/2014/main" id="{CEAC6FB3-A36C-B6E6-5A59-D5ED5F84571A}"/>
              </a:ext>
            </a:extLst>
          </p:cNvPr>
          <p:cNvCxnSpPr>
            <a:cxnSpLocks/>
          </p:cNvCxnSpPr>
          <p:nvPr/>
        </p:nvCxnSpPr>
        <p:spPr bwMode="auto">
          <a:xfrm>
            <a:off x="4212524" y="4469909"/>
            <a:ext cx="354817"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46" name="TextBox 45">
            <a:extLst>
              <a:ext uri="{FF2B5EF4-FFF2-40B4-BE49-F238E27FC236}">
                <a16:creationId xmlns:a16="http://schemas.microsoft.com/office/drawing/2014/main" id="{EA342C7E-29C2-C58D-B38E-1DF0A4E98E42}"/>
              </a:ext>
            </a:extLst>
          </p:cNvPr>
          <p:cNvSpPr txBox="1"/>
          <p:nvPr/>
        </p:nvSpPr>
        <p:spPr>
          <a:xfrm>
            <a:off x="2591533" y="4057110"/>
            <a:ext cx="1515158" cy="338554"/>
          </a:xfrm>
          <a:prstGeom prst="rect">
            <a:avLst/>
          </a:prstGeom>
          <a:noFill/>
        </p:spPr>
        <p:txBody>
          <a:bodyPr wrap="none" rtlCol="0">
            <a:spAutoFit/>
          </a:bodyPr>
          <a:lstStyle/>
          <a:p>
            <a:r>
              <a:rPr lang="en-US" sz="1600" dirty="0">
                <a:solidFill>
                  <a:schemeClr val="tx1"/>
                </a:solidFill>
              </a:rPr>
              <a:t>Switching delay</a:t>
            </a:r>
          </a:p>
        </p:txBody>
      </p:sp>
      <p:sp>
        <p:nvSpPr>
          <p:cNvPr id="47" name="TextBox 46">
            <a:extLst>
              <a:ext uri="{FF2B5EF4-FFF2-40B4-BE49-F238E27FC236}">
                <a16:creationId xmlns:a16="http://schemas.microsoft.com/office/drawing/2014/main" id="{D0CB7BB5-14B1-649A-EC4E-B9B60233C7E2}"/>
              </a:ext>
            </a:extLst>
          </p:cNvPr>
          <p:cNvSpPr txBox="1"/>
          <p:nvPr/>
        </p:nvSpPr>
        <p:spPr>
          <a:xfrm>
            <a:off x="2593547" y="3058327"/>
            <a:ext cx="389850" cy="338554"/>
          </a:xfrm>
          <a:prstGeom prst="rect">
            <a:avLst/>
          </a:prstGeom>
          <a:noFill/>
        </p:spPr>
        <p:txBody>
          <a:bodyPr wrap="none" rtlCol="0">
            <a:spAutoFit/>
          </a:bodyPr>
          <a:lstStyle/>
          <a:p>
            <a:r>
              <a:rPr lang="en-US" sz="1600" dirty="0">
                <a:solidFill>
                  <a:schemeClr val="tx1"/>
                </a:solidFill>
              </a:rPr>
              <a:t>…</a:t>
            </a:r>
          </a:p>
        </p:txBody>
      </p:sp>
      <p:sp>
        <p:nvSpPr>
          <p:cNvPr id="48" name="Rectangle 31">
            <a:extLst>
              <a:ext uri="{FF2B5EF4-FFF2-40B4-BE49-F238E27FC236}">
                <a16:creationId xmlns:a16="http://schemas.microsoft.com/office/drawing/2014/main" id="{371C9402-CEEE-9675-163A-561AEB5884DD}"/>
              </a:ext>
            </a:extLst>
          </p:cNvPr>
          <p:cNvSpPr/>
          <p:nvPr/>
        </p:nvSpPr>
        <p:spPr bwMode="auto">
          <a:xfrm>
            <a:off x="6801237" y="293517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sp>
        <p:nvSpPr>
          <p:cNvPr id="49" name="Rectangle 31">
            <a:extLst>
              <a:ext uri="{FF2B5EF4-FFF2-40B4-BE49-F238E27FC236}">
                <a16:creationId xmlns:a16="http://schemas.microsoft.com/office/drawing/2014/main" id="{5B9537E0-2325-6E00-7046-EE9054304BD2}"/>
              </a:ext>
            </a:extLst>
          </p:cNvPr>
          <p:cNvSpPr/>
          <p:nvPr/>
        </p:nvSpPr>
        <p:spPr bwMode="auto">
          <a:xfrm>
            <a:off x="6811821" y="4813255"/>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cxnSp>
        <p:nvCxnSpPr>
          <p:cNvPr id="52" name="Straight Connector 36">
            <a:extLst>
              <a:ext uri="{FF2B5EF4-FFF2-40B4-BE49-F238E27FC236}">
                <a16:creationId xmlns:a16="http://schemas.microsoft.com/office/drawing/2014/main" id="{C982FEC1-4077-FE92-A140-F3A5FC4B09C4}"/>
              </a:ext>
            </a:extLst>
          </p:cNvPr>
          <p:cNvCxnSpPr>
            <a:cxnSpLocks/>
          </p:cNvCxnSpPr>
          <p:nvPr/>
        </p:nvCxnSpPr>
        <p:spPr bwMode="auto">
          <a:xfrm flipH="1" flipV="1">
            <a:off x="3698457" y="4320347"/>
            <a:ext cx="554454" cy="140192"/>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53" name="Rectangle 6">
            <a:extLst>
              <a:ext uri="{FF2B5EF4-FFF2-40B4-BE49-F238E27FC236}">
                <a16:creationId xmlns:a16="http://schemas.microsoft.com/office/drawing/2014/main" id="{8D077173-A0EF-24A2-1752-04DECC7468A9}"/>
              </a:ext>
            </a:extLst>
          </p:cNvPr>
          <p:cNvSpPr/>
          <p:nvPr/>
        </p:nvSpPr>
        <p:spPr bwMode="auto">
          <a:xfrm rot="16200000">
            <a:off x="4594375" y="4201178"/>
            <a:ext cx="503038" cy="26545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54" name="Rectangle 6">
            <a:extLst>
              <a:ext uri="{FF2B5EF4-FFF2-40B4-BE49-F238E27FC236}">
                <a16:creationId xmlns:a16="http://schemas.microsoft.com/office/drawing/2014/main" id="{E22C9996-0718-4A20-C95E-6C86260187E8}"/>
              </a:ext>
            </a:extLst>
          </p:cNvPr>
          <p:cNvSpPr/>
          <p:nvPr/>
        </p:nvSpPr>
        <p:spPr bwMode="auto">
          <a:xfrm rot="16200000">
            <a:off x="4897232" y="2463412"/>
            <a:ext cx="503038" cy="26545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ICR</a:t>
            </a:r>
          </a:p>
        </p:txBody>
      </p:sp>
      <p:sp>
        <p:nvSpPr>
          <p:cNvPr id="59" name="Rectangle 12">
            <a:extLst>
              <a:ext uri="{FF2B5EF4-FFF2-40B4-BE49-F238E27FC236}">
                <a16:creationId xmlns:a16="http://schemas.microsoft.com/office/drawing/2014/main" id="{42F7FA47-C8D6-AB1E-9D50-103CDCE64126}"/>
              </a:ext>
            </a:extLst>
          </p:cNvPr>
          <p:cNvSpPr/>
          <p:nvPr/>
        </p:nvSpPr>
        <p:spPr bwMode="auto">
          <a:xfrm>
            <a:off x="7001077" y="2363356"/>
            <a:ext cx="181315"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BA</a:t>
            </a:r>
          </a:p>
        </p:txBody>
      </p:sp>
      <p:sp>
        <p:nvSpPr>
          <p:cNvPr id="62" name="Rectangle 33">
            <a:extLst>
              <a:ext uri="{FF2B5EF4-FFF2-40B4-BE49-F238E27FC236}">
                <a16:creationId xmlns:a16="http://schemas.microsoft.com/office/drawing/2014/main" id="{3EE54C2E-A578-9D8A-39AB-3B630F63DEE9}"/>
              </a:ext>
            </a:extLst>
          </p:cNvPr>
          <p:cNvSpPr/>
          <p:nvPr/>
        </p:nvSpPr>
        <p:spPr bwMode="auto">
          <a:xfrm>
            <a:off x="7463164" y="2935170"/>
            <a:ext cx="2084601" cy="4605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63" name="Rectangle 33">
            <a:extLst>
              <a:ext uri="{FF2B5EF4-FFF2-40B4-BE49-F238E27FC236}">
                <a16:creationId xmlns:a16="http://schemas.microsoft.com/office/drawing/2014/main" id="{804D4918-700B-9D6C-CFCA-EF9B5D9BCAEF}"/>
              </a:ext>
            </a:extLst>
          </p:cNvPr>
          <p:cNvSpPr/>
          <p:nvPr/>
        </p:nvSpPr>
        <p:spPr bwMode="auto">
          <a:xfrm>
            <a:off x="7448572" y="4800600"/>
            <a:ext cx="2084601" cy="45905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4096" name="TextBox 4095">
            <a:extLst>
              <a:ext uri="{FF2B5EF4-FFF2-40B4-BE49-F238E27FC236}">
                <a16:creationId xmlns:a16="http://schemas.microsoft.com/office/drawing/2014/main" id="{B473F684-2402-35F5-2D16-398B758F8C88}"/>
              </a:ext>
            </a:extLst>
          </p:cNvPr>
          <p:cNvSpPr txBox="1"/>
          <p:nvPr/>
        </p:nvSpPr>
        <p:spPr>
          <a:xfrm>
            <a:off x="1105603" y="2251632"/>
            <a:ext cx="582211" cy="338554"/>
          </a:xfrm>
          <a:prstGeom prst="rect">
            <a:avLst/>
          </a:prstGeom>
          <a:noFill/>
        </p:spPr>
        <p:txBody>
          <a:bodyPr wrap="none" rtlCol="0">
            <a:spAutoFit/>
          </a:bodyPr>
          <a:lstStyle/>
          <a:p>
            <a:r>
              <a:rPr lang="en-US" sz="1600" dirty="0">
                <a:solidFill>
                  <a:schemeClr val="tx1"/>
                </a:solidFill>
              </a:rPr>
              <a:t>NPC</a:t>
            </a:r>
          </a:p>
        </p:txBody>
      </p:sp>
      <p:sp>
        <p:nvSpPr>
          <p:cNvPr id="4099" name="TextBox 4098">
            <a:extLst>
              <a:ext uri="{FF2B5EF4-FFF2-40B4-BE49-F238E27FC236}">
                <a16:creationId xmlns:a16="http://schemas.microsoft.com/office/drawing/2014/main" id="{95A7915A-C62D-7601-6D31-9B7367B2F4CD}"/>
              </a:ext>
            </a:extLst>
          </p:cNvPr>
          <p:cNvSpPr txBox="1"/>
          <p:nvPr/>
        </p:nvSpPr>
        <p:spPr>
          <a:xfrm>
            <a:off x="1090383" y="4089397"/>
            <a:ext cx="582211" cy="338554"/>
          </a:xfrm>
          <a:prstGeom prst="rect">
            <a:avLst/>
          </a:prstGeom>
          <a:noFill/>
        </p:spPr>
        <p:txBody>
          <a:bodyPr wrap="none" rtlCol="0">
            <a:spAutoFit/>
          </a:bodyPr>
          <a:lstStyle/>
          <a:p>
            <a:r>
              <a:rPr lang="en-US" sz="1600" dirty="0">
                <a:solidFill>
                  <a:schemeClr val="tx1"/>
                </a:solidFill>
              </a:rPr>
              <a:t>NPC</a:t>
            </a:r>
          </a:p>
        </p:txBody>
      </p:sp>
      <p:sp>
        <p:nvSpPr>
          <p:cNvPr id="40" name="Rectangle 6">
            <a:extLst>
              <a:ext uri="{FF2B5EF4-FFF2-40B4-BE49-F238E27FC236}">
                <a16:creationId xmlns:a16="http://schemas.microsoft.com/office/drawing/2014/main" id="{0EA8DACF-A2CD-40BE-EA6C-9193ACB0DCBD}"/>
              </a:ext>
            </a:extLst>
          </p:cNvPr>
          <p:cNvSpPr/>
          <p:nvPr/>
        </p:nvSpPr>
        <p:spPr bwMode="auto">
          <a:xfrm>
            <a:off x="5399323" y="4078088"/>
            <a:ext cx="1601754" cy="50303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a:t>
            </a:r>
          </a:p>
        </p:txBody>
      </p:sp>
      <p:sp>
        <p:nvSpPr>
          <p:cNvPr id="8" name="TextBox 7">
            <a:extLst>
              <a:ext uri="{FF2B5EF4-FFF2-40B4-BE49-F238E27FC236}">
                <a16:creationId xmlns:a16="http://schemas.microsoft.com/office/drawing/2014/main" id="{AF7BD85E-ADEB-7E91-B71A-B4E0DB7A14D7}"/>
              </a:ext>
            </a:extLst>
          </p:cNvPr>
          <p:cNvSpPr txBox="1"/>
          <p:nvPr/>
        </p:nvSpPr>
        <p:spPr>
          <a:xfrm>
            <a:off x="4489520" y="4509120"/>
            <a:ext cx="901978" cy="338554"/>
          </a:xfrm>
          <a:prstGeom prst="rect">
            <a:avLst/>
          </a:prstGeom>
          <a:noFill/>
        </p:spPr>
        <p:txBody>
          <a:bodyPr wrap="none" rtlCol="0">
            <a:spAutoFit/>
          </a:bodyPr>
          <a:lstStyle/>
          <a:p>
            <a:r>
              <a:rPr lang="en-US" sz="1600" dirty="0">
                <a:solidFill>
                  <a:schemeClr val="tx1"/>
                </a:solidFill>
              </a:rPr>
              <a:t>No NAV</a:t>
            </a:r>
          </a:p>
        </p:txBody>
      </p:sp>
      <p:sp>
        <p:nvSpPr>
          <p:cNvPr id="33" name="TextBox 32">
            <a:extLst>
              <a:ext uri="{FF2B5EF4-FFF2-40B4-BE49-F238E27FC236}">
                <a16:creationId xmlns:a16="http://schemas.microsoft.com/office/drawing/2014/main" id="{67A2245E-8FC0-A836-EAC8-BE44D40FAA6A}"/>
              </a:ext>
            </a:extLst>
          </p:cNvPr>
          <p:cNvSpPr txBox="1"/>
          <p:nvPr/>
        </p:nvSpPr>
        <p:spPr>
          <a:xfrm>
            <a:off x="4926321" y="1989588"/>
            <a:ext cx="901978" cy="338554"/>
          </a:xfrm>
          <a:prstGeom prst="rect">
            <a:avLst/>
          </a:prstGeom>
          <a:noFill/>
        </p:spPr>
        <p:txBody>
          <a:bodyPr wrap="none" rtlCol="0">
            <a:spAutoFit/>
          </a:bodyPr>
          <a:lstStyle/>
          <a:p>
            <a:r>
              <a:rPr lang="en-US" sz="1600" dirty="0">
                <a:solidFill>
                  <a:schemeClr val="tx1"/>
                </a:solidFill>
              </a:rPr>
              <a:t>No NAV</a:t>
            </a:r>
          </a:p>
        </p:txBody>
      </p:sp>
      <p:cxnSp>
        <p:nvCxnSpPr>
          <p:cNvPr id="51" name="Straight Connector 36">
            <a:extLst>
              <a:ext uri="{FF2B5EF4-FFF2-40B4-BE49-F238E27FC236}">
                <a16:creationId xmlns:a16="http://schemas.microsoft.com/office/drawing/2014/main" id="{7F686F8D-B1F2-6441-F4DB-BB23F69936D8}"/>
              </a:ext>
            </a:extLst>
          </p:cNvPr>
          <p:cNvCxnSpPr>
            <a:cxnSpLocks/>
          </p:cNvCxnSpPr>
          <p:nvPr/>
        </p:nvCxnSpPr>
        <p:spPr bwMode="auto">
          <a:xfrm>
            <a:off x="7463668" y="3393669"/>
            <a:ext cx="767750" cy="537013"/>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57" name="Straight Connector 36">
            <a:extLst>
              <a:ext uri="{FF2B5EF4-FFF2-40B4-BE49-F238E27FC236}">
                <a16:creationId xmlns:a16="http://schemas.microsoft.com/office/drawing/2014/main" id="{8B734799-AB49-2714-FEF9-84D74B1090AF}"/>
              </a:ext>
            </a:extLst>
          </p:cNvPr>
          <p:cNvCxnSpPr>
            <a:cxnSpLocks/>
          </p:cNvCxnSpPr>
          <p:nvPr/>
        </p:nvCxnSpPr>
        <p:spPr bwMode="auto">
          <a:xfrm flipV="1">
            <a:off x="7448108" y="4162810"/>
            <a:ext cx="783310" cy="633666"/>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61" name="TextBox 60">
            <a:extLst>
              <a:ext uri="{FF2B5EF4-FFF2-40B4-BE49-F238E27FC236}">
                <a16:creationId xmlns:a16="http://schemas.microsoft.com/office/drawing/2014/main" id="{6AC1C89B-C94C-98F9-A00F-FFBCC96B9B8D}"/>
              </a:ext>
            </a:extLst>
          </p:cNvPr>
          <p:cNvSpPr txBox="1"/>
          <p:nvPr/>
        </p:nvSpPr>
        <p:spPr>
          <a:xfrm>
            <a:off x="8340031" y="3694041"/>
            <a:ext cx="1853477" cy="830997"/>
          </a:xfrm>
          <a:prstGeom prst="rect">
            <a:avLst/>
          </a:prstGeom>
          <a:noFill/>
        </p:spPr>
        <p:txBody>
          <a:bodyPr wrap="square" rtlCol="0">
            <a:spAutoFit/>
          </a:bodyPr>
          <a:lstStyle/>
          <a:p>
            <a:r>
              <a:rPr lang="en-US" sz="1600" dirty="0">
                <a:solidFill>
                  <a:schemeClr val="tx1"/>
                </a:solidFill>
              </a:rPr>
              <a:t>Return to primary channel before the end of OBSS PPDU</a:t>
            </a:r>
          </a:p>
        </p:txBody>
      </p:sp>
      <p:sp>
        <p:nvSpPr>
          <p:cNvPr id="4100" name="Rectangle 16">
            <a:extLst>
              <a:ext uri="{FF2B5EF4-FFF2-40B4-BE49-F238E27FC236}">
                <a16:creationId xmlns:a16="http://schemas.microsoft.com/office/drawing/2014/main" id="{C43E8572-4355-22AC-3A73-75981D358F75}"/>
              </a:ext>
            </a:extLst>
          </p:cNvPr>
          <p:cNvSpPr/>
          <p:nvPr/>
        </p:nvSpPr>
        <p:spPr bwMode="auto">
          <a:xfrm>
            <a:off x="1840963"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101" name="Rectangle 17">
            <a:extLst>
              <a:ext uri="{FF2B5EF4-FFF2-40B4-BE49-F238E27FC236}">
                <a16:creationId xmlns:a16="http://schemas.microsoft.com/office/drawing/2014/main" id="{F2B3D5AF-12BA-06A6-2394-F5B5190E0EC2}"/>
              </a:ext>
            </a:extLst>
          </p:cNvPr>
          <p:cNvSpPr/>
          <p:nvPr/>
        </p:nvSpPr>
        <p:spPr bwMode="auto">
          <a:xfrm>
            <a:off x="1775520"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65334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We proposed methods to increase efficiency of NPCA operation</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400" dirty="0"/>
              <a:t>STA can switch to NPC when the STA detects OBSS PPDU without OBSS NAV</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After switching to non-primary channel, the STA can transmit an ICF or ICR (in response to ICF) carrying </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Whether it has OBSS NAV</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OBSS NAV</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8044275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sz="2000" dirty="0"/>
              <a:t>[1] 23/0034, Non-primary Channel Utilization</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sz="2000" dirty="0"/>
              <a:t>[2] 23/0961, </a:t>
            </a:r>
            <a:r>
              <a:rPr lang="en-US" altLang="ko-KR" sz="2000" dirty="0"/>
              <a:t>UHR secondary channel access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sz="2000" dirty="0"/>
              <a:t>[3] 23/0797, </a:t>
            </a:r>
            <a:r>
              <a:rPr lang="en-US" altLang="ko-KR" sz="2000" dirty="0"/>
              <a:t>Non-primary channel access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sz="2000" dirty="0"/>
              <a:t>[4] 23/1419, </a:t>
            </a:r>
            <a:r>
              <a:rPr lang="en-US" altLang="ko-KR" sz="2000" dirty="0"/>
              <a:t>Nonprimary channel access discussions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sz="2000" dirty="0"/>
              <a:t>[5] 23/1891, </a:t>
            </a:r>
            <a:r>
              <a:rPr lang="en-US" altLang="ko-KR" sz="2000" dirty="0"/>
              <a:t>Nonprimary channel access follow-up</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ko-KR" sz="2000" dirty="0"/>
              <a:t>[6] 23/2005, </a:t>
            </a:r>
            <a:r>
              <a:rPr lang="en-US" altLang="ko-KR" sz="2000" dirty="0"/>
              <a:t>Non-primary channel access (NPCA)</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[7] 23/2023, Further discussion on Non-Primary Channel Access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Do you agree the following text?</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a STA detects OBSS PPDU, the STA may switch to NPC without obtaining a basic NAV information for the OBSS PPDU</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6062560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Do you agree the following text?</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a STA transmit to a peer STA(AP/Non-AP STA) a frame via NPC, the STA may include in the frame whether the STA has a basic NAV of its primary channel</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18715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t>Do you agree the following text?</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a STA transmit to a peer STA(AP/Non-AP STA) a frame via NPC, the STA may include in the frame a basic NAV of its primary channel</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448135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Several contributions about NPCA were discussed in UHR SG and 11bn TG[1-7].</a:t>
            </a:r>
            <a:endParaRPr lang="en-US"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this contribution, we propose methods to increase the efficiency of NPCA operation. </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NPCA operation</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 According to discussions [1-7] in UHR SG and 11bn TG, when a STA receives OBSS frame on a primary channel, the STA can switch to non-primary channel (NPC) because the STA can exchange frames with a peer STA(AP/non-AP) during OBSS NAV and can return to primary channel before the end of the OBSS NAV</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This operation will provide more transmission opportunities in WLAN</a:t>
            </a:r>
          </a:p>
          <a:p>
            <a:pPr marL="0" indent="0" latinLnBrk="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 </a:t>
            </a:r>
            <a:endParaRPr lang="en-US" altLang="ko-KR"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cxnSp>
        <p:nvCxnSpPr>
          <p:cNvPr id="13" name="Straight Connector 37">
            <a:extLst>
              <a:ext uri="{FF2B5EF4-FFF2-40B4-BE49-F238E27FC236}">
                <a16:creationId xmlns:a16="http://schemas.microsoft.com/office/drawing/2014/main" id="{F3A31E42-2698-08FE-B154-1ED504C5DB23}"/>
              </a:ext>
            </a:extLst>
          </p:cNvPr>
          <p:cNvCxnSpPr>
            <a:cxnSpLocks/>
          </p:cNvCxnSpPr>
          <p:nvPr/>
        </p:nvCxnSpPr>
        <p:spPr bwMode="auto">
          <a:xfrm flipH="1">
            <a:off x="4657998" y="4630196"/>
            <a:ext cx="2154" cy="166520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 name="Straight Connector 37">
            <a:extLst>
              <a:ext uri="{FF2B5EF4-FFF2-40B4-BE49-F238E27FC236}">
                <a16:creationId xmlns:a16="http://schemas.microsoft.com/office/drawing/2014/main" id="{F7DB8980-B166-25A3-24EE-FAEE0F9BF30D}"/>
              </a:ext>
            </a:extLst>
          </p:cNvPr>
          <p:cNvCxnSpPr>
            <a:cxnSpLocks/>
          </p:cNvCxnSpPr>
          <p:nvPr/>
        </p:nvCxnSpPr>
        <p:spPr bwMode="auto">
          <a:xfrm>
            <a:off x="4981459" y="4630196"/>
            <a:ext cx="28280" cy="166520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Straight Connector 24">
            <a:extLst>
              <a:ext uri="{FF2B5EF4-FFF2-40B4-BE49-F238E27FC236}">
                <a16:creationId xmlns:a16="http://schemas.microsoft.com/office/drawing/2014/main" id="{A5BE14DD-DFF7-2D9C-DCF7-9FE8D5F21F0D}"/>
              </a:ext>
            </a:extLst>
          </p:cNvPr>
          <p:cNvCxnSpPr>
            <a:cxnSpLocks/>
          </p:cNvCxnSpPr>
          <p:nvPr/>
        </p:nvCxnSpPr>
        <p:spPr bwMode="auto">
          <a:xfrm>
            <a:off x="2010853" y="6487813"/>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Left Brace 26">
            <a:extLst>
              <a:ext uri="{FF2B5EF4-FFF2-40B4-BE49-F238E27FC236}">
                <a16:creationId xmlns:a16="http://schemas.microsoft.com/office/drawing/2014/main" id="{2A8990EB-E1E6-B9D5-1584-8C63A79FEC79}"/>
              </a:ext>
            </a:extLst>
          </p:cNvPr>
          <p:cNvSpPr/>
          <p:nvPr/>
        </p:nvSpPr>
        <p:spPr bwMode="auto">
          <a:xfrm>
            <a:off x="2058323" y="5122107"/>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Left Brace 27">
            <a:extLst>
              <a:ext uri="{FF2B5EF4-FFF2-40B4-BE49-F238E27FC236}">
                <a16:creationId xmlns:a16="http://schemas.microsoft.com/office/drawing/2014/main" id="{058985F9-FC35-E61F-7200-3E879E4912DB}"/>
              </a:ext>
            </a:extLst>
          </p:cNvPr>
          <p:cNvSpPr/>
          <p:nvPr/>
        </p:nvSpPr>
        <p:spPr bwMode="auto">
          <a:xfrm>
            <a:off x="2058323" y="5641241"/>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77702718-DE50-80C6-D7FC-6A2693BE5E47}"/>
              </a:ext>
            </a:extLst>
          </p:cNvPr>
          <p:cNvSpPr txBox="1"/>
          <p:nvPr/>
        </p:nvSpPr>
        <p:spPr>
          <a:xfrm>
            <a:off x="1538836" y="5731417"/>
            <a:ext cx="503664" cy="338554"/>
          </a:xfrm>
          <a:prstGeom prst="rect">
            <a:avLst/>
          </a:prstGeom>
          <a:noFill/>
        </p:spPr>
        <p:txBody>
          <a:bodyPr wrap="none" rtlCol="0">
            <a:spAutoFit/>
          </a:bodyPr>
          <a:lstStyle/>
          <a:p>
            <a:r>
              <a:rPr lang="en-US" sz="1600" dirty="0">
                <a:solidFill>
                  <a:schemeClr val="tx1"/>
                </a:solidFill>
              </a:rPr>
              <a:t>P20</a:t>
            </a:r>
          </a:p>
        </p:txBody>
      </p:sp>
      <p:sp>
        <p:nvSpPr>
          <p:cNvPr id="24" name="TextBox 23">
            <a:extLst>
              <a:ext uri="{FF2B5EF4-FFF2-40B4-BE49-F238E27FC236}">
                <a16:creationId xmlns:a16="http://schemas.microsoft.com/office/drawing/2014/main" id="{325E70B3-905B-84C8-FB38-9CC6F2744AAF}"/>
              </a:ext>
            </a:extLst>
          </p:cNvPr>
          <p:cNvSpPr txBox="1"/>
          <p:nvPr/>
        </p:nvSpPr>
        <p:spPr>
          <a:xfrm>
            <a:off x="1554659" y="5212397"/>
            <a:ext cx="503664" cy="338554"/>
          </a:xfrm>
          <a:prstGeom prst="rect">
            <a:avLst/>
          </a:prstGeom>
          <a:noFill/>
        </p:spPr>
        <p:txBody>
          <a:bodyPr wrap="none" rtlCol="0">
            <a:spAutoFit/>
          </a:bodyPr>
          <a:lstStyle/>
          <a:p>
            <a:r>
              <a:rPr lang="en-US" sz="1600" dirty="0">
                <a:solidFill>
                  <a:schemeClr val="tx1"/>
                </a:solidFill>
              </a:rPr>
              <a:t>S20</a:t>
            </a:r>
          </a:p>
        </p:txBody>
      </p:sp>
      <p:cxnSp>
        <p:nvCxnSpPr>
          <p:cNvPr id="25" name="Straight Connector 37">
            <a:extLst>
              <a:ext uri="{FF2B5EF4-FFF2-40B4-BE49-F238E27FC236}">
                <a16:creationId xmlns:a16="http://schemas.microsoft.com/office/drawing/2014/main" id="{6BCABFA4-73A4-97BB-BE27-1E3E9712E554}"/>
              </a:ext>
            </a:extLst>
          </p:cNvPr>
          <p:cNvCxnSpPr>
            <a:cxnSpLocks/>
          </p:cNvCxnSpPr>
          <p:nvPr/>
        </p:nvCxnSpPr>
        <p:spPr bwMode="auto">
          <a:xfrm>
            <a:off x="10004994" y="5211068"/>
            <a:ext cx="0" cy="11279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TextBox 25">
            <a:extLst>
              <a:ext uri="{FF2B5EF4-FFF2-40B4-BE49-F238E27FC236}">
                <a16:creationId xmlns:a16="http://schemas.microsoft.com/office/drawing/2014/main" id="{2C2CFB3E-2218-0936-7C45-5C414EFD3114}"/>
              </a:ext>
            </a:extLst>
          </p:cNvPr>
          <p:cNvSpPr txBox="1"/>
          <p:nvPr/>
        </p:nvSpPr>
        <p:spPr>
          <a:xfrm>
            <a:off x="308226" y="5338018"/>
            <a:ext cx="1628992" cy="400110"/>
          </a:xfrm>
          <a:prstGeom prst="rect">
            <a:avLst/>
          </a:prstGeom>
          <a:noFill/>
        </p:spPr>
        <p:txBody>
          <a:bodyPr wrap="square" rtlCol="0">
            <a:spAutoFit/>
          </a:bodyPr>
          <a:lstStyle/>
          <a:p>
            <a:r>
              <a:rPr lang="en-US" sz="2000" dirty="0">
                <a:solidFill>
                  <a:schemeClr val="tx1"/>
                </a:solidFill>
              </a:rPr>
              <a:t>NPC STA</a:t>
            </a:r>
          </a:p>
        </p:txBody>
      </p:sp>
      <p:sp>
        <p:nvSpPr>
          <p:cNvPr id="28" name="Rectangle 31">
            <a:extLst>
              <a:ext uri="{FF2B5EF4-FFF2-40B4-BE49-F238E27FC236}">
                <a16:creationId xmlns:a16="http://schemas.microsoft.com/office/drawing/2014/main" id="{31F03CD7-1BF1-CE32-6763-3C016060CB79}"/>
              </a:ext>
            </a:extLst>
          </p:cNvPr>
          <p:cNvSpPr/>
          <p:nvPr/>
        </p:nvSpPr>
        <p:spPr bwMode="auto">
          <a:xfrm>
            <a:off x="3371320" y="5705392"/>
            <a:ext cx="1271195" cy="46552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frame</a:t>
            </a:r>
          </a:p>
        </p:txBody>
      </p:sp>
      <p:cxnSp>
        <p:nvCxnSpPr>
          <p:cNvPr id="4099" name="Straight Connector 36">
            <a:extLst>
              <a:ext uri="{FF2B5EF4-FFF2-40B4-BE49-F238E27FC236}">
                <a16:creationId xmlns:a16="http://schemas.microsoft.com/office/drawing/2014/main" id="{ED4194AA-35B9-4A06-2B6E-4E24C14FB106}"/>
              </a:ext>
            </a:extLst>
          </p:cNvPr>
          <p:cNvCxnSpPr>
            <a:cxnSpLocks/>
          </p:cNvCxnSpPr>
          <p:nvPr/>
        </p:nvCxnSpPr>
        <p:spPr bwMode="auto">
          <a:xfrm>
            <a:off x="4660152" y="5374701"/>
            <a:ext cx="354817"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4100" name="TextBox 4099">
            <a:extLst>
              <a:ext uri="{FF2B5EF4-FFF2-40B4-BE49-F238E27FC236}">
                <a16:creationId xmlns:a16="http://schemas.microsoft.com/office/drawing/2014/main" id="{93F39191-DCC4-E6DC-9B01-A61B4777CE77}"/>
              </a:ext>
            </a:extLst>
          </p:cNvPr>
          <p:cNvSpPr txBox="1"/>
          <p:nvPr/>
        </p:nvSpPr>
        <p:spPr>
          <a:xfrm>
            <a:off x="3039161" y="4961902"/>
            <a:ext cx="1515158" cy="338554"/>
          </a:xfrm>
          <a:prstGeom prst="rect">
            <a:avLst/>
          </a:prstGeom>
          <a:noFill/>
        </p:spPr>
        <p:txBody>
          <a:bodyPr wrap="none" rtlCol="0">
            <a:spAutoFit/>
          </a:bodyPr>
          <a:lstStyle/>
          <a:p>
            <a:r>
              <a:rPr lang="en-US" sz="1600" dirty="0">
                <a:solidFill>
                  <a:schemeClr val="tx1"/>
                </a:solidFill>
              </a:rPr>
              <a:t>Switching delay</a:t>
            </a:r>
          </a:p>
        </p:txBody>
      </p:sp>
      <p:cxnSp>
        <p:nvCxnSpPr>
          <p:cNvPr id="4104" name="Straight Connector 36">
            <a:extLst>
              <a:ext uri="{FF2B5EF4-FFF2-40B4-BE49-F238E27FC236}">
                <a16:creationId xmlns:a16="http://schemas.microsoft.com/office/drawing/2014/main" id="{CE5D0559-BAE4-043E-FEE5-573BD1612867}"/>
              </a:ext>
            </a:extLst>
          </p:cNvPr>
          <p:cNvCxnSpPr>
            <a:cxnSpLocks/>
          </p:cNvCxnSpPr>
          <p:nvPr/>
        </p:nvCxnSpPr>
        <p:spPr bwMode="auto">
          <a:xfrm flipH="1" flipV="1">
            <a:off x="4146085" y="5225139"/>
            <a:ext cx="554454" cy="140192"/>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4107" name="Rectangle 33">
            <a:extLst>
              <a:ext uri="{FF2B5EF4-FFF2-40B4-BE49-F238E27FC236}">
                <a16:creationId xmlns:a16="http://schemas.microsoft.com/office/drawing/2014/main" id="{301634B7-6EC9-5EB6-0D41-B1EF125AB8C6}"/>
              </a:ext>
            </a:extLst>
          </p:cNvPr>
          <p:cNvSpPr/>
          <p:nvPr/>
        </p:nvSpPr>
        <p:spPr bwMode="auto">
          <a:xfrm>
            <a:off x="4649918" y="5705392"/>
            <a:ext cx="5330883" cy="45905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OBSS NAV</a:t>
            </a:r>
          </a:p>
        </p:txBody>
      </p:sp>
      <p:sp>
        <p:nvSpPr>
          <p:cNvPr id="4109" name="TextBox 4108">
            <a:extLst>
              <a:ext uri="{FF2B5EF4-FFF2-40B4-BE49-F238E27FC236}">
                <a16:creationId xmlns:a16="http://schemas.microsoft.com/office/drawing/2014/main" id="{CDC1F94B-AED9-9943-F0CD-971869DE5D1C}"/>
              </a:ext>
            </a:extLst>
          </p:cNvPr>
          <p:cNvSpPr txBox="1"/>
          <p:nvPr/>
        </p:nvSpPr>
        <p:spPr>
          <a:xfrm>
            <a:off x="1527369" y="5011863"/>
            <a:ext cx="582211" cy="338554"/>
          </a:xfrm>
          <a:prstGeom prst="rect">
            <a:avLst/>
          </a:prstGeom>
          <a:noFill/>
        </p:spPr>
        <p:txBody>
          <a:bodyPr wrap="none" rtlCol="0">
            <a:spAutoFit/>
          </a:bodyPr>
          <a:lstStyle/>
          <a:p>
            <a:r>
              <a:rPr lang="en-US" sz="1600" dirty="0">
                <a:solidFill>
                  <a:schemeClr val="tx1"/>
                </a:solidFill>
              </a:rPr>
              <a:t>NPC</a:t>
            </a:r>
          </a:p>
        </p:txBody>
      </p:sp>
      <p:sp>
        <p:nvSpPr>
          <p:cNvPr id="4124" name="Rectangle 31">
            <a:extLst>
              <a:ext uri="{FF2B5EF4-FFF2-40B4-BE49-F238E27FC236}">
                <a16:creationId xmlns:a16="http://schemas.microsoft.com/office/drawing/2014/main" id="{5DDFFE25-3C2B-FB7A-820E-E565ED36FBC0}"/>
              </a:ext>
            </a:extLst>
          </p:cNvPr>
          <p:cNvSpPr/>
          <p:nvPr/>
        </p:nvSpPr>
        <p:spPr bwMode="auto">
          <a:xfrm>
            <a:off x="5157720" y="5079885"/>
            <a:ext cx="4386622" cy="46552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DL/UL frame exchanges with AP/non-AP STA</a:t>
            </a:r>
          </a:p>
        </p:txBody>
      </p:sp>
    </p:spTree>
    <p:extLst>
      <p:ext uri="{BB962C8B-B14F-4D97-AF65-F5344CB8AC3E}">
        <p14:creationId xmlns:p14="http://schemas.microsoft.com/office/powerpoint/2010/main" val="1843415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a:t>
            </a:r>
          </a:p>
        </p:txBody>
      </p:sp>
      <p:sp>
        <p:nvSpPr>
          <p:cNvPr id="4098" name="Rectangle 2"/>
          <p:cNvSpPr>
            <a:spLocks noGrp="1" noChangeArrowheads="1"/>
          </p:cNvSpPr>
          <p:nvPr>
            <p:ph idx="1"/>
          </p:nvPr>
        </p:nvSpPr>
        <p:spPr>
          <a:xfrm>
            <a:off x="929217" y="1858083"/>
            <a:ext cx="10361084"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Assume that a STA switches to non-primary channel if the STA receives OBSS frame and obtains OBSS NAV</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So that the STA can decide when it returns to its primary channel (e.g., at least before the OBSS NAV is expired)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However, in some cases, only one party can obtain OBSS NAV while the other party does not obtain the OBSS NAV. </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May not decode data due to MCS for PPDU and different location</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For HE/EHT PPDUs with TXOP set to UNSPECIFIED</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For VHT PPDUs identified as Inter-BSS PPDU</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Ex1) RXVECTOR parameter GROUP_ID is 0</a:t>
            </a:r>
          </a:p>
          <a:p>
            <a:pPr marL="1141413" lvl="2"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dirty="0"/>
              <a:t>Ex2) RXVECTOR parameter GROUP_ID equal to 63 when the Partial BSS Color field is set to 1</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Then, if only one STA obtaining OBSS NAV switches to NPC, this will result in unnecessary data retransmission on NPC and the efficiency of NPCA will be degraded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218588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1</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After switching to non-primary channel, a STA (AP/non-AP STA) can transmit an initial control frame (e.g., MU-RTS/BSRP, etc.) to a peer STA(non-AP STA/AP) before transmitting the data frame</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If the STA receives a control response frame from the peer STA, the STA will transmit data</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Otherwise, the STA may assume that the peer STA is not available.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This operation may avoid at least unnecessary data retransmission in non-primary channel</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However, if only a party STA switches to NPC, the efficiency of NPCA operation may be degraded because the non-primary channel may not be used although the NPC is idle by the receiver</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783601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1</a:t>
            </a:r>
          </a:p>
        </p:txBody>
      </p:sp>
      <p:sp>
        <p:nvSpPr>
          <p:cNvPr id="4098" name="Rectangle 2"/>
          <p:cNvSpPr>
            <a:spLocks noGrp="1" noChangeArrowheads="1"/>
          </p:cNvSpPr>
          <p:nvPr>
            <p:ph idx="1"/>
          </p:nvPr>
        </p:nvSpPr>
        <p:spPr>
          <a:ln/>
        </p:spPr>
        <p:txBody>
          <a:bodyPr/>
          <a:lstStyle/>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cxnSp>
        <p:nvCxnSpPr>
          <p:cNvPr id="2" name="Straight Connector 37">
            <a:extLst>
              <a:ext uri="{FF2B5EF4-FFF2-40B4-BE49-F238E27FC236}">
                <a16:creationId xmlns:a16="http://schemas.microsoft.com/office/drawing/2014/main" id="{70319C97-3CBA-FAC2-CF0F-6587B9F179AE}"/>
              </a:ext>
            </a:extLst>
          </p:cNvPr>
          <p:cNvCxnSpPr>
            <a:cxnSpLocks/>
          </p:cNvCxnSpPr>
          <p:nvPr/>
        </p:nvCxnSpPr>
        <p:spPr bwMode="auto">
          <a:xfrm>
            <a:off x="4189183" y="2167935"/>
            <a:ext cx="21187"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 name="Straight Connector 37">
            <a:extLst>
              <a:ext uri="{FF2B5EF4-FFF2-40B4-BE49-F238E27FC236}">
                <a16:creationId xmlns:a16="http://schemas.microsoft.com/office/drawing/2014/main" id="{283CEE80-7D22-2790-83E5-6CF3269784F8}"/>
              </a:ext>
            </a:extLst>
          </p:cNvPr>
          <p:cNvCxnSpPr>
            <a:cxnSpLocks/>
          </p:cNvCxnSpPr>
          <p:nvPr/>
        </p:nvCxnSpPr>
        <p:spPr bwMode="auto">
          <a:xfrm>
            <a:off x="4562111" y="2167935"/>
            <a:ext cx="0"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 name="Straight Connector 24">
            <a:extLst>
              <a:ext uri="{FF2B5EF4-FFF2-40B4-BE49-F238E27FC236}">
                <a16:creationId xmlns:a16="http://schemas.microsoft.com/office/drawing/2014/main" id="{E93C3000-0E72-0013-59ED-49D6EFC8E304}"/>
              </a:ext>
            </a:extLst>
          </p:cNvPr>
          <p:cNvCxnSpPr>
            <a:cxnSpLocks/>
          </p:cNvCxnSpPr>
          <p:nvPr/>
        </p:nvCxnSpPr>
        <p:spPr bwMode="auto">
          <a:xfrm>
            <a:off x="1563225" y="5272049"/>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Left Brace 26">
            <a:extLst>
              <a:ext uri="{FF2B5EF4-FFF2-40B4-BE49-F238E27FC236}">
                <a16:creationId xmlns:a16="http://schemas.microsoft.com/office/drawing/2014/main" id="{84F180D9-3CC3-5FB9-895E-A1B0892F00ED}"/>
              </a:ext>
            </a:extLst>
          </p:cNvPr>
          <p:cNvSpPr/>
          <p:nvPr/>
        </p:nvSpPr>
        <p:spPr bwMode="auto">
          <a:xfrm>
            <a:off x="1610695" y="421731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0" name="Left Brace 27">
            <a:extLst>
              <a:ext uri="{FF2B5EF4-FFF2-40B4-BE49-F238E27FC236}">
                <a16:creationId xmlns:a16="http://schemas.microsoft.com/office/drawing/2014/main" id="{866D38AA-5BE1-EA7F-EF8D-10B92E208A03}"/>
              </a:ext>
            </a:extLst>
          </p:cNvPr>
          <p:cNvSpPr/>
          <p:nvPr/>
        </p:nvSpPr>
        <p:spPr bwMode="auto">
          <a:xfrm>
            <a:off x="1610695" y="473644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D30F5B60-F8F1-ECE5-D786-73C5517E851C}"/>
              </a:ext>
            </a:extLst>
          </p:cNvPr>
          <p:cNvSpPr txBox="1"/>
          <p:nvPr/>
        </p:nvSpPr>
        <p:spPr>
          <a:xfrm>
            <a:off x="1091208" y="4826625"/>
            <a:ext cx="503664" cy="338554"/>
          </a:xfrm>
          <a:prstGeom prst="rect">
            <a:avLst/>
          </a:prstGeom>
          <a:noFill/>
        </p:spPr>
        <p:txBody>
          <a:bodyPr wrap="none" rtlCol="0">
            <a:spAutoFit/>
          </a:bodyPr>
          <a:lstStyle/>
          <a:p>
            <a:r>
              <a:rPr lang="en-US" sz="1600" dirty="0">
                <a:solidFill>
                  <a:schemeClr val="tx1"/>
                </a:solidFill>
              </a:rPr>
              <a:t>P20</a:t>
            </a:r>
          </a:p>
        </p:txBody>
      </p:sp>
      <p:sp>
        <p:nvSpPr>
          <p:cNvPr id="12" name="TextBox 11">
            <a:extLst>
              <a:ext uri="{FF2B5EF4-FFF2-40B4-BE49-F238E27FC236}">
                <a16:creationId xmlns:a16="http://schemas.microsoft.com/office/drawing/2014/main" id="{7C912F00-B4E3-237D-60C5-4F2D20965B55}"/>
              </a:ext>
            </a:extLst>
          </p:cNvPr>
          <p:cNvSpPr txBox="1"/>
          <p:nvPr/>
        </p:nvSpPr>
        <p:spPr>
          <a:xfrm>
            <a:off x="1107031" y="4307605"/>
            <a:ext cx="503664" cy="338554"/>
          </a:xfrm>
          <a:prstGeom prst="rect">
            <a:avLst/>
          </a:prstGeom>
          <a:noFill/>
        </p:spPr>
        <p:txBody>
          <a:bodyPr wrap="none" rtlCol="0">
            <a:spAutoFit/>
          </a:bodyPr>
          <a:lstStyle/>
          <a:p>
            <a:r>
              <a:rPr lang="en-US" sz="1600" dirty="0">
                <a:solidFill>
                  <a:schemeClr val="tx1"/>
                </a:solidFill>
              </a:rPr>
              <a:t>S20</a:t>
            </a:r>
          </a:p>
        </p:txBody>
      </p:sp>
      <p:sp>
        <p:nvSpPr>
          <p:cNvPr id="13" name="TextBox 12">
            <a:extLst>
              <a:ext uri="{FF2B5EF4-FFF2-40B4-BE49-F238E27FC236}">
                <a16:creationId xmlns:a16="http://schemas.microsoft.com/office/drawing/2014/main" id="{B4E1EF29-D37B-685E-9859-8F7FEBB627CC}"/>
              </a:ext>
            </a:extLst>
          </p:cNvPr>
          <p:cNvSpPr txBox="1"/>
          <p:nvPr/>
        </p:nvSpPr>
        <p:spPr>
          <a:xfrm>
            <a:off x="2568516" y="5954321"/>
            <a:ext cx="2579212" cy="584775"/>
          </a:xfrm>
          <a:prstGeom prst="rect">
            <a:avLst/>
          </a:prstGeom>
          <a:noFill/>
        </p:spPr>
        <p:txBody>
          <a:bodyPr wrap="square" rtlCol="0">
            <a:spAutoFit/>
          </a:bodyPr>
          <a:lstStyle/>
          <a:p>
            <a:r>
              <a:rPr lang="en-US" sz="1600" dirty="0">
                <a:solidFill>
                  <a:schemeClr val="tx1"/>
                </a:solidFill>
              </a:rPr>
              <a:t>STA does not switch to NPC due to obtaining no NAV</a:t>
            </a:r>
          </a:p>
        </p:txBody>
      </p:sp>
      <p:cxnSp>
        <p:nvCxnSpPr>
          <p:cNvPr id="14" name="Straight Connector 36">
            <a:extLst>
              <a:ext uri="{FF2B5EF4-FFF2-40B4-BE49-F238E27FC236}">
                <a16:creationId xmlns:a16="http://schemas.microsoft.com/office/drawing/2014/main" id="{5F1F6258-B6F3-FD1D-CC06-1C431ADECA80}"/>
              </a:ext>
            </a:extLst>
          </p:cNvPr>
          <p:cNvCxnSpPr>
            <a:cxnSpLocks/>
          </p:cNvCxnSpPr>
          <p:nvPr/>
        </p:nvCxnSpPr>
        <p:spPr bwMode="auto">
          <a:xfrm flipH="1">
            <a:off x="3350331" y="5266128"/>
            <a:ext cx="838852" cy="69072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5" name="Straight Connector 37">
            <a:extLst>
              <a:ext uri="{FF2B5EF4-FFF2-40B4-BE49-F238E27FC236}">
                <a16:creationId xmlns:a16="http://schemas.microsoft.com/office/drawing/2014/main" id="{7CB5D50D-D75D-763B-AC01-4E6329A01B31}"/>
              </a:ext>
            </a:extLst>
          </p:cNvPr>
          <p:cNvCxnSpPr>
            <a:cxnSpLocks/>
          </p:cNvCxnSpPr>
          <p:nvPr/>
        </p:nvCxnSpPr>
        <p:spPr bwMode="auto">
          <a:xfrm>
            <a:off x="9557366" y="4306276"/>
            <a:ext cx="0" cy="11279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15">
            <a:extLst>
              <a:ext uri="{FF2B5EF4-FFF2-40B4-BE49-F238E27FC236}">
                <a16:creationId xmlns:a16="http://schemas.microsoft.com/office/drawing/2014/main" id="{FFF2EF63-D679-A233-B5B3-551BEBE697C0}"/>
              </a:ext>
            </a:extLst>
          </p:cNvPr>
          <p:cNvSpPr txBox="1"/>
          <p:nvPr/>
        </p:nvSpPr>
        <p:spPr>
          <a:xfrm>
            <a:off x="110385" y="4382449"/>
            <a:ext cx="1038505" cy="707886"/>
          </a:xfrm>
          <a:prstGeom prst="rect">
            <a:avLst/>
          </a:prstGeom>
          <a:noFill/>
        </p:spPr>
        <p:txBody>
          <a:bodyPr wrap="square" rtlCol="0">
            <a:spAutoFit/>
          </a:bodyPr>
          <a:lstStyle/>
          <a:p>
            <a:r>
              <a:rPr lang="en-US" sz="2000" dirty="0">
                <a:solidFill>
                  <a:schemeClr val="tx1"/>
                </a:solidFill>
              </a:rPr>
              <a:t>Non-AP STA</a:t>
            </a:r>
          </a:p>
        </p:txBody>
      </p:sp>
      <p:sp>
        <p:nvSpPr>
          <p:cNvPr id="17" name="Left Brace 26">
            <a:extLst>
              <a:ext uri="{FF2B5EF4-FFF2-40B4-BE49-F238E27FC236}">
                <a16:creationId xmlns:a16="http://schemas.microsoft.com/office/drawing/2014/main" id="{35D0FB29-C9F3-62F7-B561-31FAC2D5CE14}"/>
              </a:ext>
            </a:extLst>
          </p:cNvPr>
          <p:cNvSpPr/>
          <p:nvPr/>
        </p:nvSpPr>
        <p:spPr bwMode="auto">
          <a:xfrm rot="16200000">
            <a:off x="5086120" y="3171498"/>
            <a:ext cx="228600" cy="45254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FFAE3EBC-2930-5C53-5F8D-54BB7F547E3B}"/>
              </a:ext>
            </a:extLst>
          </p:cNvPr>
          <p:cNvSpPr txBox="1"/>
          <p:nvPr/>
        </p:nvSpPr>
        <p:spPr>
          <a:xfrm>
            <a:off x="3549964" y="5496369"/>
            <a:ext cx="3943819" cy="338554"/>
          </a:xfrm>
          <a:prstGeom prst="rect">
            <a:avLst/>
          </a:prstGeom>
          <a:noFill/>
        </p:spPr>
        <p:txBody>
          <a:bodyPr wrap="square" rtlCol="0">
            <a:spAutoFit/>
          </a:bodyPr>
          <a:lstStyle/>
          <a:p>
            <a:pPr algn="ctr"/>
            <a:r>
              <a:rPr lang="en-US" sz="1600" dirty="0">
                <a:solidFill>
                  <a:schemeClr val="tx1"/>
                </a:solidFill>
              </a:rPr>
              <a:t>OBSS PPDU</a:t>
            </a:r>
          </a:p>
        </p:txBody>
      </p:sp>
      <p:sp>
        <p:nvSpPr>
          <p:cNvPr id="19" name="Rectangle 31">
            <a:extLst>
              <a:ext uri="{FF2B5EF4-FFF2-40B4-BE49-F238E27FC236}">
                <a16:creationId xmlns:a16="http://schemas.microsoft.com/office/drawing/2014/main" id="{3C9F8E4D-BE26-0474-0ACB-984BDBFF3DC5}"/>
              </a:ext>
            </a:extLst>
          </p:cNvPr>
          <p:cNvSpPr/>
          <p:nvPr/>
        </p:nvSpPr>
        <p:spPr bwMode="auto">
          <a:xfrm>
            <a:off x="2923692" y="4800600"/>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20" name="Rectangle 31">
            <a:extLst>
              <a:ext uri="{FF2B5EF4-FFF2-40B4-BE49-F238E27FC236}">
                <a16:creationId xmlns:a16="http://schemas.microsoft.com/office/drawing/2014/main" id="{0F7F21B2-47D6-3B84-EC7A-37C93D6D38A9}"/>
              </a:ext>
            </a:extLst>
          </p:cNvPr>
          <p:cNvSpPr/>
          <p:nvPr/>
        </p:nvSpPr>
        <p:spPr bwMode="auto">
          <a:xfrm>
            <a:off x="3546452" y="480626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21" name="Rectangle 31">
            <a:extLst>
              <a:ext uri="{FF2B5EF4-FFF2-40B4-BE49-F238E27FC236}">
                <a16:creationId xmlns:a16="http://schemas.microsoft.com/office/drawing/2014/main" id="{9C7D9C18-62E3-F367-1500-DB99FB271E09}"/>
              </a:ext>
            </a:extLst>
          </p:cNvPr>
          <p:cNvSpPr/>
          <p:nvPr/>
        </p:nvSpPr>
        <p:spPr bwMode="auto">
          <a:xfrm>
            <a:off x="4204487" y="4804484"/>
            <a:ext cx="193965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22" name="Rectangle 31">
            <a:extLst>
              <a:ext uri="{FF2B5EF4-FFF2-40B4-BE49-F238E27FC236}">
                <a16:creationId xmlns:a16="http://schemas.microsoft.com/office/drawing/2014/main" id="{5B5210A4-A74C-230E-3747-E1325428F277}"/>
              </a:ext>
            </a:extLst>
          </p:cNvPr>
          <p:cNvSpPr/>
          <p:nvPr/>
        </p:nvSpPr>
        <p:spPr bwMode="auto">
          <a:xfrm>
            <a:off x="6156870" y="4804158"/>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23" name="TextBox 22">
            <a:extLst>
              <a:ext uri="{FF2B5EF4-FFF2-40B4-BE49-F238E27FC236}">
                <a16:creationId xmlns:a16="http://schemas.microsoft.com/office/drawing/2014/main" id="{99113C44-F21F-CEEF-E0D8-CEB375F5BB28}"/>
              </a:ext>
            </a:extLst>
          </p:cNvPr>
          <p:cNvSpPr txBox="1"/>
          <p:nvPr/>
        </p:nvSpPr>
        <p:spPr>
          <a:xfrm>
            <a:off x="159479" y="2564509"/>
            <a:ext cx="1038505" cy="400110"/>
          </a:xfrm>
          <a:prstGeom prst="rect">
            <a:avLst/>
          </a:prstGeom>
          <a:noFill/>
        </p:spPr>
        <p:txBody>
          <a:bodyPr wrap="square" rtlCol="0">
            <a:spAutoFit/>
          </a:bodyPr>
          <a:lstStyle/>
          <a:p>
            <a:r>
              <a:rPr lang="en-US" sz="2000" dirty="0">
                <a:solidFill>
                  <a:schemeClr val="tx1"/>
                </a:solidFill>
              </a:rPr>
              <a:t>AP</a:t>
            </a:r>
          </a:p>
        </p:txBody>
      </p:sp>
      <p:cxnSp>
        <p:nvCxnSpPr>
          <p:cNvPr id="24" name="Straight Connector 24">
            <a:extLst>
              <a:ext uri="{FF2B5EF4-FFF2-40B4-BE49-F238E27FC236}">
                <a16:creationId xmlns:a16="http://schemas.microsoft.com/office/drawing/2014/main" id="{B239B9D1-A053-9B36-C98A-B2CC493BE1EB}"/>
              </a:ext>
            </a:extLst>
          </p:cNvPr>
          <p:cNvCxnSpPr>
            <a:cxnSpLocks/>
          </p:cNvCxnSpPr>
          <p:nvPr/>
        </p:nvCxnSpPr>
        <p:spPr bwMode="auto">
          <a:xfrm>
            <a:off x="1553625" y="3399841"/>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Left Brace 26">
            <a:extLst>
              <a:ext uri="{FF2B5EF4-FFF2-40B4-BE49-F238E27FC236}">
                <a16:creationId xmlns:a16="http://schemas.microsoft.com/office/drawing/2014/main" id="{BA55DA79-AB45-EA44-3DA7-1F9012641DEA}"/>
              </a:ext>
            </a:extLst>
          </p:cNvPr>
          <p:cNvSpPr/>
          <p:nvPr/>
        </p:nvSpPr>
        <p:spPr bwMode="auto">
          <a:xfrm>
            <a:off x="1601095" y="2345107"/>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7" name="Left Brace 27">
            <a:extLst>
              <a:ext uri="{FF2B5EF4-FFF2-40B4-BE49-F238E27FC236}">
                <a16:creationId xmlns:a16="http://schemas.microsoft.com/office/drawing/2014/main" id="{ABA85F5A-4D13-6396-CF06-9EC762981CC5}"/>
              </a:ext>
            </a:extLst>
          </p:cNvPr>
          <p:cNvSpPr/>
          <p:nvPr/>
        </p:nvSpPr>
        <p:spPr bwMode="auto">
          <a:xfrm>
            <a:off x="1601095" y="2864241"/>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A99BAA1-6186-D59A-57B2-B28E3F98FE7C}"/>
              </a:ext>
            </a:extLst>
          </p:cNvPr>
          <p:cNvSpPr txBox="1"/>
          <p:nvPr/>
        </p:nvSpPr>
        <p:spPr>
          <a:xfrm>
            <a:off x="1081608" y="2954417"/>
            <a:ext cx="503664" cy="338554"/>
          </a:xfrm>
          <a:prstGeom prst="rect">
            <a:avLst/>
          </a:prstGeom>
          <a:noFill/>
        </p:spPr>
        <p:txBody>
          <a:bodyPr wrap="none" rtlCol="0">
            <a:spAutoFit/>
          </a:bodyPr>
          <a:lstStyle/>
          <a:p>
            <a:r>
              <a:rPr lang="en-US" sz="1600" dirty="0">
                <a:solidFill>
                  <a:schemeClr val="tx1"/>
                </a:solidFill>
              </a:rPr>
              <a:t>P20</a:t>
            </a:r>
          </a:p>
        </p:txBody>
      </p:sp>
      <p:sp>
        <p:nvSpPr>
          <p:cNvPr id="29" name="TextBox 28">
            <a:extLst>
              <a:ext uri="{FF2B5EF4-FFF2-40B4-BE49-F238E27FC236}">
                <a16:creationId xmlns:a16="http://schemas.microsoft.com/office/drawing/2014/main" id="{8F99AA8C-D0EA-3B88-71E7-1C8A15437A71}"/>
              </a:ext>
            </a:extLst>
          </p:cNvPr>
          <p:cNvSpPr txBox="1"/>
          <p:nvPr/>
        </p:nvSpPr>
        <p:spPr>
          <a:xfrm>
            <a:off x="1097431" y="2435397"/>
            <a:ext cx="503664" cy="338554"/>
          </a:xfrm>
          <a:prstGeom prst="rect">
            <a:avLst/>
          </a:prstGeom>
          <a:noFill/>
        </p:spPr>
        <p:txBody>
          <a:bodyPr wrap="none" rtlCol="0">
            <a:spAutoFit/>
          </a:bodyPr>
          <a:lstStyle/>
          <a:p>
            <a:r>
              <a:rPr lang="en-US" sz="1600" dirty="0">
                <a:solidFill>
                  <a:schemeClr val="tx1"/>
                </a:solidFill>
              </a:rPr>
              <a:t>S20</a:t>
            </a:r>
          </a:p>
        </p:txBody>
      </p:sp>
      <p:cxnSp>
        <p:nvCxnSpPr>
          <p:cNvPr id="30" name="Straight Connector 36">
            <a:extLst>
              <a:ext uri="{FF2B5EF4-FFF2-40B4-BE49-F238E27FC236}">
                <a16:creationId xmlns:a16="http://schemas.microsoft.com/office/drawing/2014/main" id="{679A3502-A853-D85C-6EDA-3F7850D57D0B}"/>
              </a:ext>
            </a:extLst>
          </p:cNvPr>
          <p:cNvCxnSpPr>
            <a:cxnSpLocks/>
          </p:cNvCxnSpPr>
          <p:nvPr/>
        </p:nvCxnSpPr>
        <p:spPr bwMode="auto">
          <a:xfrm flipH="1" flipV="1">
            <a:off x="3898193" y="2216258"/>
            <a:ext cx="291618" cy="64697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31" name="Straight Connector 37">
            <a:extLst>
              <a:ext uri="{FF2B5EF4-FFF2-40B4-BE49-F238E27FC236}">
                <a16:creationId xmlns:a16="http://schemas.microsoft.com/office/drawing/2014/main" id="{B539CEE9-B1EE-3EE9-B48D-E616134176FC}"/>
              </a:ext>
            </a:extLst>
          </p:cNvPr>
          <p:cNvCxnSpPr>
            <a:cxnSpLocks/>
          </p:cNvCxnSpPr>
          <p:nvPr/>
        </p:nvCxnSpPr>
        <p:spPr bwMode="auto">
          <a:xfrm>
            <a:off x="9547766" y="2434068"/>
            <a:ext cx="0" cy="96165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Rectangle 6">
            <a:extLst>
              <a:ext uri="{FF2B5EF4-FFF2-40B4-BE49-F238E27FC236}">
                <a16:creationId xmlns:a16="http://schemas.microsoft.com/office/drawing/2014/main" id="{7C2AC6DB-C201-6EA9-C483-DAEF64F744BE}"/>
              </a:ext>
            </a:extLst>
          </p:cNvPr>
          <p:cNvSpPr/>
          <p:nvPr/>
        </p:nvSpPr>
        <p:spPr bwMode="auto">
          <a:xfrm>
            <a:off x="1898536" y="2928392"/>
            <a:ext cx="562607" cy="4734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Beacon</a:t>
            </a:r>
          </a:p>
        </p:txBody>
      </p:sp>
      <p:sp>
        <p:nvSpPr>
          <p:cNvPr id="34" name="Left Brace 26">
            <a:extLst>
              <a:ext uri="{FF2B5EF4-FFF2-40B4-BE49-F238E27FC236}">
                <a16:creationId xmlns:a16="http://schemas.microsoft.com/office/drawing/2014/main" id="{D2676AE1-577C-F509-7E19-8C83A9206B50}"/>
              </a:ext>
            </a:extLst>
          </p:cNvPr>
          <p:cNvSpPr/>
          <p:nvPr/>
        </p:nvSpPr>
        <p:spPr bwMode="auto">
          <a:xfrm rot="16200000">
            <a:off x="5081320" y="1294490"/>
            <a:ext cx="228600" cy="45350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012036A2-2AD4-F383-B52F-593FD5975E28}"/>
              </a:ext>
            </a:extLst>
          </p:cNvPr>
          <p:cNvSpPr txBox="1"/>
          <p:nvPr/>
        </p:nvSpPr>
        <p:spPr>
          <a:xfrm>
            <a:off x="3540364" y="3624161"/>
            <a:ext cx="3908208" cy="338554"/>
          </a:xfrm>
          <a:prstGeom prst="rect">
            <a:avLst/>
          </a:prstGeom>
          <a:noFill/>
        </p:spPr>
        <p:txBody>
          <a:bodyPr wrap="square" rtlCol="0">
            <a:spAutoFit/>
          </a:bodyPr>
          <a:lstStyle/>
          <a:p>
            <a:pPr algn="ctr"/>
            <a:r>
              <a:rPr lang="en-US" sz="1600" dirty="0">
                <a:solidFill>
                  <a:schemeClr val="tx1"/>
                </a:solidFill>
              </a:rPr>
              <a:t>OBSS PPDU</a:t>
            </a:r>
          </a:p>
        </p:txBody>
      </p:sp>
      <p:sp>
        <p:nvSpPr>
          <p:cNvPr id="36" name="Rectangle 31">
            <a:extLst>
              <a:ext uri="{FF2B5EF4-FFF2-40B4-BE49-F238E27FC236}">
                <a16:creationId xmlns:a16="http://schemas.microsoft.com/office/drawing/2014/main" id="{FC0E29D0-0995-7B62-A3F9-5DC67F229D89}"/>
              </a:ext>
            </a:extLst>
          </p:cNvPr>
          <p:cNvSpPr/>
          <p:nvPr/>
        </p:nvSpPr>
        <p:spPr bwMode="auto">
          <a:xfrm>
            <a:off x="2914092" y="2928392"/>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37" name="Rectangle 31">
            <a:extLst>
              <a:ext uri="{FF2B5EF4-FFF2-40B4-BE49-F238E27FC236}">
                <a16:creationId xmlns:a16="http://schemas.microsoft.com/office/drawing/2014/main" id="{44E8FEE2-679F-1435-0AEA-F92B2D434E6E}"/>
              </a:ext>
            </a:extLst>
          </p:cNvPr>
          <p:cNvSpPr/>
          <p:nvPr/>
        </p:nvSpPr>
        <p:spPr bwMode="auto">
          <a:xfrm>
            <a:off x="3536852" y="2934052"/>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38" name="Rectangle 31">
            <a:extLst>
              <a:ext uri="{FF2B5EF4-FFF2-40B4-BE49-F238E27FC236}">
                <a16:creationId xmlns:a16="http://schemas.microsoft.com/office/drawing/2014/main" id="{BAF74486-9CB7-BD62-CCA7-730D1664E67A}"/>
              </a:ext>
            </a:extLst>
          </p:cNvPr>
          <p:cNvSpPr/>
          <p:nvPr/>
        </p:nvSpPr>
        <p:spPr bwMode="auto">
          <a:xfrm>
            <a:off x="4194887" y="2932276"/>
            <a:ext cx="1961262"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39" name="Rectangle 31">
            <a:extLst>
              <a:ext uri="{FF2B5EF4-FFF2-40B4-BE49-F238E27FC236}">
                <a16:creationId xmlns:a16="http://schemas.microsoft.com/office/drawing/2014/main" id="{DE0215A6-6548-9C77-0780-64458C96A193}"/>
              </a:ext>
            </a:extLst>
          </p:cNvPr>
          <p:cNvSpPr/>
          <p:nvPr/>
        </p:nvSpPr>
        <p:spPr bwMode="auto">
          <a:xfrm>
            <a:off x="6147270" y="293195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41" name="TextBox 40">
            <a:extLst>
              <a:ext uri="{FF2B5EF4-FFF2-40B4-BE49-F238E27FC236}">
                <a16:creationId xmlns:a16="http://schemas.microsoft.com/office/drawing/2014/main" id="{47F89BF4-9D04-1BCA-E038-4EC25146715E}"/>
              </a:ext>
            </a:extLst>
          </p:cNvPr>
          <p:cNvSpPr txBox="1"/>
          <p:nvPr/>
        </p:nvSpPr>
        <p:spPr>
          <a:xfrm>
            <a:off x="2423592" y="1412776"/>
            <a:ext cx="1853477" cy="584775"/>
          </a:xfrm>
          <a:prstGeom prst="rect">
            <a:avLst/>
          </a:prstGeom>
          <a:noFill/>
        </p:spPr>
        <p:txBody>
          <a:bodyPr wrap="square" rtlCol="0">
            <a:spAutoFit/>
          </a:bodyPr>
          <a:lstStyle/>
          <a:p>
            <a:r>
              <a:rPr lang="en-US" sz="1600" dirty="0">
                <a:solidFill>
                  <a:schemeClr val="tx1"/>
                </a:solidFill>
              </a:rPr>
              <a:t>AP switches to NPC with NAV</a:t>
            </a:r>
          </a:p>
        </p:txBody>
      </p:sp>
      <p:sp>
        <p:nvSpPr>
          <p:cNvPr id="43" name="Rectangle 16">
            <a:extLst>
              <a:ext uri="{FF2B5EF4-FFF2-40B4-BE49-F238E27FC236}">
                <a16:creationId xmlns:a16="http://schemas.microsoft.com/office/drawing/2014/main" id="{932465A5-62BE-5BA4-BC35-71B8A344FA02}"/>
              </a:ext>
            </a:extLst>
          </p:cNvPr>
          <p:cNvSpPr/>
          <p:nvPr/>
        </p:nvSpPr>
        <p:spPr bwMode="auto">
          <a:xfrm>
            <a:off x="4639910" y="2694981"/>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4" name="Rectangle 17">
            <a:extLst>
              <a:ext uri="{FF2B5EF4-FFF2-40B4-BE49-F238E27FC236}">
                <a16:creationId xmlns:a16="http://schemas.microsoft.com/office/drawing/2014/main" id="{1CF8033D-B469-54CB-E88F-AFDD372BF144}"/>
              </a:ext>
            </a:extLst>
          </p:cNvPr>
          <p:cNvSpPr/>
          <p:nvPr/>
        </p:nvSpPr>
        <p:spPr bwMode="auto">
          <a:xfrm>
            <a:off x="4574467" y="2694981"/>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45" name="Straight Connector 36">
            <a:extLst>
              <a:ext uri="{FF2B5EF4-FFF2-40B4-BE49-F238E27FC236}">
                <a16:creationId xmlns:a16="http://schemas.microsoft.com/office/drawing/2014/main" id="{CEAC6FB3-A36C-B6E6-5A59-D5ED5F84571A}"/>
              </a:ext>
            </a:extLst>
          </p:cNvPr>
          <p:cNvCxnSpPr>
            <a:cxnSpLocks/>
          </p:cNvCxnSpPr>
          <p:nvPr/>
        </p:nvCxnSpPr>
        <p:spPr bwMode="auto">
          <a:xfrm>
            <a:off x="4212524" y="4469909"/>
            <a:ext cx="354817"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46" name="TextBox 45">
            <a:extLst>
              <a:ext uri="{FF2B5EF4-FFF2-40B4-BE49-F238E27FC236}">
                <a16:creationId xmlns:a16="http://schemas.microsoft.com/office/drawing/2014/main" id="{EA342C7E-29C2-C58D-B38E-1DF0A4E98E42}"/>
              </a:ext>
            </a:extLst>
          </p:cNvPr>
          <p:cNvSpPr txBox="1"/>
          <p:nvPr/>
        </p:nvSpPr>
        <p:spPr>
          <a:xfrm>
            <a:off x="2591533" y="4057110"/>
            <a:ext cx="1515158" cy="338554"/>
          </a:xfrm>
          <a:prstGeom prst="rect">
            <a:avLst/>
          </a:prstGeom>
          <a:noFill/>
        </p:spPr>
        <p:txBody>
          <a:bodyPr wrap="none" rtlCol="0">
            <a:spAutoFit/>
          </a:bodyPr>
          <a:lstStyle/>
          <a:p>
            <a:r>
              <a:rPr lang="en-US" sz="1600" dirty="0">
                <a:solidFill>
                  <a:schemeClr val="tx1"/>
                </a:solidFill>
              </a:rPr>
              <a:t>Switching delay</a:t>
            </a:r>
          </a:p>
        </p:txBody>
      </p:sp>
      <p:sp>
        <p:nvSpPr>
          <p:cNvPr id="47" name="TextBox 46">
            <a:extLst>
              <a:ext uri="{FF2B5EF4-FFF2-40B4-BE49-F238E27FC236}">
                <a16:creationId xmlns:a16="http://schemas.microsoft.com/office/drawing/2014/main" id="{D0CB7BB5-14B1-649A-EC4E-B9B60233C7E2}"/>
              </a:ext>
            </a:extLst>
          </p:cNvPr>
          <p:cNvSpPr txBox="1"/>
          <p:nvPr/>
        </p:nvSpPr>
        <p:spPr>
          <a:xfrm>
            <a:off x="2593547" y="3058327"/>
            <a:ext cx="389850" cy="338554"/>
          </a:xfrm>
          <a:prstGeom prst="rect">
            <a:avLst/>
          </a:prstGeom>
          <a:noFill/>
        </p:spPr>
        <p:txBody>
          <a:bodyPr wrap="none" rtlCol="0">
            <a:spAutoFit/>
          </a:bodyPr>
          <a:lstStyle/>
          <a:p>
            <a:r>
              <a:rPr lang="en-US" sz="1600" dirty="0">
                <a:solidFill>
                  <a:schemeClr val="tx1"/>
                </a:solidFill>
              </a:rPr>
              <a:t>…</a:t>
            </a:r>
          </a:p>
        </p:txBody>
      </p:sp>
      <p:sp>
        <p:nvSpPr>
          <p:cNvPr id="48" name="Rectangle 31">
            <a:extLst>
              <a:ext uri="{FF2B5EF4-FFF2-40B4-BE49-F238E27FC236}">
                <a16:creationId xmlns:a16="http://schemas.microsoft.com/office/drawing/2014/main" id="{371C9402-CEEE-9675-163A-561AEB5884DD}"/>
              </a:ext>
            </a:extLst>
          </p:cNvPr>
          <p:cNvSpPr/>
          <p:nvPr/>
        </p:nvSpPr>
        <p:spPr bwMode="auto">
          <a:xfrm>
            <a:off x="6801237" y="293517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sp>
        <p:nvSpPr>
          <p:cNvPr id="49" name="Rectangle 31">
            <a:extLst>
              <a:ext uri="{FF2B5EF4-FFF2-40B4-BE49-F238E27FC236}">
                <a16:creationId xmlns:a16="http://schemas.microsoft.com/office/drawing/2014/main" id="{5B9537E0-2325-6E00-7046-EE9054304BD2}"/>
              </a:ext>
            </a:extLst>
          </p:cNvPr>
          <p:cNvSpPr/>
          <p:nvPr/>
        </p:nvSpPr>
        <p:spPr bwMode="auto">
          <a:xfrm>
            <a:off x="6811821" y="4813255"/>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cxnSp>
        <p:nvCxnSpPr>
          <p:cNvPr id="52" name="Straight Connector 36">
            <a:extLst>
              <a:ext uri="{FF2B5EF4-FFF2-40B4-BE49-F238E27FC236}">
                <a16:creationId xmlns:a16="http://schemas.microsoft.com/office/drawing/2014/main" id="{C982FEC1-4077-FE92-A140-F3A5FC4B09C4}"/>
              </a:ext>
            </a:extLst>
          </p:cNvPr>
          <p:cNvCxnSpPr>
            <a:cxnSpLocks/>
          </p:cNvCxnSpPr>
          <p:nvPr/>
        </p:nvCxnSpPr>
        <p:spPr bwMode="auto">
          <a:xfrm flipH="1" flipV="1">
            <a:off x="3698457" y="4320347"/>
            <a:ext cx="554454" cy="140192"/>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54" name="Rectangle 6">
            <a:extLst>
              <a:ext uri="{FF2B5EF4-FFF2-40B4-BE49-F238E27FC236}">
                <a16:creationId xmlns:a16="http://schemas.microsoft.com/office/drawing/2014/main" id="{E22C9996-0718-4A20-C95E-6C86260187E8}"/>
              </a:ext>
            </a:extLst>
          </p:cNvPr>
          <p:cNvSpPr/>
          <p:nvPr/>
        </p:nvSpPr>
        <p:spPr bwMode="auto">
          <a:xfrm rot="16200000">
            <a:off x="4595481" y="2469802"/>
            <a:ext cx="503038" cy="26545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62" name="Rectangle 33">
            <a:extLst>
              <a:ext uri="{FF2B5EF4-FFF2-40B4-BE49-F238E27FC236}">
                <a16:creationId xmlns:a16="http://schemas.microsoft.com/office/drawing/2014/main" id="{3EE54C2E-A578-9D8A-39AB-3B630F63DEE9}"/>
              </a:ext>
            </a:extLst>
          </p:cNvPr>
          <p:cNvSpPr/>
          <p:nvPr/>
        </p:nvSpPr>
        <p:spPr bwMode="auto">
          <a:xfrm>
            <a:off x="7463164" y="2935170"/>
            <a:ext cx="2084601" cy="4605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OBSS NAV</a:t>
            </a:r>
          </a:p>
        </p:txBody>
      </p:sp>
      <p:sp>
        <p:nvSpPr>
          <p:cNvPr id="63" name="Rectangle 33">
            <a:extLst>
              <a:ext uri="{FF2B5EF4-FFF2-40B4-BE49-F238E27FC236}">
                <a16:creationId xmlns:a16="http://schemas.microsoft.com/office/drawing/2014/main" id="{804D4918-700B-9D6C-CFCA-EF9B5D9BCAEF}"/>
              </a:ext>
            </a:extLst>
          </p:cNvPr>
          <p:cNvSpPr/>
          <p:nvPr/>
        </p:nvSpPr>
        <p:spPr bwMode="auto">
          <a:xfrm>
            <a:off x="7448572" y="4800600"/>
            <a:ext cx="2084601" cy="45905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OBSS NAV</a:t>
            </a:r>
          </a:p>
        </p:txBody>
      </p:sp>
      <p:sp>
        <p:nvSpPr>
          <p:cNvPr id="4096" name="TextBox 4095">
            <a:extLst>
              <a:ext uri="{FF2B5EF4-FFF2-40B4-BE49-F238E27FC236}">
                <a16:creationId xmlns:a16="http://schemas.microsoft.com/office/drawing/2014/main" id="{B473F684-2402-35F5-2D16-398B758F8C88}"/>
              </a:ext>
            </a:extLst>
          </p:cNvPr>
          <p:cNvSpPr txBox="1"/>
          <p:nvPr/>
        </p:nvSpPr>
        <p:spPr>
          <a:xfrm>
            <a:off x="1105603" y="2251632"/>
            <a:ext cx="582211" cy="338554"/>
          </a:xfrm>
          <a:prstGeom prst="rect">
            <a:avLst/>
          </a:prstGeom>
          <a:noFill/>
        </p:spPr>
        <p:txBody>
          <a:bodyPr wrap="none" rtlCol="0">
            <a:spAutoFit/>
          </a:bodyPr>
          <a:lstStyle/>
          <a:p>
            <a:r>
              <a:rPr lang="en-US" sz="1600" dirty="0">
                <a:solidFill>
                  <a:schemeClr val="tx1"/>
                </a:solidFill>
              </a:rPr>
              <a:t>NPC</a:t>
            </a:r>
          </a:p>
        </p:txBody>
      </p:sp>
      <p:sp>
        <p:nvSpPr>
          <p:cNvPr id="4099" name="TextBox 4098">
            <a:extLst>
              <a:ext uri="{FF2B5EF4-FFF2-40B4-BE49-F238E27FC236}">
                <a16:creationId xmlns:a16="http://schemas.microsoft.com/office/drawing/2014/main" id="{95A7915A-C62D-7601-6D31-9B7367B2F4CD}"/>
              </a:ext>
            </a:extLst>
          </p:cNvPr>
          <p:cNvSpPr txBox="1"/>
          <p:nvPr/>
        </p:nvSpPr>
        <p:spPr>
          <a:xfrm>
            <a:off x="1090383" y="4089397"/>
            <a:ext cx="582211" cy="338554"/>
          </a:xfrm>
          <a:prstGeom prst="rect">
            <a:avLst/>
          </a:prstGeom>
          <a:noFill/>
        </p:spPr>
        <p:txBody>
          <a:bodyPr wrap="none" rtlCol="0">
            <a:spAutoFit/>
          </a:bodyPr>
          <a:lstStyle/>
          <a:p>
            <a:r>
              <a:rPr lang="en-US" sz="1600" dirty="0">
                <a:solidFill>
                  <a:schemeClr val="tx1"/>
                </a:solidFill>
              </a:rPr>
              <a:t>NPC</a:t>
            </a:r>
          </a:p>
        </p:txBody>
      </p:sp>
      <p:sp>
        <p:nvSpPr>
          <p:cNvPr id="4100" name="Rectangle 16">
            <a:extLst>
              <a:ext uri="{FF2B5EF4-FFF2-40B4-BE49-F238E27FC236}">
                <a16:creationId xmlns:a16="http://schemas.microsoft.com/office/drawing/2014/main" id="{E4244A03-DB75-2EF3-943A-AD829DB08A1E}"/>
              </a:ext>
            </a:extLst>
          </p:cNvPr>
          <p:cNvSpPr/>
          <p:nvPr/>
        </p:nvSpPr>
        <p:spPr bwMode="auto">
          <a:xfrm>
            <a:off x="5800515" y="2691386"/>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101" name="Rectangle 17">
            <a:extLst>
              <a:ext uri="{FF2B5EF4-FFF2-40B4-BE49-F238E27FC236}">
                <a16:creationId xmlns:a16="http://schemas.microsoft.com/office/drawing/2014/main" id="{E06BBBD0-9BB6-8E21-65A1-3397BFE00D0A}"/>
              </a:ext>
            </a:extLst>
          </p:cNvPr>
          <p:cNvSpPr/>
          <p:nvPr/>
        </p:nvSpPr>
        <p:spPr bwMode="auto">
          <a:xfrm>
            <a:off x="5735072" y="2691386"/>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102" name="Rectangle 6">
            <a:extLst>
              <a:ext uri="{FF2B5EF4-FFF2-40B4-BE49-F238E27FC236}">
                <a16:creationId xmlns:a16="http://schemas.microsoft.com/office/drawing/2014/main" id="{858314A2-7129-E4C3-767A-2B60AA33818D}"/>
              </a:ext>
            </a:extLst>
          </p:cNvPr>
          <p:cNvSpPr/>
          <p:nvPr/>
        </p:nvSpPr>
        <p:spPr bwMode="auto">
          <a:xfrm rot="16200000">
            <a:off x="5756086" y="2466207"/>
            <a:ext cx="503038" cy="26545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4103" name="Rectangle 16">
            <a:extLst>
              <a:ext uri="{FF2B5EF4-FFF2-40B4-BE49-F238E27FC236}">
                <a16:creationId xmlns:a16="http://schemas.microsoft.com/office/drawing/2014/main" id="{8282FD9C-45D5-87EF-B8AF-284CFDD736D5}"/>
              </a:ext>
            </a:extLst>
          </p:cNvPr>
          <p:cNvSpPr/>
          <p:nvPr/>
        </p:nvSpPr>
        <p:spPr bwMode="auto">
          <a:xfrm>
            <a:off x="6884174" y="2691386"/>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104" name="Rectangle 17">
            <a:extLst>
              <a:ext uri="{FF2B5EF4-FFF2-40B4-BE49-F238E27FC236}">
                <a16:creationId xmlns:a16="http://schemas.microsoft.com/office/drawing/2014/main" id="{BC3A82F0-6987-12D1-4F4A-2DF0A76E05B5}"/>
              </a:ext>
            </a:extLst>
          </p:cNvPr>
          <p:cNvSpPr/>
          <p:nvPr/>
        </p:nvSpPr>
        <p:spPr bwMode="auto">
          <a:xfrm>
            <a:off x="6818731" y="2691386"/>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105" name="Rectangle 6">
            <a:extLst>
              <a:ext uri="{FF2B5EF4-FFF2-40B4-BE49-F238E27FC236}">
                <a16:creationId xmlns:a16="http://schemas.microsoft.com/office/drawing/2014/main" id="{D78110E2-05C5-ECFB-B5D9-33957F30918D}"/>
              </a:ext>
            </a:extLst>
          </p:cNvPr>
          <p:cNvSpPr/>
          <p:nvPr/>
        </p:nvSpPr>
        <p:spPr bwMode="auto">
          <a:xfrm rot="16200000">
            <a:off x="6839745" y="2466207"/>
            <a:ext cx="503038" cy="26545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4106" name="Rectangle 16">
            <a:extLst>
              <a:ext uri="{FF2B5EF4-FFF2-40B4-BE49-F238E27FC236}">
                <a16:creationId xmlns:a16="http://schemas.microsoft.com/office/drawing/2014/main" id="{F6C59D8A-C929-1F23-111E-99D2D29C6D9B}"/>
              </a:ext>
            </a:extLst>
          </p:cNvPr>
          <p:cNvSpPr/>
          <p:nvPr/>
        </p:nvSpPr>
        <p:spPr bwMode="auto">
          <a:xfrm>
            <a:off x="1840963" y="323102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107" name="Rectangle 17">
            <a:extLst>
              <a:ext uri="{FF2B5EF4-FFF2-40B4-BE49-F238E27FC236}">
                <a16:creationId xmlns:a16="http://schemas.microsoft.com/office/drawing/2014/main" id="{6F557F3E-4629-0DAF-7A13-E11F46F1447E}"/>
              </a:ext>
            </a:extLst>
          </p:cNvPr>
          <p:cNvSpPr/>
          <p:nvPr/>
        </p:nvSpPr>
        <p:spPr bwMode="auto">
          <a:xfrm>
            <a:off x="1775520" y="323102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8790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2</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STA can switch to NPC when the STA detects OBSS PPDU without NAV</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If the STA has its buffered data, the STA transmits an ICF to its peer STA using EDCA</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If the STA does not receive ICR, the STA tries to retransmit the ICF using the existing rule.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Otherwise, the STA waits for a frame from its peer STA until the end of the OBSS PPDU</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If the STA does not receive any frame from the peer STA until the end of the OBSS PPDU length, the STA will return to primary channel before the end of the OBSS PPDU</a:t>
            </a: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9246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
            <a:extLst>
              <a:ext uri="{FF2B5EF4-FFF2-40B4-BE49-F238E27FC236}">
                <a16:creationId xmlns:a16="http://schemas.microsoft.com/office/drawing/2014/main" id="{7C649478-115A-CA4B-73FA-FA27BE2EF7EC}"/>
              </a:ext>
            </a:extLst>
          </p:cNvPr>
          <p:cNvSpPr txBox="1">
            <a:spLocks noChangeArrowheads="1"/>
          </p:cNvSpPr>
          <p:nvPr/>
        </p:nvSpPr>
        <p:spPr bwMode="auto">
          <a:xfrm>
            <a:off x="878637" y="160834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kern="0" dirty="0"/>
              <a:t>Example</a:t>
            </a:r>
          </a:p>
        </p:txBody>
      </p:sp>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2</a:t>
            </a:r>
          </a:p>
        </p:txBody>
      </p:sp>
      <p:sp>
        <p:nvSpPr>
          <p:cNvPr id="4098" name="Rectangle 2"/>
          <p:cNvSpPr>
            <a:spLocks noGrp="1" noChangeArrowheads="1"/>
          </p:cNvSpPr>
          <p:nvPr>
            <p:ph idx="1"/>
          </p:nvPr>
        </p:nvSpPr>
        <p:spPr>
          <a:ln/>
        </p:spPr>
        <p:txBody>
          <a:bodyPr/>
          <a:lstStyle/>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cxnSp>
        <p:nvCxnSpPr>
          <p:cNvPr id="2" name="Straight Connector 37">
            <a:extLst>
              <a:ext uri="{FF2B5EF4-FFF2-40B4-BE49-F238E27FC236}">
                <a16:creationId xmlns:a16="http://schemas.microsoft.com/office/drawing/2014/main" id="{70319C97-3CBA-FAC2-CF0F-6587B9F179AE}"/>
              </a:ext>
            </a:extLst>
          </p:cNvPr>
          <p:cNvCxnSpPr>
            <a:cxnSpLocks/>
          </p:cNvCxnSpPr>
          <p:nvPr/>
        </p:nvCxnSpPr>
        <p:spPr bwMode="auto">
          <a:xfrm>
            <a:off x="4189183" y="2167935"/>
            <a:ext cx="21187"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 name="Straight Connector 37">
            <a:extLst>
              <a:ext uri="{FF2B5EF4-FFF2-40B4-BE49-F238E27FC236}">
                <a16:creationId xmlns:a16="http://schemas.microsoft.com/office/drawing/2014/main" id="{283CEE80-7D22-2790-83E5-6CF3269784F8}"/>
              </a:ext>
            </a:extLst>
          </p:cNvPr>
          <p:cNvCxnSpPr>
            <a:cxnSpLocks/>
          </p:cNvCxnSpPr>
          <p:nvPr/>
        </p:nvCxnSpPr>
        <p:spPr bwMode="auto">
          <a:xfrm>
            <a:off x="4562111" y="2167935"/>
            <a:ext cx="0"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 name="Straight Connector 24">
            <a:extLst>
              <a:ext uri="{FF2B5EF4-FFF2-40B4-BE49-F238E27FC236}">
                <a16:creationId xmlns:a16="http://schemas.microsoft.com/office/drawing/2014/main" id="{E93C3000-0E72-0013-59ED-49D6EFC8E304}"/>
              </a:ext>
            </a:extLst>
          </p:cNvPr>
          <p:cNvCxnSpPr>
            <a:cxnSpLocks/>
          </p:cNvCxnSpPr>
          <p:nvPr/>
        </p:nvCxnSpPr>
        <p:spPr bwMode="auto">
          <a:xfrm>
            <a:off x="1563225" y="5272049"/>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Left Brace 26">
            <a:extLst>
              <a:ext uri="{FF2B5EF4-FFF2-40B4-BE49-F238E27FC236}">
                <a16:creationId xmlns:a16="http://schemas.microsoft.com/office/drawing/2014/main" id="{84F180D9-3CC3-5FB9-895E-A1B0892F00ED}"/>
              </a:ext>
            </a:extLst>
          </p:cNvPr>
          <p:cNvSpPr/>
          <p:nvPr/>
        </p:nvSpPr>
        <p:spPr bwMode="auto">
          <a:xfrm>
            <a:off x="1610695" y="421731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Left Brace 27">
            <a:extLst>
              <a:ext uri="{FF2B5EF4-FFF2-40B4-BE49-F238E27FC236}">
                <a16:creationId xmlns:a16="http://schemas.microsoft.com/office/drawing/2014/main" id="{866D38AA-5BE1-EA7F-EF8D-10B92E208A03}"/>
              </a:ext>
            </a:extLst>
          </p:cNvPr>
          <p:cNvSpPr/>
          <p:nvPr/>
        </p:nvSpPr>
        <p:spPr bwMode="auto">
          <a:xfrm>
            <a:off x="1610695" y="473644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D30F5B60-F8F1-ECE5-D786-73C5517E851C}"/>
              </a:ext>
            </a:extLst>
          </p:cNvPr>
          <p:cNvSpPr txBox="1"/>
          <p:nvPr/>
        </p:nvSpPr>
        <p:spPr>
          <a:xfrm>
            <a:off x="1091208" y="4826625"/>
            <a:ext cx="503664" cy="338554"/>
          </a:xfrm>
          <a:prstGeom prst="rect">
            <a:avLst/>
          </a:prstGeom>
          <a:noFill/>
        </p:spPr>
        <p:txBody>
          <a:bodyPr wrap="none" rtlCol="0">
            <a:spAutoFit/>
          </a:bodyPr>
          <a:lstStyle/>
          <a:p>
            <a:r>
              <a:rPr lang="en-US" sz="1600" dirty="0">
                <a:solidFill>
                  <a:schemeClr val="tx1"/>
                </a:solidFill>
              </a:rPr>
              <a:t>P20</a:t>
            </a:r>
          </a:p>
        </p:txBody>
      </p:sp>
      <p:sp>
        <p:nvSpPr>
          <p:cNvPr id="12" name="TextBox 11">
            <a:extLst>
              <a:ext uri="{FF2B5EF4-FFF2-40B4-BE49-F238E27FC236}">
                <a16:creationId xmlns:a16="http://schemas.microsoft.com/office/drawing/2014/main" id="{7C912F00-B4E3-237D-60C5-4F2D20965B55}"/>
              </a:ext>
            </a:extLst>
          </p:cNvPr>
          <p:cNvSpPr txBox="1"/>
          <p:nvPr/>
        </p:nvSpPr>
        <p:spPr>
          <a:xfrm>
            <a:off x="1107031" y="4307605"/>
            <a:ext cx="503664" cy="338554"/>
          </a:xfrm>
          <a:prstGeom prst="rect">
            <a:avLst/>
          </a:prstGeom>
          <a:noFill/>
        </p:spPr>
        <p:txBody>
          <a:bodyPr wrap="none" rtlCol="0">
            <a:spAutoFit/>
          </a:bodyPr>
          <a:lstStyle/>
          <a:p>
            <a:r>
              <a:rPr lang="en-US" sz="1600" dirty="0">
                <a:solidFill>
                  <a:schemeClr val="tx1"/>
                </a:solidFill>
              </a:rPr>
              <a:t>S20</a:t>
            </a:r>
          </a:p>
        </p:txBody>
      </p:sp>
      <p:sp>
        <p:nvSpPr>
          <p:cNvPr id="13" name="TextBox 12">
            <a:extLst>
              <a:ext uri="{FF2B5EF4-FFF2-40B4-BE49-F238E27FC236}">
                <a16:creationId xmlns:a16="http://schemas.microsoft.com/office/drawing/2014/main" id="{B4E1EF29-D37B-685E-9859-8F7FEBB627CC}"/>
              </a:ext>
            </a:extLst>
          </p:cNvPr>
          <p:cNvSpPr txBox="1"/>
          <p:nvPr/>
        </p:nvSpPr>
        <p:spPr>
          <a:xfrm>
            <a:off x="2568516" y="5954321"/>
            <a:ext cx="1853477" cy="584775"/>
          </a:xfrm>
          <a:prstGeom prst="rect">
            <a:avLst/>
          </a:prstGeom>
          <a:noFill/>
        </p:spPr>
        <p:txBody>
          <a:bodyPr wrap="square" rtlCol="0">
            <a:spAutoFit/>
          </a:bodyPr>
          <a:lstStyle/>
          <a:p>
            <a:r>
              <a:rPr lang="en-US" sz="1600" dirty="0">
                <a:solidFill>
                  <a:schemeClr val="tx1"/>
                </a:solidFill>
              </a:rPr>
              <a:t>STA switches to NPC without NAV</a:t>
            </a:r>
          </a:p>
        </p:txBody>
      </p:sp>
      <p:cxnSp>
        <p:nvCxnSpPr>
          <p:cNvPr id="14" name="Straight Connector 36">
            <a:extLst>
              <a:ext uri="{FF2B5EF4-FFF2-40B4-BE49-F238E27FC236}">
                <a16:creationId xmlns:a16="http://schemas.microsoft.com/office/drawing/2014/main" id="{5F1F6258-B6F3-FD1D-CC06-1C431ADECA80}"/>
              </a:ext>
            </a:extLst>
          </p:cNvPr>
          <p:cNvCxnSpPr>
            <a:cxnSpLocks/>
          </p:cNvCxnSpPr>
          <p:nvPr/>
        </p:nvCxnSpPr>
        <p:spPr bwMode="auto">
          <a:xfrm flipH="1">
            <a:off x="3350331" y="5266128"/>
            <a:ext cx="838852" cy="69072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5" name="Straight Connector 37">
            <a:extLst>
              <a:ext uri="{FF2B5EF4-FFF2-40B4-BE49-F238E27FC236}">
                <a16:creationId xmlns:a16="http://schemas.microsoft.com/office/drawing/2014/main" id="{7CB5D50D-D75D-763B-AC01-4E6329A01B31}"/>
              </a:ext>
            </a:extLst>
          </p:cNvPr>
          <p:cNvCxnSpPr>
            <a:cxnSpLocks/>
          </p:cNvCxnSpPr>
          <p:nvPr/>
        </p:nvCxnSpPr>
        <p:spPr bwMode="auto">
          <a:xfrm>
            <a:off x="9557366" y="4306276"/>
            <a:ext cx="0" cy="11279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15">
            <a:extLst>
              <a:ext uri="{FF2B5EF4-FFF2-40B4-BE49-F238E27FC236}">
                <a16:creationId xmlns:a16="http://schemas.microsoft.com/office/drawing/2014/main" id="{FFF2EF63-D679-A233-B5B3-551BEBE697C0}"/>
              </a:ext>
            </a:extLst>
          </p:cNvPr>
          <p:cNvSpPr txBox="1"/>
          <p:nvPr/>
        </p:nvSpPr>
        <p:spPr>
          <a:xfrm>
            <a:off x="110385" y="4382449"/>
            <a:ext cx="1038505" cy="707886"/>
          </a:xfrm>
          <a:prstGeom prst="rect">
            <a:avLst/>
          </a:prstGeom>
          <a:noFill/>
        </p:spPr>
        <p:txBody>
          <a:bodyPr wrap="square" rtlCol="0">
            <a:spAutoFit/>
          </a:bodyPr>
          <a:lstStyle/>
          <a:p>
            <a:r>
              <a:rPr lang="en-US" sz="2000" dirty="0">
                <a:solidFill>
                  <a:schemeClr val="tx1"/>
                </a:solidFill>
              </a:rPr>
              <a:t>Non-AP STA</a:t>
            </a:r>
          </a:p>
        </p:txBody>
      </p:sp>
      <p:sp>
        <p:nvSpPr>
          <p:cNvPr id="17" name="Left Brace 26">
            <a:extLst>
              <a:ext uri="{FF2B5EF4-FFF2-40B4-BE49-F238E27FC236}">
                <a16:creationId xmlns:a16="http://schemas.microsoft.com/office/drawing/2014/main" id="{35D0FB29-C9F3-62F7-B561-31FAC2D5CE14}"/>
              </a:ext>
            </a:extLst>
          </p:cNvPr>
          <p:cNvSpPr/>
          <p:nvPr/>
        </p:nvSpPr>
        <p:spPr bwMode="auto">
          <a:xfrm rot="16200000">
            <a:off x="5086120" y="3171498"/>
            <a:ext cx="228600" cy="45254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FFAE3EBC-2930-5C53-5F8D-54BB7F547E3B}"/>
              </a:ext>
            </a:extLst>
          </p:cNvPr>
          <p:cNvSpPr txBox="1"/>
          <p:nvPr/>
        </p:nvSpPr>
        <p:spPr>
          <a:xfrm>
            <a:off x="2923692" y="5496369"/>
            <a:ext cx="4570093" cy="338554"/>
          </a:xfrm>
          <a:prstGeom prst="rect">
            <a:avLst/>
          </a:prstGeom>
          <a:noFill/>
        </p:spPr>
        <p:txBody>
          <a:bodyPr wrap="square" rtlCol="0">
            <a:spAutoFit/>
          </a:bodyPr>
          <a:lstStyle/>
          <a:p>
            <a:pPr algn="ctr"/>
            <a:r>
              <a:rPr lang="en-US" sz="1600" dirty="0">
                <a:solidFill>
                  <a:schemeClr val="tx1"/>
                </a:solidFill>
              </a:rPr>
              <a:t>OBSS PPDU</a:t>
            </a:r>
          </a:p>
        </p:txBody>
      </p:sp>
      <p:sp>
        <p:nvSpPr>
          <p:cNvPr id="19" name="Rectangle 31">
            <a:extLst>
              <a:ext uri="{FF2B5EF4-FFF2-40B4-BE49-F238E27FC236}">
                <a16:creationId xmlns:a16="http://schemas.microsoft.com/office/drawing/2014/main" id="{3C9F8E4D-BE26-0474-0ACB-984BDBFF3DC5}"/>
              </a:ext>
            </a:extLst>
          </p:cNvPr>
          <p:cNvSpPr/>
          <p:nvPr/>
        </p:nvSpPr>
        <p:spPr bwMode="auto">
          <a:xfrm>
            <a:off x="2923692" y="4800600"/>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20" name="Rectangle 31">
            <a:extLst>
              <a:ext uri="{FF2B5EF4-FFF2-40B4-BE49-F238E27FC236}">
                <a16:creationId xmlns:a16="http://schemas.microsoft.com/office/drawing/2014/main" id="{0F7F21B2-47D6-3B84-EC7A-37C93D6D38A9}"/>
              </a:ext>
            </a:extLst>
          </p:cNvPr>
          <p:cNvSpPr/>
          <p:nvPr/>
        </p:nvSpPr>
        <p:spPr bwMode="auto">
          <a:xfrm>
            <a:off x="3546452" y="480626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21" name="Rectangle 31">
            <a:extLst>
              <a:ext uri="{FF2B5EF4-FFF2-40B4-BE49-F238E27FC236}">
                <a16:creationId xmlns:a16="http://schemas.microsoft.com/office/drawing/2014/main" id="{9C7D9C18-62E3-F367-1500-DB99FB271E09}"/>
              </a:ext>
            </a:extLst>
          </p:cNvPr>
          <p:cNvSpPr/>
          <p:nvPr/>
        </p:nvSpPr>
        <p:spPr bwMode="auto">
          <a:xfrm>
            <a:off x="4204487" y="4804484"/>
            <a:ext cx="193965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22" name="Rectangle 31">
            <a:extLst>
              <a:ext uri="{FF2B5EF4-FFF2-40B4-BE49-F238E27FC236}">
                <a16:creationId xmlns:a16="http://schemas.microsoft.com/office/drawing/2014/main" id="{5B5210A4-A74C-230E-3747-E1325428F277}"/>
              </a:ext>
            </a:extLst>
          </p:cNvPr>
          <p:cNvSpPr/>
          <p:nvPr/>
        </p:nvSpPr>
        <p:spPr bwMode="auto">
          <a:xfrm>
            <a:off x="6156870" y="4804158"/>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23" name="TextBox 22">
            <a:extLst>
              <a:ext uri="{FF2B5EF4-FFF2-40B4-BE49-F238E27FC236}">
                <a16:creationId xmlns:a16="http://schemas.microsoft.com/office/drawing/2014/main" id="{99113C44-F21F-CEEF-E0D8-CEB375F5BB28}"/>
              </a:ext>
            </a:extLst>
          </p:cNvPr>
          <p:cNvSpPr txBox="1"/>
          <p:nvPr/>
        </p:nvSpPr>
        <p:spPr>
          <a:xfrm>
            <a:off x="159479" y="2564509"/>
            <a:ext cx="1038505" cy="400110"/>
          </a:xfrm>
          <a:prstGeom prst="rect">
            <a:avLst/>
          </a:prstGeom>
          <a:noFill/>
        </p:spPr>
        <p:txBody>
          <a:bodyPr wrap="square" rtlCol="0">
            <a:spAutoFit/>
          </a:bodyPr>
          <a:lstStyle/>
          <a:p>
            <a:r>
              <a:rPr lang="en-US" sz="2000" dirty="0">
                <a:solidFill>
                  <a:schemeClr val="tx1"/>
                </a:solidFill>
              </a:rPr>
              <a:t>AP</a:t>
            </a:r>
          </a:p>
        </p:txBody>
      </p:sp>
      <p:cxnSp>
        <p:nvCxnSpPr>
          <p:cNvPr id="24" name="Straight Connector 24">
            <a:extLst>
              <a:ext uri="{FF2B5EF4-FFF2-40B4-BE49-F238E27FC236}">
                <a16:creationId xmlns:a16="http://schemas.microsoft.com/office/drawing/2014/main" id="{B239B9D1-A053-9B36-C98A-B2CC493BE1EB}"/>
              </a:ext>
            </a:extLst>
          </p:cNvPr>
          <p:cNvCxnSpPr>
            <a:cxnSpLocks/>
          </p:cNvCxnSpPr>
          <p:nvPr/>
        </p:nvCxnSpPr>
        <p:spPr bwMode="auto">
          <a:xfrm>
            <a:off x="1553625" y="3399841"/>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Left Brace 26">
            <a:extLst>
              <a:ext uri="{FF2B5EF4-FFF2-40B4-BE49-F238E27FC236}">
                <a16:creationId xmlns:a16="http://schemas.microsoft.com/office/drawing/2014/main" id="{BA55DA79-AB45-EA44-3DA7-1F9012641DEA}"/>
              </a:ext>
            </a:extLst>
          </p:cNvPr>
          <p:cNvSpPr/>
          <p:nvPr/>
        </p:nvSpPr>
        <p:spPr bwMode="auto">
          <a:xfrm>
            <a:off x="1601095" y="2345107"/>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Left Brace 27">
            <a:extLst>
              <a:ext uri="{FF2B5EF4-FFF2-40B4-BE49-F238E27FC236}">
                <a16:creationId xmlns:a16="http://schemas.microsoft.com/office/drawing/2014/main" id="{ABA85F5A-4D13-6396-CF06-9EC762981CC5}"/>
              </a:ext>
            </a:extLst>
          </p:cNvPr>
          <p:cNvSpPr/>
          <p:nvPr/>
        </p:nvSpPr>
        <p:spPr bwMode="auto">
          <a:xfrm>
            <a:off x="1601095" y="2864241"/>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A99BAA1-6186-D59A-57B2-B28E3F98FE7C}"/>
              </a:ext>
            </a:extLst>
          </p:cNvPr>
          <p:cNvSpPr txBox="1"/>
          <p:nvPr/>
        </p:nvSpPr>
        <p:spPr>
          <a:xfrm>
            <a:off x="1081608" y="2954417"/>
            <a:ext cx="503664" cy="338554"/>
          </a:xfrm>
          <a:prstGeom prst="rect">
            <a:avLst/>
          </a:prstGeom>
          <a:noFill/>
        </p:spPr>
        <p:txBody>
          <a:bodyPr wrap="none" rtlCol="0">
            <a:spAutoFit/>
          </a:bodyPr>
          <a:lstStyle/>
          <a:p>
            <a:r>
              <a:rPr lang="en-US" sz="1600" dirty="0">
                <a:solidFill>
                  <a:schemeClr val="tx1"/>
                </a:solidFill>
              </a:rPr>
              <a:t>P20</a:t>
            </a:r>
          </a:p>
        </p:txBody>
      </p:sp>
      <p:sp>
        <p:nvSpPr>
          <p:cNvPr id="29" name="TextBox 28">
            <a:extLst>
              <a:ext uri="{FF2B5EF4-FFF2-40B4-BE49-F238E27FC236}">
                <a16:creationId xmlns:a16="http://schemas.microsoft.com/office/drawing/2014/main" id="{8F99AA8C-D0EA-3B88-71E7-1C8A15437A71}"/>
              </a:ext>
            </a:extLst>
          </p:cNvPr>
          <p:cNvSpPr txBox="1"/>
          <p:nvPr/>
        </p:nvSpPr>
        <p:spPr>
          <a:xfrm>
            <a:off x="1097431" y="2435397"/>
            <a:ext cx="503664" cy="338554"/>
          </a:xfrm>
          <a:prstGeom prst="rect">
            <a:avLst/>
          </a:prstGeom>
          <a:noFill/>
        </p:spPr>
        <p:txBody>
          <a:bodyPr wrap="none" rtlCol="0">
            <a:spAutoFit/>
          </a:bodyPr>
          <a:lstStyle/>
          <a:p>
            <a:r>
              <a:rPr lang="en-US" sz="1600" dirty="0">
                <a:solidFill>
                  <a:schemeClr val="tx1"/>
                </a:solidFill>
              </a:rPr>
              <a:t>S20</a:t>
            </a:r>
          </a:p>
        </p:txBody>
      </p:sp>
      <p:cxnSp>
        <p:nvCxnSpPr>
          <p:cNvPr id="30" name="Straight Connector 36">
            <a:extLst>
              <a:ext uri="{FF2B5EF4-FFF2-40B4-BE49-F238E27FC236}">
                <a16:creationId xmlns:a16="http://schemas.microsoft.com/office/drawing/2014/main" id="{679A3502-A853-D85C-6EDA-3F7850D57D0B}"/>
              </a:ext>
            </a:extLst>
          </p:cNvPr>
          <p:cNvCxnSpPr>
            <a:cxnSpLocks/>
            <a:endCxn id="41" idx="3"/>
          </p:cNvCxnSpPr>
          <p:nvPr/>
        </p:nvCxnSpPr>
        <p:spPr bwMode="auto">
          <a:xfrm flipH="1" flipV="1">
            <a:off x="3911474" y="2339738"/>
            <a:ext cx="278337" cy="52349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31" name="Straight Connector 37">
            <a:extLst>
              <a:ext uri="{FF2B5EF4-FFF2-40B4-BE49-F238E27FC236}">
                <a16:creationId xmlns:a16="http://schemas.microsoft.com/office/drawing/2014/main" id="{B539CEE9-B1EE-3EE9-B48D-E616134176FC}"/>
              </a:ext>
            </a:extLst>
          </p:cNvPr>
          <p:cNvCxnSpPr>
            <a:cxnSpLocks/>
          </p:cNvCxnSpPr>
          <p:nvPr/>
        </p:nvCxnSpPr>
        <p:spPr bwMode="auto">
          <a:xfrm>
            <a:off x="9547766" y="2434068"/>
            <a:ext cx="0" cy="96165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Rectangle 6">
            <a:extLst>
              <a:ext uri="{FF2B5EF4-FFF2-40B4-BE49-F238E27FC236}">
                <a16:creationId xmlns:a16="http://schemas.microsoft.com/office/drawing/2014/main" id="{7C2AC6DB-C201-6EA9-C483-DAEF64F744BE}"/>
              </a:ext>
            </a:extLst>
          </p:cNvPr>
          <p:cNvSpPr/>
          <p:nvPr/>
        </p:nvSpPr>
        <p:spPr bwMode="auto">
          <a:xfrm>
            <a:off x="1898536" y="2928392"/>
            <a:ext cx="562607" cy="4734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Beacon</a:t>
            </a:r>
          </a:p>
        </p:txBody>
      </p:sp>
      <p:sp>
        <p:nvSpPr>
          <p:cNvPr id="34" name="Left Brace 26">
            <a:extLst>
              <a:ext uri="{FF2B5EF4-FFF2-40B4-BE49-F238E27FC236}">
                <a16:creationId xmlns:a16="http://schemas.microsoft.com/office/drawing/2014/main" id="{D2676AE1-577C-F509-7E19-8C83A9206B50}"/>
              </a:ext>
            </a:extLst>
          </p:cNvPr>
          <p:cNvSpPr/>
          <p:nvPr/>
        </p:nvSpPr>
        <p:spPr bwMode="auto">
          <a:xfrm rot="16200000">
            <a:off x="5081320" y="1294490"/>
            <a:ext cx="228600" cy="45350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012036A2-2AD4-F383-B52F-593FD5975E28}"/>
              </a:ext>
            </a:extLst>
          </p:cNvPr>
          <p:cNvSpPr txBox="1"/>
          <p:nvPr/>
        </p:nvSpPr>
        <p:spPr>
          <a:xfrm>
            <a:off x="2937673" y="3624161"/>
            <a:ext cx="4556111" cy="338554"/>
          </a:xfrm>
          <a:prstGeom prst="rect">
            <a:avLst/>
          </a:prstGeom>
          <a:noFill/>
        </p:spPr>
        <p:txBody>
          <a:bodyPr wrap="square" rtlCol="0">
            <a:spAutoFit/>
          </a:bodyPr>
          <a:lstStyle/>
          <a:p>
            <a:pPr algn="ctr"/>
            <a:r>
              <a:rPr lang="en-US" sz="1600" dirty="0">
                <a:solidFill>
                  <a:schemeClr val="tx1"/>
                </a:solidFill>
              </a:rPr>
              <a:t>OBSS PPDU</a:t>
            </a:r>
          </a:p>
        </p:txBody>
      </p:sp>
      <p:sp>
        <p:nvSpPr>
          <p:cNvPr id="36" name="Rectangle 31">
            <a:extLst>
              <a:ext uri="{FF2B5EF4-FFF2-40B4-BE49-F238E27FC236}">
                <a16:creationId xmlns:a16="http://schemas.microsoft.com/office/drawing/2014/main" id="{FC0E29D0-0995-7B62-A3F9-5DC67F229D89}"/>
              </a:ext>
            </a:extLst>
          </p:cNvPr>
          <p:cNvSpPr/>
          <p:nvPr/>
        </p:nvSpPr>
        <p:spPr bwMode="auto">
          <a:xfrm>
            <a:off x="2914092" y="2928392"/>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37" name="Rectangle 31">
            <a:extLst>
              <a:ext uri="{FF2B5EF4-FFF2-40B4-BE49-F238E27FC236}">
                <a16:creationId xmlns:a16="http://schemas.microsoft.com/office/drawing/2014/main" id="{44E8FEE2-679F-1435-0AEA-F92B2D434E6E}"/>
              </a:ext>
            </a:extLst>
          </p:cNvPr>
          <p:cNvSpPr/>
          <p:nvPr/>
        </p:nvSpPr>
        <p:spPr bwMode="auto">
          <a:xfrm>
            <a:off x="3536852" y="2934052"/>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38" name="Rectangle 31">
            <a:extLst>
              <a:ext uri="{FF2B5EF4-FFF2-40B4-BE49-F238E27FC236}">
                <a16:creationId xmlns:a16="http://schemas.microsoft.com/office/drawing/2014/main" id="{BAF74486-9CB7-BD62-CCA7-730D1664E67A}"/>
              </a:ext>
            </a:extLst>
          </p:cNvPr>
          <p:cNvSpPr/>
          <p:nvPr/>
        </p:nvSpPr>
        <p:spPr bwMode="auto">
          <a:xfrm>
            <a:off x="4194887" y="2932276"/>
            <a:ext cx="1961262"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39" name="Rectangle 31">
            <a:extLst>
              <a:ext uri="{FF2B5EF4-FFF2-40B4-BE49-F238E27FC236}">
                <a16:creationId xmlns:a16="http://schemas.microsoft.com/office/drawing/2014/main" id="{DE0215A6-6548-9C77-0780-64458C96A193}"/>
              </a:ext>
            </a:extLst>
          </p:cNvPr>
          <p:cNvSpPr/>
          <p:nvPr/>
        </p:nvSpPr>
        <p:spPr bwMode="auto">
          <a:xfrm>
            <a:off x="6147270" y="293195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41" name="TextBox 40">
            <a:extLst>
              <a:ext uri="{FF2B5EF4-FFF2-40B4-BE49-F238E27FC236}">
                <a16:creationId xmlns:a16="http://schemas.microsoft.com/office/drawing/2014/main" id="{47F89BF4-9D04-1BCA-E038-4EC25146715E}"/>
              </a:ext>
            </a:extLst>
          </p:cNvPr>
          <p:cNvSpPr txBox="1"/>
          <p:nvPr/>
        </p:nvSpPr>
        <p:spPr>
          <a:xfrm>
            <a:off x="2057997" y="2170461"/>
            <a:ext cx="1853477" cy="338554"/>
          </a:xfrm>
          <a:prstGeom prst="rect">
            <a:avLst/>
          </a:prstGeom>
          <a:noFill/>
        </p:spPr>
        <p:txBody>
          <a:bodyPr wrap="square" rtlCol="0">
            <a:spAutoFit/>
          </a:bodyPr>
          <a:lstStyle/>
          <a:p>
            <a:r>
              <a:rPr lang="en-US" sz="1600" dirty="0">
                <a:solidFill>
                  <a:schemeClr val="tx1"/>
                </a:solidFill>
              </a:rPr>
              <a:t>AP switches to NPC</a:t>
            </a:r>
          </a:p>
        </p:txBody>
      </p:sp>
      <p:sp>
        <p:nvSpPr>
          <p:cNvPr id="43" name="Rectangle 16">
            <a:extLst>
              <a:ext uri="{FF2B5EF4-FFF2-40B4-BE49-F238E27FC236}">
                <a16:creationId xmlns:a16="http://schemas.microsoft.com/office/drawing/2014/main" id="{932465A5-62BE-5BA4-BC35-71B8A344FA02}"/>
              </a:ext>
            </a:extLst>
          </p:cNvPr>
          <p:cNvSpPr/>
          <p:nvPr/>
        </p:nvSpPr>
        <p:spPr bwMode="auto">
          <a:xfrm>
            <a:off x="4639910" y="277149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17">
            <a:extLst>
              <a:ext uri="{FF2B5EF4-FFF2-40B4-BE49-F238E27FC236}">
                <a16:creationId xmlns:a16="http://schemas.microsoft.com/office/drawing/2014/main" id="{1CF8033D-B469-54CB-E88F-AFDD372BF144}"/>
              </a:ext>
            </a:extLst>
          </p:cNvPr>
          <p:cNvSpPr/>
          <p:nvPr/>
        </p:nvSpPr>
        <p:spPr bwMode="auto">
          <a:xfrm>
            <a:off x="4574467" y="2771494"/>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5" name="Straight Connector 36">
            <a:extLst>
              <a:ext uri="{FF2B5EF4-FFF2-40B4-BE49-F238E27FC236}">
                <a16:creationId xmlns:a16="http://schemas.microsoft.com/office/drawing/2014/main" id="{CEAC6FB3-A36C-B6E6-5A59-D5ED5F84571A}"/>
              </a:ext>
            </a:extLst>
          </p:cNvPr>
          <p:cNvCxnSpPr>
            <a:cxnSpLocks/>
          </p:cNvCxnSpPr>
          <p:nvPr/>
        </p:nvCxnSpPr>
        <p:spPr bwMode="auto">
          <a:xfrm>
            <a:off x="4212524" y="4469909"/>
            <a:ext cx="354817"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46" name="TextBox 45">
            <a:extLst>
              <a:ext uri="{FF2B5EF4-FFF2-40B4-BE49-F238E27FC236}">
                <a16:creationId xmlns:a16="http://schemas.microsoft.com/office/drawing/2014/main" id="{EA342C7E-29C2-C58D-B38E-1DF0A4E98E42}"/>
              </a:ext>
            </a:extLst>
          </p:cNvPr>
          <p:cNvSpPr txBox="1"/>
          <p:nvPr/>
        </p:nvSpPr>
        <p:spPr>
          <a:xfrm>
            <a:off x="2591533" y="4057110"/>
            <a:ext cx="1515158" cy="338554"/>
          </a:xfrm>
          <a:prstGeom prst="rect">
            <a:avLst/>
          </a:prstGeom>
          <a:noFill/>
        </p:spPr>
        <p:txBody>
          <a:bodyPr wrap="none" rtlCol="0">
            <a:spAutoFit/>
          </a:bodyPr>
          <a:lstStyle/>
          <a:p>
            <a:r>
              <a:rPr lang="en-US" sz="1600" dirty="0">
                <a:solidFill>
                  <a:schemeClr val="tx1"/>
                </a:solidFill>
              </a:rPr>
              <a:t>Switching delay</a:t>
            </a:r>
          </a:p>
        </p:txBody>
      </p:sp>
      <p:sp>
        <p:nvSpPr>
          <p:cNvPr id="47" name="TextBox 46">
            <a:extLst>
              <a:ext uri="{FF2B5EF4-FFF2-40B4-BE49-F238E27FC236}">
                <a16:creationId xmlns:a16="http://schemas.microsoft.com/office/drawing/2014/main" id="{D0CB7BB5-14B1-649A-EC4E-B9B60233C7E2}"/>
              </a:ext>
            </a:extLst>
          </p:cNvPr>
          <p:cNvSpPr txBox="1"/>
          <p:nvPr/>
        </p:nvSpPr>
        <p:spPr>
          <a:xfrm>
            <a:off x="2593547" y="3058327"/>
            <a:ext cx="389850" cy="338554"/>
          </a:xfrm>
          <a:prstGeom prst="rect">
            <a:avLst/>
          </a:prstGeom>
          <a:noFill/>
        </p:spPr>
        <p:txBody>
          <a:bodyPr wrap="none" rtlCol="0">
            <a:spAutoFit/>
          </a:bodyPr>
          <a:lstStyle/>
          <a:p>
            <a:r>
              <a:rPr lang="en-US" sz="1600" dirty="0">
                <a:solidFill>
                  <a:schemeClr val="tx1"/>
                </a:solidFill>
              </a:rPr>
              <a:t>…</a:t>
            </a:r>
          </a:p>
        </p:txBody>
      </p:sp>
      <p:sp>
        <p:nvSpPr>
          <p:cNvPr id="48" name="Rectangle 31">
            <a:extLst>
              <a:ext uri="{FF2B5EF4-FFF2-40B4-BE49-F238E27FC236}">
                <a16:creationId xmlns:a16="http://schemas.microsoft.com/office/drawing/2014/main" id="{371C9402-CEEE-9675-163A-561AEB5884DD}"/>
              </a:ext>
            </a:extLst>
          </p:cNvPr>
          <p:cNvSpPr/>
          <p:nvPr/>
        </p:nvSpPr>
        <p:spPr bwMode="auto">
          <a:xfrm>
            <a:off x="6801237" y="293517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sp>
        <p:nvSpPr>
          <p:cNvPr id="49" name="Rectangle 31">
            <a:extLst>
              <a:ext uri="{FF2B5EF4-FFF2-40B4-BE49-F238E27FC236}">
                <a16:creationId xmlns:a16="http://schemas.microsoft.com/office/drawing/2014/main" id="{5B9537E0-2325-6E00-7046-EE9054304BD2}"/>
              </a:ext>
            </a:extLst>
          </p:cNvPr>
          <p:cNvSpPr/>
          <p:nvPr/>
        </p:nvSpPr>
        <p:spPr bwMode="auto">
          <a:xfrm>
            <a:off x="6811821" y="4813255"/>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cxnSp>
        <p:nvCxnSpPr>
          <p:cNvPr id="52" name="Straight Connector 36">
            <a:extLst>
              <a:ext uri="{FF2B5EF4-FFF2-40B4-BE49-F238E27FC236}">
                <a16:creationId xmlns:a16="http://schemas.microsoft.com/office/drawing/2014/main" id="{C982FEC1-4077-FE92-A140-F3A5FC4B09C4}"/>
              </a:ext>
            </a:extLst>
          </p:cNvPr>
          <p:cNvCxnSpPr>
            <a:cxnSpLocks/>
          </p:cNvCxnSpPr>
          <p:nvPr/>
        </p:nvCxnSpPr>
        <p:spPr bwMode="auto">
          <a:xfrm flipH="1" flipV="1">
            <a:off x="3698457" y="4320347"/>
            <a:ext cx="554454" cy="140192"/>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53" name="Rectangle 6">
            <a:extLst>
              <a:ext uri="{FF2B5EF4-FFF2-40B4-BE49-F238E27FC236}">
                <a16:creationId xmlns:a16="http://schemas.microsoft.com/office/drawing/2014/main" id="{8D077173-A0EF-24A2-1752-04DECC7468A9}"/>
              </a:ext>
            </a:extLst>
          </p:cNvPr>
          <p:cNvSpPr/>
          <p:nvPr/>
        </p:nvSpPr>
        <p:spPr bwMode="auto">
          <a:xfrm rot="16200000">
            <a:off x="4594375" y="2543978"/>
            <a:ext cx="503038" cy="26545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54" name="Rectangle 6">
            <a:extLst>
              <a:ext uri="{FF2B5EF4-FFF2-40B4-BE49-F238E27FC236}">
                <a16:creationId xmlns:a16="http://schemas.microsoft.com/office/drawing/2014/main" id="{E22C9996-0718-4A20-C95E-6C86260187E8}"/>
              </a:ext>
            </a:extLst>
          </p:cNvPr>
          <p:cNvSpPr/>
          <p:nvPr/>
        </p:nvSpPr>
        <p:spPr bwMode="auto">
          <a:xfrm rot="16200000">
            <a:off x="4897232" y="4411887"/>
            <a:ext cx="503038" cy="26545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ICR</a:t>
            </a:r>
          </a:p>
        </p:txBody>
      </p:sp>
      <p:sp>
        <p:nvSpPr>
          <p:cNvPr id="59" name="Rectangle 12">
            <a:extLst>
              <a:ext uri="{FF2B5EF4-FFF2-40B4-BE49-F238E27FC236}">
                <a16:creationId xmlns:a16="http://schemas.microsoft.com/office/drawing/2014/main" id="{42F7FA47-C8D6-AB1E-9D50-103CDCE64126}"/>
              </a:ext>
            </a:extLst>
          </p:cNvPr>
          <p:cNvSpPr/>
          <p:nvPr/>
        </p:nvSpPr>
        <p:spPr bwMode="auto">
          <a:xfrm>
            <a:off x="7001077" y="4263752"/>
            <a:ext cx="181315"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BA</a:t>
            </a:r>
          </a:p>
        </p:txBody>
      </p:sp>
      <p:sp>
        <p:nvSpPr>
          <p:cNvPr id="62" name="Rectangle 33">
            <a:extLst>
              <a:ext uri="{FF2B5EF4-FFF2-40B4-BE49-F238E27FC236}">
                <a16:creationId xmlns:a16="http://schemas.microsoft.com/office/drawing/2014/main" id="{3EE54C2E-A578-9D8A-39AB-3B630F63DEE9}"/>
              </a:ext>
            </a:extLst>
          </p:cNvPr>
          <p:cNvSpPr/>
          <p:nvPr/>
        </p:nvSpPr>
        <p:spPr bwMode="auto">
          <a:xfrm>
            <a:off x="7463164" y="2935170"/>
            <a:ext cx="2084601" cy="4605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63" name="Rectangle 33">
            <a:extLst>
              <a:ext uri="{FF2B5EF4-FFF2-40B4-BE49-F238E27FC236}">
                <a16:creationId xmlns:a16="http://schemas.microsoft.com/office/drawing/2014/main" id="{804D4918-700B-9D6C-CFCA-EF9B5D9BCAEF}"/>
              </a:ext>
            </a:extLst>
          </p:cNvPr>
          <p:cNvSpPr/>
          <p:nvPr/>
        </p:nvSpPr>
        <p:spPr bwMode="auto">
          <a:xfrm>
            <a:off x="7448572" y="4800600"/>
            <a:ext cx="2084601" cy="45905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4096" name="TextBox 4095">
            <a:extLst>
              <a:ext uri="{FF2B5EF4-FFF2-40B4-BE49-F238E27FC236}">
                <a16:creationId xmlns:a16="http://schemas.microsoft.com/office/drawing/2014/main" id="{B473F684-2402-35F5-2D16-398B758F8C88}"/>
              </a:ext>
            </a:extLst>
          </p:cNvPr>
          <p:cNvSpPr txBox="1"/>
          <p:nvPr/>
        </p:nvSpPr>
        <p:spPr>
          <a:xfrm>
            <a:off x="1105603" y="2251632"/>
            <a:ext cx="582211" cy="338554"/>
          </a:xfrm>
          <a:prstGeom prst="rect">
            <a:avLst/>
          </a:prstGeom>
          <a:noFill/>
        </p:spPr>
        <p:txBody>
          <a:bodyPr wrap="none" rtlCol="0">
            <a:spAutoFit/>
          </a:bodyPr>
          <a:lstStyle/>
          <a:p>
            <a:r>
              <a:rPr lang="en-US" sz="1600" dirty="0">
                <a:solidFill>
                  <a:schemeClr val="tx1"/>
                </a:solidFill>
              </a:rPr>
              <a:t>NPC</a:t>
            </a:r>
          </a:p>
        </p:txBody>
      </p:sp>
      <p:sp>
        <p:nvSpPr>
          <p:cNvPr id="4099" name="TextBox 4098">
            <a:extLst>
              <a:ext uri="{FF2B5EF4-FFF2-40B4-BE49-F238E27FC236}">
                <a16:creationId xmlns:a16="http://schemas.microsoft.com/office/drawing/2014/main" id="{95A7915A-C62D-7601-6D31-9B7367B2F4CD}"/>
              </a:ext>
            </a:extLst>
          </p:cNvPr>
          <p:cNvSpPr txBox="1"/>
          <p:nvPr/>
        </p:nvSpPr>
        <p:spPr>
          <a:xfrm>
            <a:off x="1090383" y="4089397"/>
            <a:ext cx="582211" cy="338554"/>
          </a:xfrm>
          <a:prstGeom prst="rect">
            <a:avLst/>
          </a:prstGeom>
          <a:noFill/>
        </p:spPr>
        <p:txBody>
          <a:bodyPr wrap="none" rtlCol="0">
            <a:spAutoFit/>
          </a:bodyPr>
          <a:lstStyle/>
          <a:p>
            <a:r>
              <a:rPr lang="en-US" sz="1600" dirty="0">
                <a:solidFill>
                  <a:schemeClr val="tx1"/>
                </a:solidFill>
              </a:rPr>
              <a:t>NPC</a:t>
            </a:r>
          </a:p>
        </p:txBody>
      </p:sp>
      <p:sp>
        <p:nvSpPr>
          <p:cNvPr id="40" name="Rectangle 6">
            <a:extLst>
              <a:ext uri="{FF2B5EF4-FFF2-40B4-BE49-F238E27FC236}">
                <a16:creationId xmlns:a16="http://schemas.microsoft.com/office/drawing/2014/main" id="{0EA8DACF-A2CD-40BE-EA6C-9193ACB0DCBD}"/>
              </a:ext>
            </a:extLst>
          </p:cNvPr>
          <p:cNvSpPr/>
          <p:nvPr/>
        </p:nvSpPr>
        <p:spPr bwMode="auto">
          <a:xfrm>
            <a:off x="5399323" y="2420888"/>
            <a:ext cx="1601754" cy="503039"/>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a:t>
            </a:r>
          </a:p>
        </p:txBody>
      </p:sp>
      <p:sp>
        <p:nvSpPr>
          <p:cNvPr id="51" name="Rectangle 16">
            <a:extLst>
              <a:ext uri="{FF2B5EF4-FFF2-40B4-BE49-F238E27FC236}">
                <a16:creationId xmlns:a16="http://schemas.microsoft.com/office/drawing/2014/main" id="{0704E9E5-F924-61BC-2F20-8D98E1F76572}"/>
              </a:ext>
            </a:extLst>
          </p:cNvPr>
          <p:cNvSpPr/>
          <p:nvPr/>
        </p:nvSpPr>
        <p:spPr bwMode="auto">
          <a:xfrm>
            <a:off x="1840963"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55" name="Rectangle 17">
            <a:extLst>
              <a:ext uri="{FF2B5EF4-FFF2-40B4-BE49-F238E27FC236}">
                <a16:creationId xmlns:a16="http://schemas.microsoft.com/office/drawing/2014/main" id="{7CF9DAB4-C35A-76F4-E2E8-FDD18E72DBD6}"/>
              </a:ext>
            </a:extLst>
          </p:cNvPr>
          <p:cNvSpPr/>
          <p:nvPr/>
        </p:nvSpPr>
        <p:spPr bwMode="auto">
          <a:xfrm>
            <a:off x="1775520"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5501720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NPCA operation – Level 2</a:t>
            </a:r>
          </a:p>
        </p:txBody>
      </p:sp>
      <p:sp>
        <p:nvSpPr>
          <p:cNvPr id="4098" name="Rectangle 2"/>
          <p:cNvSpPr>
            <a:spLocks noGrp="1" noChangeArrowheads="1"/>
          </p:cNvSpPr>
          <p:nvPr>
            <p:ph idx="1"/>
          </p:nvPr>
        </p:nvSpPr>
        <p:spPr>
          <a:xfrm>
            <a:off x="906518" y="1603699"/>
            <a:ext cx="10361084"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dirty="0"/>
              <a:t>Example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s-ES" dirty="0"/>
              <a:t>Jeongki Kim,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cxnSp>
        <p:nvCxnSpPr>
          <p:cNvPr id="2" name="Straight Connector 37">
            <a:extLst>
              <a:ext uri="{FF2B5EF4-FFF2-40B4-BE49-F238E27FC236}">
                <a16:creationId xmlns:a16="http://schemas.microsoft.com/office/drawing/2014/main" id="{70319C97-3CBA-FAC2-CF0F-6587B9F179AE}"/>
              </a:ext>
            </a:extLst>
          </p:cNvPr>
          <p:cNvCxnSpPr>
            <a:cxnSpLocks/>
          </p:cNvCxnSpPr>
          <p:nvPr/>
        </p:nvCxnSpPr>
        <p:spPr bwMode="auto">
          <a:xfrm>
            <a:off x="4189183" y="2167935"/>
            <a:ext cx="21187"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 name="Straight Connector 37">
            <a:extLst>
              <a:ext uri="{FF2B5EF4-FFF2-40B4-BE49-F238E27FC236}">
                <a16:creationId xmlns:a16="http://schemas.microsoft.com/office/drawing/2014/main" id="{283CEE80-7D22-2790-83E5-6CF3269784F8}"/>
              </a:ext>
            </a:extLst>
          </p:cNvPr>
          <p:cNvCxnSpPr>
            <a:cxnSpLocks/>
          </p:cNvCxnSpPr>
          <p:nvPr/>
        </p:nvCxnSpPr>
        <p:spPr bwMode="auto">
          <a:xfrm>
            <a:off x="4562111" y="2167935"/>
            <a:ext cx="0" cy="322267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 name="Straight Connector 24">
            <a:extLst>
              <a:ext uri="{FF2B5EF4-FFF2-40B4-BE49-F238E27FC236}">
                <a16:creationId xmlns:a16="http://schemas.microsoft.com/office/drawing/2014/main" id="{E93C3000-0E72-0013-59ED-49D6EFC8E304}"/>
              </a:ext>
            </a:extLst>
          </p:cNvPr>
          <p:cNvCxnSpPr>
            <a:cxnSpLocks/>
          </p:cNvCxnSpPr>
          <p:nvPr/>
        </p:nvCxnSpPr>
        <p:spPr bwMode="auto">
          <a:xfrm>
            <a:off x="1563225" y="5272049"/>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Left Brace 26">
            <a:extLst>
              <a:ext uri="{FF2B5EF4-FFF2-40B4-BE49-F238E27FC236}">
                <a16:creationId xmlns:a16="http://schemas.microsoft.com/office/drawing/2014/main" id="{84F180D9-3CC3-5FB9-895E-A1B0892F00ED}"/>
              </a:ext>
            </a:extLst>
          </p:cNvPr>
          <p:cNvSpPr/>
          <p:nvPr/>
        </p:nvSpPr>
        <p:spPr bwMode="auto">
          <a:xfrm>
            <a:off x="1610695" y="421731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Left Brace 27">
            <a:extLst>
              <a:ext uri="{FF2B5EF4-FFF2-40B4-BE49-F238E27FC236}">
                <a16:creationId xmlns:a16="http://schemas.microsoft.com/office/drawing/2014/main" id="{866D38AA-5BE1-EA7F-EF8D-10B92E208A03}"/>
              </a:ext>
            </a:extLst>
          </p:cNvPr>
          <p:cNvSpPr/>
          <p:nvPr/>
        </p:nvSpPr>
        <p:spPr bwMode="auto">
          <a:xfrm>
            <a:off x="1610695" y="473644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D30F5B60-F8F1-ECE5-D786-73C5517E851C}"/>
              </a:ext>
            </a:extLst>
          </p:cNvPr>
          <p:cNvSpPr txBox="1"/>
          <p:nvPr/>
        </p:nvSpPr>
        <p:spPr>
          <a:xfrm>
            <a:off x="1091208" y="4826625"/>
            <a:ext cx="503664" cy="338554"/>
          </a:xfrm>
          <a:prstGeom prst="rect">
            <a:avLst/>
          </a:prstGeom>
          <a:noFill/>
        </p:spPr>
        <p:txBody>
          <a:bodyPr wrap="none" rtlCol="0">
            <a:spAutoFit/>
          </a:bodyPr>
          <a:lstStyle/>
          <a:p>
            <a:r>
              <a:rPr lang="en-US" sz="1600" dirty="0">
                <a:solidFill>
                  <a:schemeClr val="tx1"/>
                </a:solidFill>
              </a:rPr>
              <a:t>P20</a:t>
            </a:r>
          </a:p>
        </p:txBody>
      </p:sp>
      <p:sp>
        <p:nvSpPr>
          <p:cNvPr id="12" name="TextBox 11">
            <a:extLst>
              <a:ext uri="{FF2B5EF4-FFF2-40B4-BE49-F238E27FC236}">
                <a16:creationId xmlns:a16="http://schemas.microsoft.com/office/drawing/2014/main" id="{7C912F00-B4E3-237D-60C5-4F2D20965B55}"/>
              </a:ext>
            </a:extLst>
          </p:cNvPr>
          <p:cNvSpPr txBox="1"/>
          <p:nvPr/>
        </p:nvSpPr>
        <p:spPr>
          <a:xfrm>
            <a:off x="1107031" y="4307605"/>
            <a:ext cx="503664" cy="338554"/>
          </a:xfrm>
          <a:prstGeom prst="rect">
            <a:avLst/>
          </a:prstGeom>
          <a:noFill/>
        </p:spPr>
        <p:txBody>
          <a:bodyPr wrap="none" rtlCol="0">
            <a:spAutoFit/>
          </a:bodyPr>
          <a:lstStyle/>
          <a:p>
            <a:r>
              <a:rPr lang="en-US" sz="1600" dirty="0">
                <a:solidFill>
                  <a:schemeClr val="tx1"/>
                </a:solidFill>
              </a:rPr>
              <a:t>S20</a:t>
            </a:r>
          </a:p>
        </p:txBody>
      </p:sp>
      <p:sp>
        <p:nvSpPr>
          <p:cNvPr id="13" name="TextBox 12">
            <a:extLst>
              <a:ext uri="{FF2B5EF4-FFF2-40B4-BE49-F238E27FC236}">
                <a16:creationId xmlns:a16="http://schemas.microsoft.com/office/drawing/2014/main" id="{B4E1EF29-D37B-685E-9859-8F7FEBB627CC}"/>
              </a:ext>
            </a:extLst>
          </p:cNvPr>
          <p:cNvSpPr txBox="1"/>
          <p:nvPr/>
        </p:nvSpPr>
        <p:spPr>
          <a:xfrm>
            <a:off x="2568516" y="5954321"/>
            <a:ext cx="1853477" cy="584775"/>
          </a:xfrm>
          <a:prstGeom prst="rect">
            <a:avLst/>
          </a:prstGeom>
          <a:noFill/>
        </p:spPr>
        <p:txBody>
          <a:bodyPr wrap="square" rtlCol="0">
            <a:spAutoFit/>
          </a:bodyPr>
          <a:lstStyle/>
          <a:p>
            <a:r>
              <a:rPr lang="en-US" sz="1600" dirty="0">
                <a:solidFill>
                  <a:schemeClr val="tx1"/>
                </a:solidFill>
              </a:rPr>
              <a:t>STA does not switch to NPC</a:t>
            </a:r>
          </a:p>
        </p:txBody>
      </p:sp>
      <p:cxnSp>
        <p:nvCxnSpPr>
          <p:cNvPr id="14" name="Straight Connector 36">
            <a:extLst>
              <a:ext uri="{FF2B5EF4-FFF2-40B4-BE49-F238E27FC236}">
                <a16:creationId xmlns:a16="http://schemas.microsoft.com/office/drawing/2014/main" id="{5F1F6258-B6F3-FD1D-CC06-1C431ADECA80}"/>
              </a:ext>
            </a:extLst>
          </p:cNvPr>
          <p:cNvCxnSpPr>
            <a:cxnSpLocks/>
          </p:cNvCxnSpPr>
          <p:nvPr/>
        </p:nvCxnSpPr>
        <p:spPr bwMode="auto">
          <a:xfrm flipH="1">
            <a:off x="3350331" y="5266128"/>
            <a:ext cx="838852" cy="69072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5" name="Straight Connector 37">
            <a:extLst>
              <a:ext uri="{FF2B5EF4-FFF2-40B4-BE49-F238E27FC236}">
                <a16:creationId xmlns:a16="http://schemas.microsoft.com/office/drawing/2014/main" id="{7CB5D50D-D75D-763B-AC01-4E6329A01B31}"/>
              </a:ext>
            </a:extLst>
          </p:cNvPr>
          <p:cNvCxnSpPr>
            <a:cxnSpLocks/>
          </p:cNvCxnSpPr>
          <p:nvPr/>
        </p:nvCxnSpPr>
        <p:spPr bwMode="auto">
          <a:xfrm>
            <a:off x="9557366" y="4306276"/>
            <a:ext cx="0" cy="11279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15">
            <a:extLst>
              <a:ext uri="{FF2B5EF4-FFF2-40B4-BE49-F238E27FC236}">
                <a16:creationId xmlns:a16="http://schemas.microsoft.com/office/drawing/2014/main" id="{FFF2EF63-D679-A233-B5B3-551BEBE697C0}"/>
              </a:ext>
            </a:extLst>
          </p:cNvPr>
          <p:cNvSpPr txBox="1"/>
          <p:nvPr/>
        </p:nvSpPr>
        <p:spPr>
          <a:xfrm>
            <a:off x="110385" y="4382449"/>
            <a:ext cx="1038505" cy="707886"/>
          </a:xfrm>
          <a:prstGeom prst="rect">
            <a:avLst/>
          </a:prstGeom>
          <a:noFill/>
        </p:spPr>
        <p:txBody>
          <a:bodyPr wrap="square" rtlCol="0">
            <a:spAutoFit/>
          </a:bodyPr>
          <a:lstStyle/>
          <a:p>
            <a:r>
              <a:rPr lang="en-US" sz="2000" dirty="0">
                <a:solidFill>
                  <a:schemeClr val="tx1"/>
                </a:solidFill>
              </a:rPr>
              <a:t>Non-AP STA</a:t>
            </a:r>
          </a:p>
        </p:txBody>
      </p:sp>
      <p:sp>
        <p:nvSpPr>
          <p:cNvPr id="17" name="Left Brace 26">
            <a:extLst>
              <a:ext uri="{FF2B5EF4-FFF2-40B4-BE49-F238E27FC236}">
                <a16:creationId xmlns:a16="http://schemas.microsoft.com/office/drawing/2014/main" id="{35D0FB29-C9F3-62F7-B561-31FAC2D5CE14}"/>
              </a:ext>
            </a:extLst>
          </p:cNvPr>
          <p:cNvSpPr/>
          <p:nvPr/>
        </p:nvSpPr>
        <p:spPr bwMode="auto">
          <a:xfrm rot="16200000">
            <a:off x="5086120" y="3171498"/>
            <a:ext cx="228600" cy="45254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FFAE3EBC-2930-5C53-5F8D-54BB7F547E3B}"/>
              </a:ext>
            </a:extLst>
          </p:cNvPr>
          <p:cNvSpPr txBox="1"/>
          <p:nvPr/>
        </p:nvSpPr>
        <p:spPr>
          <a:xfrm>
            <a:off x="2923692" y="5496369"/>
            <a:ext cx="4570093" cy="338554"/>
          </a:xfrm>
          <a:prstGeom prst="rect">
            <a:avLst/>
          </a:prstGeom>
          <a:noFill/>
        </p:spPr>
        <p:txBody>
          <a:bodyPr wrap="square" rtlCol="0">
            <a:spAutoFit/>
          </a:bodyPr>
          <a:lstStyle/>
          <a:p>
            <a:pPr algn="ctr"/>
            <a:r>
              <a:rPr lang="en-US" sz="1600" dirty="0">
                <a:solidFill>
                  <a:schemeClr val="tx1"/>
                </a:solidFill>
              </a:rPr>
              <a:t>OBSS PPDU</a:t>
            </a:r>
          </a:p>
        </p:txBody>
      </p:sp>
      <p:sp>
        <p:nvSpPr>
          <p:cNvPr id="19" name="Rectangle 31">
            <a:extLst>
              <a:ext uri="{FF2B5EF4-FFF2-40B4-BE49-F238E27FC236}">
                <a16:creationId xmlns:a16="http://schemas.microsoft.com/office/drawing/2014/main" id="{3C9F8E4D-BE26-0474-0ACB-984BDBFF3DC5}"/>
              </a:ext>
            </a:extLst>
          </p:cNvPr>
          <p:cNvSpPr/>
          <p:nvPr/>
        </p:nvSpPr>
        <p:spPr bwMode="auto">
          <a:xfrm>
            <a:off x="2923692" y="4800600"/>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20" name="Rectangle 31">
            <a:extLst>
              <a:ext uri="{FF2B5EF4-FFF2-40B4-BE49-F238E27FC236}">
                <a16:creationId xmlns:a16="http://schemas.microsoft.com/office/drawing/2014/main" id="{0F7F21B2-47D6-3B84-EC7A-37C93D6D38A9}"/>
              </a:ext>
            </a:extLst>
          </p:cNvPr>
          <p:cNvSpPr/>
          <p:nvPr/>
        </p:nvSpPr>
        <p:spPr bwMode="auto">
          <a:xfrm>
            <a:off x="3546452" y="480626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21" name="Rectangle 31">
            <a:extLst>
              <a:ext uri="{FF2B5EF4-FFF2-40B4-BE49-F238E27FC236}">
                <a16:creationId xmlns:a16="http://schemas.microsoft.com/office/drawing/2014/main" id="{9C7D9C18-62E3-F367-1500-DB99FB271E09}"/>
              </a:ext>
            </a:extLst>
          </p:cNvPr>
          <p:cNvSpPr/>
          <p:nvPr/>
        </p:nvSpPr>
        <p:spPr bwMode="auto">
          <a:xfrm>
            <a:off x="4204487" y="4804484"/>
            <a:ext cx="193965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22" name="Rectangle 31">
            <a:extLst>
              <a:ext uri="{FF2B5EF4-FFF2-40B4-BE49-F238E27FC236}">
                <a16:creationId xmlns:a16="http://schemas.microsoft.com/office/drawing/2014/main" id="{5B5210A4-A74C-230E-3747-E1325428F277}"/>
              </a:ext>
            </a:extLst>
          </p:cNvPr>
          <p:cNvSpPr/>
          <p:nvPr/>
        </p:nvSpPr>
        <p:spPr bwMode="auto">
          <a:xfrm>
            <a:off x="6156870" y="4804158"/>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23" name="TextBox 22">
            <a:extLst>
              <a:ext uri="{FF2B5EF4-FFF2-40B4-BE49-F238E27FC236}">
                <a16:creationId xmlns:a16="http://schemas.microsoft.com/office/drawing/2014/main" id="{99113C44-F21F-CEEF-E0D8-CEB375F5BB28}"/>
              </a:ext>
            </a:extLst>
          </p:cNvPr>
          <p:cNvSpPr txBox="1"/>
          <p:nvPr/>
        </p:nvSpPr>
        <p:spPr>
          <a:xfrm>
            <a:off x="159479" y="2564509"/>
            <a:ext cx="1038505" cy="400110"/>
          </a:xfrm>
          <a:prstGeom prst="rect">
            <a:avLst/>
          </a:prstGeom>
          <a:noFill/>
        </p:spPr>
        <p:txBody>
          <a:bodyPr wrap="square" rtlCol="0">
            <a:spAutoFit/>
          </a:bodyPr>
          <a:lstStyle/>
          <a:p>
            <a:r>
              <a:rPr lang="en-US" sz="2000" dirty="0">
                <a:solidFill>
                  <a:schemeClr val="tx1"/>
                </a:solidFill>
              </a:rPr>
              <a:t>AP</a:t>
            </a:r>
          </a:p>
        </p:txBody>
      </p:sp>
      <p:cxnSp>
        <p:nvCxnSpPr>
          <p:cNvPr id="24" name="Straight Connector 24">
            <a:extLst>
              <a:ext uri="{FF2B5EF4-FFF2-40B4-BE49-F238E27FC236}">
                <a16:creationId xmlns:a16="http://schemas.microsoft.com/office/drawing/2014/main" id="{B239B9D1-A053-9B36-C98A-B2CC493BE1EB}"/>
              </a:ext>
            </a:extLst>
          </p:cNvPr>
          <p:cNvCxnSpPr>
            <a:cxnSpLocks/>
          </p:cNvCxnSpPr>
          <p:nvPr/>
        </p:nvCxnSpPr>
        <p:spPr bwMode="auto">
          <a:xfrm>
            <a:off x="1553625" y="3399841"/>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Left Brace 26">
            <a:extLst>
              <a:ext uri="{FF2B5EF4-FFF2-40B4-BE49-F238E27FC236}">
                <a16:creationId xmlns:a16="http://schemas.microsoft.com/office/drawing/2014/main" id="{BA55DA79-AB45-EA44-3DA7-1F9012641DEA}"/>
              </a:ext>
            </a:extLst>
          </p:cNvPr>
          <p:cNvSpPr/>
          <p:nvPr/>
        </p:nvSpPr>
        <p:spPr bwMode="auto">
          <a:xfrm>
            <a:off x="1601095" y="2345107"/>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Left Brace 27">
            <a:extLst>
              <a:ext uri="{FF2B5EF4-FFF2-40B4-BE49-F238E27FC236}">
                <a16:creationId xmlns:a16="http://schemas.microsoft.com/office/drawing/2014/main" id="{ABA85F5A-4D13-6396-CF06-9EC762981CC5}"/>
              </a:ext>
            </a:extLst>
          </p:cNvPr>
          <p:cNvSpPr/>
          <p:nvPr/>
        </p:nvSpPr>
        <p:spPr bwMode="auto">
          <a:xfrm>
            <a:off x="1601095" y="2864241"/>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DA99BAA1-6186-D59A-57B2-B28E3F98FE7C}"/>
              </a:ext>
            </a:extLst>
          </p:cNvPr>
          <p:cNvSpPr txBox="1"/>
          <p:nvPr/>
        </p:nvSpPr>
        <p:spPr>
          <a:xfrm>
            <a:off x="1081608" y="2954417"/>
            <a:ext cx="503664" cy="338554"/>
          </a:xfrm>
          <a:prstGeom prst="rect">
            <a:avLst/>
          </a:prstGeom>
          <a:noFill/>
        </p:spPr>
        <p:txBody>
          <a:bodyPr wrap="none" rtlCol="0">
            <a:spAutoFit/>
          </a:bodyPr>
          <a:lstStyle/>
          <a:p>
            <a:r>
              <a:rPr lang="en-US" sz="1600" dirty="0">
                <a:solidFill>
                  <a:schemeClr val="tx1"/>
                </a:solidFill>
              </a:rPr>
              <a:t>P20</a:t>
            </a:r>
          </a:p>
        </p:txBody>
      </p:sp>
      <p:sp>
        <p:nvSpPr>
          <p:cNvPr id="29" name="TextBox 28">
            <a:extLst>
              <a:ext uri="{FF2B5EF4-FFF2-40B4-BE49-F238E27FC236}">
                <a16:creationId xmlns:a16="http://schemas.microsoft.com/office/drawing/2014/main" id="{8F99AA8C-D0EA-3B88-71E7-1C8A15437A71}"/>
              </a:ext>
            </a:extLst>
          </p:cNvPr>
          <p:cNvSpPr txBox="1"/>
          <p:nvPr/>
        </p:nvSpPr>
        <p:spPr>
          <a:xfrm>
            <a:off x="1097431" y="2435397"/>
            <a:ext cx="503664" cy="338554"/>
          </a:xfrm>
          <a:prstGeom prst="rect">
            <a:avLst/>
          </a:prstGeom>
          <a:noFill/>
        </p:spPr>
        <p:txBody>
          <a:bodyPr wrap="none" rtlCol="0">
            <a:spAutoFit/>
          </a:bodyPr>
          <a:lstStyle/>
          <a:p>
            <a:r>
              <a:rPr lang="en-US" sz="1600" dirty="0">
                <a:solidFill>
                  <a:schemeClr val="tx1"/>
                </a:solidFill>
              </a:rPr>
              <a:t>S20</a:t>
            </a:r>
          </a:p>
        </p:txBody>
      </p:sp>
      <p:cxnSp>
        <p:nvCxnSpPr>
          <p:cNvPr id="30" name="Straight Connector 36">
            <a:extLst>
              <a:ext uri="{FF2B5EF4-FFF2-40B4-BE49-F238E27FC236}">
                <a16:creationId xmlns:a16="http://schemas.microsoft.com/office/drawing/2014/main" id="{679A3502-A853-D85C-6EDA-3F7850D57D0B}"/>
              </a:ext>
            </a:extLst>
          </p:cNvPr>
          <p:cNvCxnSpPr>
            <a:cxnSpLocks/>
            <a:endCxn id="41" idx="3"/>
          </p:cNvCxnSpPr>
          <p:nvPr/>
        </p:nvCxnSpPr>
        <p:spPr bwMode="auto">
          <a:xfrm flipH="1" flipV="1">
            <a:off x="3911474" y="2339738"/>
            <a:ext cx="278337" cy="523495"/>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31" name="Straight Connector 37">
            <a:extLst>
              <a:ext uri="{FF2B5EF4-FFF2-40B4-BE49-F238E27FC236}">
                <a16:creationId xmlns:a16="http://schemas.microsoft.com/office/drawing/2014/main" id="{B539CEE9-B1EE-3EE9-B48D-E616134176FC}"/>
              </a:ext>
            </a:extLst>
          </p:cNvPr>
          <p:cNvCxnSpPr>
            <a:cxnSpLocks/>
          </p:cNvCxnSpPr>
          <p:nvPr/>
        </p:nvCxnSpPr>
        <p:spPr bwMode="auto">
          <a:xfrm>
            <a:off x="9547766" y="2434068"/>
            <a:ext cx="0" cy="96165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Rectangle 6">
            <a:extLst>
              <a:ext uri="{FF2B5EF4-FFF2-40B4-BE49-F238E27FC236}">
                <a16:creationId xmlns:a16="http://schemas.microsoft.com/office/drawing/2014/main" id="{7C2AC6DB-C201-6EA9-C483-DAEF64F744BE}"/>
              </a:ext>
            </a:extLst>
          </p:cNvPr>
          <p:cNvSpPr/>
          <p:nvPr/>
        </p:nvSpPr>
        <p:spPr bwMode="auto">
          <a:xfrm>
            <a:off x="1898536" y="2928392"/>
            <a:ext cx="562607" cy="4734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Beacon</a:t>
            </a:r>
          </a:p>
        </p:txBody>
      </p:sp>
      <p:sp>
        <p:nvSpPr>
          <p:cNvPr id="34" name="Left Brace 26">
            <a:extLst>
              <a:ext uri="{FF2B5EF4-FFF2-40B4-BE49-F238E27FC236}">
                <a16:creationId xmlns:a16="http://schemas.microsoft.com/office/drawing/2014/main" id="{D2676AE1-577C-F509-7E19-8C83A9206B50}"/>
              </a:ext>
            </a:extLst>
          </p:cNvPr>
          <p:cNvSpPr/>
          <p:nvPr/>
        </p:nvSpPr>
        <p:spPr bwMode="auto">
          <a:xfrm rot="16200000">
            <a:off x="5081320" y="1294490"/>
            <a:ext cx="228600" cy="453509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012036A2-2AD4-F383-B52F-593FD5975E28}"/>
              </a:ext>
            </a:extLst>
          </p:cNvPr>
          <p:cNvSpPr txBox="1"/>
          <p:nvPr/>
        </p:nvSpPr>
        <p:spPr>
          <a:xfrm>
            <a:off x="2937673" y="3624161"/>
            <a:ext cx="4556111" cy="338554"/>
          </a:xfrm>
          <a:prstGeom prst="rect">
            <a:avLst/>
          </a:prstGeom>
          <a:noFill/>
        </p:spPr>
        <p:txBody>
          <a:bodyPr wrap="square" rtlCol="0">
            <a:spAutoFit/>
          </a:bodyPr>
          <a:lstStyle/>
          <a:p>
            <a:pPr algn="ctr"/>
            <a:r>
              <a:rPr lang="en-US" sz="1600" dirty="0">
                <a:solidFill>
                  <a:schemeClr val="tx1"/>
                </a:solidFill>
              </a:rPr>
              <a:t>OBSS PPDU</a:t>
            </a:r>
          </a:p>
        </p:txBody>
      </p:sp>
      <p:sp>
        <p:nvSpPr>
          <p:cNvPr id="36" name="Rectangle 31">
            <a:extLst>
              <a:ext uri="{FF2B5EF4-FFF2-40B4-BE49-F238E27FC236}">
                <a16:creationId xmlns:a16="http://schemas.microsoft.com/office/drawing/2014/main" id="{FC0E29D0-0995-7B62-A3F9-5DC67F229D89}"/>
              </a:ext>
            </a:extLst>
          </p:cNvPr>
          <p:cNvSpPr/>
          <p:nvPr/>
        </p:nvSpPr>
        <p:spPr bwMode="auto">
          <a:xfrm>
            <a:off x="2914092" y="2928392"/>
            <a:ext cx="626267"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HDR</a:t>
            </a:r>
          </a:p>
        </p:txBody>
      </p:sp>
      <p:sp>
        <p:nvSpPr>
          <p:cNvPr id="37" name="Rectangle 31">
            <a:extLst>
              <a:ext uri="{FF2B5EF4-FFF2-40B4-BE49-F238E27FC236}">
                <a16:creationId xmlns:a16="http://schemas.microsoft.com/office/drawing/2014/main" id="{44E8FEE2-679F-1435-0AEA-F92B2D434E6E}"/>
              </a:ext>
            </a:extLst>
          </p:cNvPr>
          <p:cNvSpPr/>
          <p:nvPr/>
        </p:nvSpPr>
        <p:spPr bwMode="auto">
          <a:xfrm>
            <a:off x="3536852" y="2934052"/>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1</a:t>
            </a:r>
          </a:p>
        </p:txBody>
      </p:sp>
      <p:sp>
        <p:nvSpPr>
          <p:cNvPr id="38" name="Rectangle 31">
            <a:extLst>
              <a:ext uri="{FF2B5EF4-FFF2-40B4-BE49-F238E27FC236}">
                <a16:creationId xmlns:a16="http://schemas.microsoft.com/office/drawing/2014/main" id="{BAF74486-9CB7-BD62-CCA7-730D1664E67A}"/>
              </a:ext>
            </a:extLst>
          </p:cNvPr>
          <p:cNvSpPr/>
          <p:nvPr/>
        </p:nvSpPr>
        <p:spPr bwMode="auto">
          <a:xfrm>
            <a:off x="4194887" y="2932276"/>
            <a:ext cx="1961262"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a:t>
            </a:r>
          </a:p>
        </p:txBody>
      </p:sp>
      <p:sp>
        <p:nvSpPr>
          <p:cNvPr id="39" name="Rectangle 31">
            <a:extLst>
              <a:ext uri="{FF2B5EF4-FFF2-40B4-BE49-F238E27FC236}">
                <a16:creationId xmlns:a16="http://schemas.microsoft.com/office/drawing/2014/main" id="{DE0215A6-6548-9C77-0780-64458C96A193}"/>
              </a:ext>
            </a:extLst>
          </p:cNvPr>
          <p:cNvSpPr/>
          <p:nvPr/>
        </p:nvSpPr>
        <p:spPr bwMode="auto">
          <a:xfrm>
            <a:off x="6147270" y="293195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n-1</a:t>
            </a:r>
          </a:p>
        </p:txBody>
      </p:sp>
      <p:sp>
        <p:nvSpPr>
          <p:cNvPr id="41" name="TextBox 40">
            <a:extLst>
              <a:ext uri="{FF2B5EF4-FFF2-40B4-BE49-F238E27FC236}">
                <a16:creationId xmlns:a16="http://schemas.microsoft.com/office/drawing/2014/main" id="{47F89BF4-9D04-1BCA-E038-4EC25146715E}"/>
              </a:ext>
            </a:extLst>
          </p:cNvPr>
          <p:cNvSpPr txBox="1"/>
          <p:nvPr/>
        </p:nvSpPr>
        <p:spPr>
          <a:xfrm>
            <a:off x="2057997" y="2170461"/>
            <a:ext cx="1853477" cy="338554"/>
          </a:xfrm>
          <a:prstGeom prst="rect">
            <a:avLst/>
          </a:prstGeom>
          <a:noFill/>
        </p:spPr>
        <p:txBody>
          <a:bodyPr wrap="square" rtlCol="0">
            <a:spAutoFit/>
          </a:bodyPr>
          <a:lstStyle/>
          <a:p>
            <a:r>
              <a:rPr lang="en-US" sz="1600" dirty="0">
                <a:solidFill>
                  <a:schemeClr val="tx1"/>
                </a:solidFill>
              </a:rPr>
              <a:t>AP switches to NPC</a:t>
            </a:r>
          </a:p>
        </p:txBody>
      </p:sp>
      <p:sp>
        <p:nvSpPr>
          <p:cNvPr id="43" name="Rectangle 16">
            <a:extLst>
              <a:ext uri="{FF2B5EF4-FFF2-40B4-BE49-F238E27FC236}">
                <a16:creationId xmlns:a16="http://schemas.microsoft.com/office/drawing/2014/main" id="{932465A5-62BE-5BA4-BC35-71B8A344FA02}"/>
              </a:ext>
            </a:extLst>
          </p:cNvPr>
          <p:cNvSpPr/>
          <p:nvPr/>
        </p:nvSpPr>
        <p:spPr bwMode="auto">
          <a:xfrm>
            <a:off x="4639910" y="2709099"/>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17">
            <a:extLst>
              <a:ext uri="{FF2B5EF4-FFF2-40B4-BE49-F238E27FC236}">
                <a16:creationId xmlns:a16="http://schemas.microsoft.com/office/drawing/2014/main" id="{1CF8033D-B469-54CB-E88F-AFDD372BF144}"/>
              </a:ext>
            </a:extLst>
          </p:cNvPr>
          <p:cNvSpPr/>
          <p:nvPr/>
        </p:nvSpPr>
        <p:spPr bwMode="auto">
          <a:xfrm>
            <a:off x="4574467" y="2709099"/>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TextBox 46">
            <a:extLst>
              <a:ext uri="{FF2B5EF4-FFF2-40B4-BE49-F238E27FC236}">
                <a16:creationId xmlns:a16="http://schemas.microsoft.com/office/drawing/2014/main" id="{D0CB7BB5-14B1-649A-EC4E-B9B60233C7E2}"/>
              </a:ext>
            </a:extLst>
          </p:cNvPr>
          <p:cNvSpPr txBox="1"/>
          <p:nvPr/>
        </p:nvSpPr>
        <p:spPr>
          <a:xfrm>
            <a:off x="2593547" y="3058327"/>
            <a:ext cx="389850" cy="338554"/>
          </a:xfrm>
          <a:prstGeom prst="rect">
            <a:avLst/>
          </a:prstGeom>
          <a:noFill/>
        </p:spPr>
        <p:txBody>
          <a:bodyPr wrap="none" rtlCol="0">
            <a:spAutoFit/>
          </a:bodyPr>
          <a:lstStyle/>
          <a:p>
            <a:r>
              <a:rPr lang="en-US" sz="1600" dirty="0">
                <a:solidFill>
                  <a:schemeClr val="tx1"/>
                </a:solidFill>
              </a:rPr>
              <a:t>…</a:t>
            </a:r>
          </a:p>
        </p:txBody>
      </p:sp>
      <p:sp>
        <p:nvSpPr>
          <p:cNvPr id="48" name="Rectangle 31">
            <a:extLst>
              <a:ext uri="{FF2B5EF4-FFF2-40B4-BE49-F238E27FC236}">
                <a16:creationId xmlns:a16="http://schemas.microsoft.com/office/drawing/2014/main" id="{371C9402-CEEE-9675-163A-561AEB5884DD}"/>
              </a:ext>
            </a:extLst>
          </p:cNvPr>
          <p:cNvSpPr/>
          <p:nvPr/>
        </p:nvSpPr>
        <p:spPr bwMode="auto">
          <a:xfrm>
            <a:off x="6801237" y="2935170"/>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sp>
        <p:nvSpPr>
          <p:cNvPr id="49" name="Rectangle 31">
            <a:extLst>
              <a:ext uri="{FF2B5EF4-FFF2-40B4-BE49-F238E27FC236}">
                <a16:creationId xmlns:a16="http://schemas.microsoft.com/office/drawing/2014/main" id="{5B9537E0-2325-6E00-7046-EE9054304BD2}"/>
              </a:ext>
            </a:extLst>
          </p:cNvPr>
          <p:cNvSpPr/>
          <p:nvPr/>
        </p:nvSpPr>
        <p:spPr bwMode="auto">
          <a:xfrm>
            <a:off x="6811821" y="4813255"/>
            <a:ext cx="652331" cy="46552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MPDU n</a:t>
            </a:r>
          </a:p>
        </p:txBody>
      </p:sp>
      <p:sp>
        <p:nvSpPr>
          <p:cNvPr id="53" name="Rectangle 6">
            <a:extLst>
              <a:ext uri="{FF2B5EF4-FFF2-40B4-BE49-F238E27FC236}">
                <a16:creationId xmlns:a16="http://schemas.microsoft.com/office/drawing/2014/main" id="{8D077173-A0EF-24A2-1752-04DECC7468A9}"/>
              </a:ext>
            </a:extLst>
          </p:cNvPr>
          <p:cNvSpPr/>
          <p:nvPr/>
        </p:nvSpPr>
        <p:spPr bwMode="auto">
          <a:xfrm rot="16200000">
            <a:off x="4594375" y="2481583"/>
            <a:ext cx="503038" cy="26545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62" name="Rectangle 33">
            <a:extLst>
              <a:ext uri="{FF2B5EF4-FFF2-40B4-BE49-F238E27FC236}">
                <a16:creationId xmlns:a16="http://schemas.microsoft.com/office/drawing/2014/main" id="{3EE54C2E-A578-9D8A-39AB-3B630F63DEE9}"/>
              </a:ext>
            </a:extLst>
          </p:cNvPr>
          <p:cNvSpPr/>
          <p:nvPr/>
        </p:nvSpPr>
        <p:spPr bwMode="auto">
          <a:xfrm>
            <a:off x="7463164" y="2935170"/>
            <a:ext cx="2084601" cy="4605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63" name="Rectangle 33">
            <a:extLst>
              <a:ext uri="{FF2B5EF4-FFF2-40B4-BE49-F238E27FC236}">
                <a16:creationId xmlns:a16="http://schemas.microsoft.com/office/drawing/2014/main" id="{804D4918-700B-9D6C-CFCA-EF9B5D9BCAEF}"/>
              </a:ext>
            </a:extLst>
          </p:cNvPr>
          <p:cNvSpPr/>
          <p:nvPr/>
        </p:nvSpPr>
        <p:spPr bwMode="auto">
          <a:xfrm>
            <a:off x="7448572" y="4800600"/>
            <a:ext cx="2084601" cy="45905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NAV</a:t>
            </a:r>
          </a:p>
        </p:txBody>
      </p:sp>
      <p:sp>
        <p:nvSpPr>
          <p:cNvPr id="4096" name="TextBox 4095">
            <a:extLst>
              <a:ext uri="{FF2B5EF4-FFF2-40B4-BE49-F238E27FC236}">
                <a16:creationId xmlns:a16="http://schemas.microsoft.com/office/drawing/2014/main" id="{B473F684-2402-35F5-2D16-398B758F8C88}"/>
              </a:ext>
            </a:extLst>
          </p:cNvPr>
          <p:cNvSpPr txBox="1"/>
          <p:nvPr/>
        </p:nvSpPr>
        <p:spPr>
          <a:xfrm>
            <a:off x="1105603" y="2251632"/>
            <a:ext cx="582211" cy="338554"/>
          </a:xfrm>
          <a:prstGeom prst="rect">
            <a:avLst/>
          </a:prstGeom>
          <a:noFill/>
        </p:spPr>
        <p:txBody>
          <a:bodyPr wrap="none" rtlCol="0">
            <a:spAutoFit/>
          </a:bodyPr>
          <a:lstStyle/>
          <a:p>
            <a:r>
              <a:rPr lang="en-US" sz="1600" dirty="0">
                <a:solidFill>
                  <a:schemeClr val="tx1"/>
                </a:solidFill>
              </a:rPr>
              <a:t>NPC</a:t>
            </a:r>
          </a:p>
        </p:txBody>
      </p:sp>
      <p:sp>
        <p:nvSpPr>
          <p:cNvPr id="4099" name="TextBox 4098">
            <a:extLst>
              <a:ext uri="{FF2B5EF4-FFF2-40B4-BE49-F238E27FC236}">
                <a16:creationId xmlns:a16="http://schemas.microsoft.com/office/drawing/2014/main" id="{95A7915A-C62D-7601-6D31-9B7367B2F4CD}"/>
              </a:ext>
            </a:extLst>
          </p:cNvPr>
          <p:cNvSpPr txBox="1"/>
          <p:nvPr/>
        </p:nvSpPr>
        <p:spPr>
          <a:xfrm>
            <a:off x="1090383" y="4089397"/>
            <a:ext cx="582211" cy="338554"/>
          </a:xfrm>
          <a:prstGeom prst="rect">
            <a:avLst/>
          </a:prstGeom>
          <a:noFill/>
        </p:spPr>
        <p:txBody>
          <a:bodyPr wrap="none" rtlCol="0">
            <a:spAutoFit/>
          </a:bodyPr>
          <a:lstStyle/>
          <a:p>
            <a:r>
              <a:rPr lang="en-US" sz="1600" dirty="0">
                <a:solidFill>
                  <a:schemeClr val="tx1"/>
                </a:solidFill>
              </a:rPr>
              <a:t>NPC</a:t>
            </a:r>
          </a:p>
        </p:txBody>
      </p:sp>
      <p:sp>
        <p:nvSpPr>
          <p:cNvPr id="42" name="Rectangle 16">
            <a:extLst>
              <a:ext uri="{FF2B5EF4-FFF2-40B4-BE49-F238E27FC236}">
                <a16:creationId xmlns:a16="http://schemas.microsoft.com/office/drawing/2014/main" id="{E8331BC8-0578-1C46-2B34-A5F96D900CAF}"/>
              </a:ext>
            </a:extLst>
          </p:cNvPr>
          <p:cNvSpPr/>
          <p:nvPr/>
        </p:nvSpPr>
        <p:spPr bwMode="auto">
          <a:xfrm>
            <a:off x="5881076" y="271227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17">
            <a:extLst>
              <a:ext uri="{FF2B5EF4-FFF2-40B4-BE49-F238E27FC236}">
                <a16:creationId xmlns:a16="http://schemas.microsoft.com/office/drawing/2014/main" id="{B4F47936-8217-D8C5-43EA-801957748815}"/>
              </a:ext>
            </a:extLst>
          </p:cNvPr>
          <p:cNvSpPr/>
          <p:nvPr/>
        </p:nvSpPr>
        <p:spPr bwMode="auto">
          <a:xfrm>
            <a:off x="5815633" y="271227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Rectangle 6">
            <a:extLst>
              <a:ext uri="{FF2B5EF4-FFF2-40B4-BE49-F238E27FC236}">
                <a16:creationId xmlns:a16="http://schemas.microsoft.com/office/drawing/2014/main" id="{D4D89F70-3D0B-EF40-1E3A-19A7E8864CDA}"/>
              </a:ext>
            </a:extLst>
          </p:cNvPr>
          <p:cNvSpPr/>
          <p:nvPr/>
        </p:nvSpPr>
        <p:spPr bwMode="auto">
          <a:xfrm rot="16200000">
            <a:off x="5835541" y="2484762"/>
            <a:ext cx="503038" cy="265457"/>
          </a:xfrm>
          <a:prstGeom prst="rect">
            <a:avLst/>
          </a:prstGeom>
          <a:solidFill>
            <a:srgbClr val="00B0F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sp>
        <p:nvSpPr>
          <p:cNvPr id="4100" name="Rectangle 16">
            <a:extLst>
              <a:ext uri="{FF2B5EF4-FFF2-40B4-BE49-F238E27FC236}">
                <a16:creationId xmlns:a16="http://schemas.microsoft.com/office/drawing/2014/main" id="{2B934FFA-BD55-318C-3785-E42A7E89E125}"/>
              </a:ext>
            </a:extLst>
          </p:cNvPr>
          <p:cNvSpPr/>
          <p:nvPr/>
        </p:nvSpPr>
        <p:spPr bwMode="auto">
          <a:xfrm>
            <a:off x="6824808" y="2695187"/>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01" name="Rectangle 17">
            <a:extLst>
              <a:ext uri="{FF2B5EF4-FFF2-40B4-BE49-F238E27FC236}">
                <a16:creationId xmlns:a16="http://schemas.microsoft.com/office/drawing/2014/main" id="{7527BAD6-83BB-DDFC-D968-B7A7971C698D}"/>
              </a:ext>
            </a:extLst>
          </p:cNvPr>
          <p:cNvSpPr/>
          <p:nvPr/>
        </p:nvSpPr>
        <p:spPr bwMode="auto">
          <a:xfrm>
            <a:off x="6759365" y="2695187"/>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02" name="Rectangle 6">
            <a:extLst>
              <a:ext uri="{FF2B5EF4-FFF2-40B4-BE49-F238E27FC236}">
                <a16:creationId xmlns:a16="http://schemas.microsoft.com/office/drawing/2014/main" id="{6A3B3FBE-F6B7-9BD1-0B84-67CF469BBFE4}"/>
              </a:ext>
            </a:extLst>
          </p:cNvPr>
          <p:cNvSpPr/>
          <p:nvPr/>
        </p:nvSpPr>
        <p:spPr bwMode="auto">
          <a:xfrm rot="16200000">
            <a:off x="6779273" y="2467671"/>
            <a:ext cx="503038" cy="265457"/>
          </a:xfrm>
          <a:prstGeom prst="rect">
            <a:avLst/>
          </a:prstGeom>
          <a:solidFill>
            <a:srgbClr val="00B0F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ICF</a:t>
            </a:r>
          </a:p>
        </p:txBody>
      </p:sp>
      <p:cxnSp>
        <p:nvCxnSpPr>
          <p:cNvPr id="4103" name="Straight Connector 36">
            <a:extLst>
              <a:ext uri="{FF2B5EF4-FFF2-40B4-BE49-F238E27FC236}">
                <a16:creationId xmlns:a16="http://schemas.microsoft.com/office/drawing/2014/main" id="{8A5BA066-88F7-408F-7BD9-677F9A856924}"/>
              </a:ext>
            </a:extLst>
          </p:cNvPr>
          <p:cNvCxnSpPr>
            <a:cxnSpLocks/>
          </p:cNvCxnSpPr>
          <p:nvPr/>
        </p:nvCxnSpPr>
        <p:spPr bwMode="auto">
          <a:xfrm>
            <a:off x="7455204" y="3405504"/>
            <a:ext cx="428871" cy="658517"/>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4105" name="TextBox 4104">
            <a:extLst>
              <a:ext uri="{FF2B5EF4-FFF2-40B4-BE49-F238E27FC236}">
                <a16:creationId xmlns:a16="http://schemas.microsoft.com/office/drawing/2014/main" id="{8032FF64-3F4A-3C4B-8DE0-60E6E4C68FA9}"/>
              </a:ext>
            </a:extLst>
          </p:cNvPr>
          <p:cNvSpPr txBox="1"/>
          <p:nvPr/>
        </p:nvSpPr>
        <p:spPr>
          <a:xfrm>
            <a:off x="7163521" y="4068476"/>
            <a:ext cx="1853477" cy="584775"/>
          </a:xfrm>
          <a:prstGeom prst="rect">
            <a:avLst/>
          </a:prstGeom>
          <a:noFill/>
        </p:spPr>
        <p:txBody>
          <a:bodyPr wrap="square" rtlCol="0">
            <a:spAutoFit/>
          </a:bodyPr>
          <a:lstStyle/>
          <a:p>
            <a:r>
              <a:rPr lang="en-US" sz="1600" dirty="0">
                <a:solidFill>
                  <a:schemeClr val="tx1"/>
                </a:solidFill>
              </a:rPr>
              <a:t>AP returns to Primary Channel</a:t>
            </a:r>
          </a:p>
        </p:txBody>
      </p:sp>
      <p:sp>
        <p:nvSpPr>
          <p:cNvPr id="4106" name="Rectangle 16">
            <a:extLst>
              <a:ext uri="{FF2B5EF4-FFF2-40B4-BE49-F238E27FC236}">
                <a16:creationId xmlns:a16="http://schemas.microsoft.com/office/drawing/2014/main" id="{322FAF02-B01A-3201-40D6-86E7D871E61F}"/>
              </a:ext>
            </a:extLst>
          </p:cNvPr>
          <p:cNvSpPr/>
          <p:nvPr/>
        </p:nvSpPr>
        <p:spPr bwMode="auto">
          <a:xfrm>
            <a:off x="1840963"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4107" name="Rectangle 17">
            <a:extLst>
              <a:ext uri="{FF2B5EF4-FFF2-40B4-BE49-F238E27FC236}">
                <a16:creationId xmlns:a16="http://schemas.microsoft.com/office/drawing/2014/main" id="{D9B76913-6F11-7BCA-2F21-E5776377D83E}"/>
              </a:ext>
            </a:extLst>
          </p:cNvPr>
          <p:cNvSpPr/>
          <p:nvPr/>
        </p:nvSpPr>
        <p:spPr bwMode="auto">
          <a:xfrm>
            <a:off x="1775520" y="3234638"/>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816477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14619</TotalTime>
  <Words>1619</Words>
  <Application>Microsoft Office PowerPoint</Application>
  <PresentationFormat>Widescreen</PresentationFormat>
  <Paragraphs>372</Paragraphs>
  <Slides>17</Slides>
  <Notes>17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 Unicode MS</vt:lpstr>
      <vt:lpstr>Times New Roman</vt:lpstr>
      <vt:lpstr>Office 테마</vt:lpstr>
      <vt:lpstr>Document</vt:lpstr>
      <vt:lpstr>Further Considerations on Non-Primary Channel Access</vt:lpstr>
      <vt:lpstr>Introduction</vt:lpstr>
      <vt:lpstr>Recap: NPCA operation</vt:lpstr>
      <vt:lpstr>Motivation</vt:lpstr>
      <vt:lpstr>Proposed NPCA operation – Level 1</vt:lpstr>
      <vt:lpstr>Proposed NPCA operation – Level 1</vt:lpstr>
      <vt:lpstr>Proposed NPCA operation – Level 2</vt:lpstr>
      <vt:lpstr>Proposed NPCA operation – Level 2</vt:lpstr>
      <vt:lpstr>Proposed NPCA operation – Level 2</vt:lpstr>
      <vt:lpstr>Proposed NPCA operation – Level 2</vt:lpstr>
      <vt:lpstr>Proposed NPCA operation – Level 2</vt:lpstr>
      <vt:lpstr>Proposed NPCA operation – Level 2</vt:lpstr>
      <vt:lpstr>Conclusion</vt:lpstr>
      <vt:lpstr>References</vt:lpstr>
      <vt:lpstr>Straw Poll 1</vt:lpstr>
      <vt:lpstr>Straw Poll 2</vt:lpstr>
      <vt:lpstr>Straw Poll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Jeongki Kim</dc:creator>
  <cp:lastModifiedBy>Jeongki Kim</cp:lastModifiedBy>
  <cp:revision>32</cp:revision>
  <cp:lastPrinted>1601-01-01T00:00:00Z</cp:lastPrinted>
  <dcterms:created xsi:type="dcterms:W3CDTF">2023-03-27T11:21:45Z</dcterms:created>
  <dcterms:modified xsi:type="dcterms:W3CDTF">2024-07-07T19:17:23Z</dcterms:modified>
</cp:coreProperties>
</file>