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2" r:id="rId4"/>
    <p:sldId id="314" r:id="rId5"/>
    <p:sldId id="315" r:id="rId6"/>
    <p:sldId id="316" r:id="rId7"/>
    <p:sldId id="317" r:id="rId8"/>
    <p:sldId id="321" r:id="rId9"/>
    <p:sldId id="277" r:id="rId10"/>
    <p:sldId id="264" r:id="rId11"/>
    <p:sldId id="319" r:id="rId12"/>
    <p:sldId id="320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FF33CC"/>
    <a:srgbClr val="FF9966"/>
    <a:srgbClr val="0066FF"/>
    <a:srgbClr val="0066CC"/>
    <a:srgbClr val="3366FF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20" d="100"/>
          <a:sy n="120" d="100"/>
        </p:scale>
        <p:origin x="828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43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993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4821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9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7488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May,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Bilal Sadiq, Samsung Electronics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Bilal Sadiq, Samsung Electronics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3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May,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May,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Bilal Sadiq, Samsung Electronics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981201"/>
            <a:ext cx="3808413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1"/>
            <a:ext cx="3810000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May,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Bilal Sadiq, Samsung Electronics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May,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5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Bilal Sadiq, Samsung Electronics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May,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Bilal Sadiq, Samsung Electronics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May,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Bilal Sadiq, Samsung Electronics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May,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Bilal Sadiq, Samsung Electronics</a:t>
            </a: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685802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2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May,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Bilal Sadiq, Samsung Electronics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685802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1" y="1981201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May,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Bilal Sadiq, Samsung Electronics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9" y="6475415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4" y="6475414"/>
            <a:ext cx="538609" cy="138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007" y="6477815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9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13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802.11-24/0823r1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0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557213" indent="-214313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</a:defRPr>
      </a:lvl2pPr>
      <a:lvl3pPr marL="857250" indent="-171450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2001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qualcomm.com/news/releases/2022/05/qualcomm-unveils-new-features-snapdragon-x70-modem-rf-system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1102519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dirty="0">
                <a:cs typeface="Arial" panose="020B0604020202020204" pitchFamily="34" charset="0"/>
              </a:rPr>
              <a:t>Further Simplifications To Promote IMMW Adoption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600033"/>
            <a:ext cx="6400800" cy="357188"/>
          </a:xfrm>
          <a:ln/>
        </p:spPr>
        <p:txBody>
          <a:bodyPr/>
          <a:lstStyle/>
          <a:p>
            <a:pPr>
              <a:spcBef>
                <a:spcPts val="375"/>
              </a:spcBef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500" dirty="0"/>
              <a:t>Date:</a:t>
            </a:r>
            <a:r>
              <a:rPr lang="en-GB" sz="1500" b="0" dirty="0"/>
              <a:t> 2024-05-08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3" y="333375"/>
            <a:ext cx="1874823" cy="273050"/>
          </a:xfrm>
        </p:spPr>
        <p:txBody>
          <a:bodyPr/>
          <a:lstStyle/>
          <a:p>
            <a:r>
              <a:rPr lang="en-US" dirty="0"/>
              <a:t>May,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Bilal Sadiq, Samsung Electronics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9702550"/>
              </p:ext>
            </p:extLst>
          </p:nvPr>
        </p:nvGraphicFramePr>
        <p:xfrm>
          <a:off x="602457" y="3267770"/>
          <a:ext cx="8542337" cy="224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1" name="Document" r:id="rId4" imgW="10561784" imgH="2774197" progId="Word.Document.8">
                  <p:embed/>
                </p:oleObj>
              </mc:Choice>
              <mc:Fallback>
                <p:oleObj name="Document" r:id="rId4" imgW="10561784" imgH="277419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2457" y="3267770"/>
                        <a:ext cx="8542337" cy="22448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45331" y="2982020"/>
            <a:ext cx="1085850" cy="28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9120" tIns="34560" rIns="69120" bIns="34560"/>
          <a:lstStyle/>
          <a:p>
            <a:pPr>
              <a:spcBef>
                <a:spcPts val="375"/>
              </a:spcBef>
              <a:tabLst>
                <a:tab pos="257175" algn="l"/>
                <a:tab pos="942975" algn="l"/>
                <a:tab pos="1628775" algn="l"/>
                <a:tab pos="2314575" algn="l"/>
                <a:tab pos="3000375" algn="l"/>
                <a:tab pos="3686175" algn="l"/>
                <a:tab pos="4371975" algn="l"/>
                <a:tab pos="5057775" algn="l"/>
                <a:tab pos="5743575" algn="l"/>
                <a:tab pos="6429375" algn="l"/>
                <a:tab pos="7115175" algn="l"/>
                <a:tab pos="7800975" algn="l"/>
              </a:tabLst>
            </a:pPr>
            <a:r>
              <a:rPr lang="en-GB" sz="15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GB" dirty="0"/>
              <a:t>[1] 15/0866r4, 11ay Evaluation Methodology</a:t>
            </a:r>
          </a:p>
          <a:p>
            <a:pPr marL="0" indent="0"/>
            <a:r>
              <a:rPr lang="en-GB" dirty="0"/>
              <a:t>[2]	14/0882r4, 11ax Channel Model Document</a:t>
            </a:r>
          </a:p>
          <a:p>
            <a:pPr marL="0" indent="0"/>
            <a:r>
              <a:rPr lang="en-GB" dirty="0"/>
              <a:t>[3] </a:t>
            </a:r>
            <a:r>
              <a:rPr lang="en-US" dirty="0"/>
              <a:t>3GPP TR 38.901, </a:t>
            </a:r>
            <a:r>
              <a:rPr lang="en-GB" dirty="0"/>
              <a:t>Study on channel model for frequencies from 0.5 to 100 	GHz</a:t>
            </a:r>
          </a:p>
          <a:p>
            <a:pPr marL="0" indent="0"/>
            <a:r>
              <a:rPr lang="en-GB" dirty="0"/>
              <a:t>[4] </a:t>
            </a:r>
            <a:r>
              <a:rPr lang="en-US" dirty="0"/>
              <a:t>C95.1-2019 - IEEE Standard for Safety Levels with Respect to Human Exposure to Electric, Magnetic, and Electromagnetic Fields, 0 Hz to 300 GHz</a:t>
            </a:r>
          </a:p>
          <a:p>
            <a:pPr marL="0" indent="0"/>
            <a:r>
              <a:rPr lang="en-US" dirty="0"/>
              <a:t>[5] ICNIRP. Guidelines for limiting exposure to electromagnetic fields (100 kHz to 300 GHz). Health Phys 118(00):000–000; 2020</a:t>
            </a:r>
          </a:p>
          <a:p>
            <a:pPr marL="0" indent="0"/>
            <a:r>
              <a:rPr lang="en-US" dirty="0"/>
              <a:t>[6] FCC-19-126A1</a:t>
            </a:r>
          </a:p>
          <a:p>
            <a:pPr marL="0" indent="0"/>
            <a:r>
              <a:rPr lang="en-US" dirty="0"/>
              <a:t>[7] He </a:t>
            </a:r>
            <a:r>
              <a:rPr lang="en-US" i="1" dirty="0"/>
              <a:t>et al.</a:t>
            </a:r>
            <a:r>
              <a:rPr lang="en-US" dirty="0"/>
              <a:t>, Implications of Incident Power Density Limits on Power and 	EIRP Levels of 5G Millimeter-Wave, IEEE Access, 2020</a:t>
            </a:r>
          </a:p>
          <a:p>
            <a:pPr marL="0" indent="0"/>
            <a:r>
              <a:rPr lang="en-US" dirty="0"/>
              <a:t>[8] 3GPP TS 38.321 (See MPE P-MPR in Power Headroom Report)</a:t>
            </a:r>
          </a:p>
          <a:p>
            <a:pPr marL="0" indent="0"/>
            <a:r>
              <a:rPr lang="en-US" dirty="0"/>
              <a:t>[9] 3GPP TR 38.840, Study on User Equipment (UE) power saving  in NR</a:t>
            </a:r>
          </a:p>
          <a:p>
            <a:pPr marL="0" indent="0"/>
            <a:r>
              <a:rPr lang="en-US" dirty="0"/>
              <a:t>[10] </a:t>
            </a:r>
            <a:r>
              <a:rPr lang="en-US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Qualcomm Smart Transmit</a:t>
            </a:r>
            <a:endParaRPr lang="en-US" dirty="0">
              <a:solidFill>
                <a:schemeClr val="tx1"/>
              </a:solidFill>
            </a:endParaRPr>
          </a:p>
          <a:p>
            <a:pPr marL="0" indent="0"/>
            <a:endParaRPr lang="en-GB" dirty="0"/>
          </a:p>
          <a:p>
            <a:pPr marL="0" indent="0"/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Bilal Sadiq, Samsung Electronics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May,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26E44A-00C1-4387-AFFB-A8D320447C0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May,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635975-8788-4B61-8E1C-698BB7A7408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Bilal Sadiq, Samsung Electronics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30C1CD-C4B0-48ED-B0D9-38DF3A4B28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4DF5703B-4B87-4A36-B6BC-CBCDE9E350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593" y="2896393"/>
            <a:ext cx="7770813" cy="1065213"/>
          </a:xfrm>
        </p:spPr>
        <p:txBody>
          <a:bodyPr/>
          <a:lstStyle/>
          <a:p>
            <a:pPr algn="ctr"/>
            <a:r>
              <a:rPr lang="en-US" sz="6000" dirty="0"/>
              <a:t>Appendix</a:t>
            </a:r>
            <a:endParaRPr lang="en-GB" sz="6000" dirty="0"/>
          </a:p>
        </p:txBody>
      </p:sp>
    </p:spTree>
    <p:extLst>
      <p:ext uri="{BB962C8B-B14F-4D97-AF65-F5344CB8AC3E}">
        <p14:creationId xmlns:p14="http://schemas.microsoft.com/office/powerpoint/2010/main" val="25079106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AD9C7-CC83-4AA6-8FC6-AE552ED4C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 text proposal (</a:t>
            </a:r>
            <a:r>
              <a:rPr lang="en-US" dirty="0">
                <a:solidFill>
                  <a:srgbClr val="FF0000"/>
                </a:solidFill>
              </a:rPr>
              <a:t>TBD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04A91A-F7F4-4221-9BE8-7DEF67FD50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Sample</a:t>
            </a:r>
            <a:r>
              <a:rPr lang="en-GB" dirty="0">
                <a:solidFill>
                  <a:srgbClr val="FF0000"/>
                </a:solidFill>
              </a:rPr>
              <a:t> new</a:t>
            </a:r>
            <a:r>
              <a:rPr lang="en-GB" dirty="0"/>
              <a:t> text in PAR:</a:t>
            </a:r>
          </a:p>
          <a:p>
            <a:pPr marL="0" indent="0" algn="just">
              <a:spcBef>
                <a:spcPts val="1200"/>
              </a:spcBef>
            </a:pPr>
            <a:r>
              <a:rPr lang="en-GB" dirty="0"/>
              <a:t>“</a:t>
            </a:r>
            <a:r>
              <a:rPr lang="en-US" b="0" dirty="0"/>
              <a:t>The amendment requires that an 802.11 device supporting this amendment also supports at least one of the 2.4 GHz to 7.25 GHz (sub-7 GHz) unlicensed bands. The amendment expands the multi-link operation defined in the sub-7 GHz band specifications to support non-standalone operation in the unlicensed bands between 42 GHz and 71 GHz. </a:t>
            </a:r>
            <a:r>
              <a:rPr lang="en-US" b="0" dirty="0">
                <a:solidFill>
                  <a:srgbClr val="FF0000"/>
                </a:solidFill>
              </a:rPr>
              <a:t>The non-standalone operation includes support of a DL-only operation in the unlicensed bands between 42 GHz and 71 GHz</a:t>
            </a:r>
            <a:r>
              <a:rPr lang="en-US" b="0" dirty="0">
                <a:solidFill>
                  <a:schemeClr val="tx1"/>
                </a:solidFill>
              </a:rPr>
              <a:t>.</a:t>
            </a:r>
            <a:r>
              <a:rPr lang="en-GB" dirty="0"/>
              <a:t>”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1D112D-FF01-48CE-A838-0F45BAF42F3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93550B-8E79-4163-9865-A08E13AA3E8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Bilal Sadiq, Samsung Electronics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204476-53DD-49A0-9659-4FDF3861976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May,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6429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455616" y="1600200"/>
            <a:ext cx="8231184" cy="4113213"/>
          </a:xfrm>
          <a:ln/>
        </p:spPr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2400" b="0" dirty="0"/>
              <a:t>Amendment should also support a simpler IMMW user-device that may operate in DL-only (RX-only) mode in </a:t>
            </a:r>
            <a:r>
              <a:rPr lang="en-GB" sz="2400" b="0" dirty="0" err="1"/>
              <a:t>mmWave</a:t>
            </a:r>
            <a:endParaRPr lang="en-GB" sz="2400" b="0" dirty="0"/>
          </a:p>
          <a:p>
            <a:pPr marL="585788" lvl="1" indent="-285750" algn="just">
              <a:buFont typeface="Times New Roman" panose="02020603050405020304" pitchFamily="18" charset="0"/>
              <a:buChar char="–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800" dirty="0"/>
              <a:t>At times, capability of an IMMW user-device </a:t>
            </a:r>
            <a:r>
              <a:rPr lang="en-GB" sz="1800" i="1" dirty="0"/>
              <a:t>will</a:t>
            </a:r>
            <a:r>
              <a:rPr lang="en-GB" sz="1800" dirty="0"/>
              <a:t> get reduced to DL-only (RX-only) operation in </a:t>
            </a:r>
            <a:r>
              <a:rPr lang="en-GB" sz="1800" dirty="0" err="1"/>
              <a:t>mmWave</a:t>
            </a:r>
            <a:r>
              <a:rPr lang="en-GB" sz="1800" dirty="0"/>
              <a:t>, for various reasons</a:t>
            </a:r>
          </a:p>
          <a:p>
            <a:pPr marL="585788" lvl="1" indent="-285750" algn="just">
              <a:buFont typeface="Times New Roman" panose="02020603050405020304" pitchFamily="18" charset="0"/>
              <a:buChar char="–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800" dirty="0"/>
              <a:t>A simpler IMMW user-device without </a:t>
            </a:r>
            <a:r>
              <a:rPr lang="en-GB" sz="1800" dirty="0" err="1"/>
              <a:t>mmWave</a:t>
            </a:r>
            <a:r>
              <a:rPr lang="en-GB" sz="1800" dirty="0"/>
              <a:t> TX hardware may prove a catalyst for IMMW adoption</a:t>
            </a:r>
            <a:endParaRPr lang="en-GB" sz="18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9" y="6475415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Bilal Sadiq, Samsung Electronics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May, 2024</a:t>
            </a:r>
            <a:endParaRPr lang="en-GB" dirty="0"/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CCC666B9-5479-440A-B650-ACA217AFC925}"/>
              </a:ext>
            </a:extLst>
          </p:cNvPr>
          <p:cNvGrpSpPr/>
          <p:nvPr/>
        </p:nvGrpSpPr>
        <p:grpSpPr>
          <a:xfrm>
            <a:off x="1634324" y="3809387"/>
            <a:ext cx="5635626" cy="2603054"/>
            <a:chOff x="990600" y="4074321"/>
            <a:chExt cx="5635626" cy="2603054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2094A66C-E3F3-47E3-98F9-D08D3CC0DADB}"/>
                </a:ext>
              </a:extLst>
            </p:cNvPr>
            <p:cNvSpPr/>
            <p:nvPr/>
          </p:nvSpPr>
          <p:spPr bwMode="auto">
            <a:xfrm>
              <a:off x="990600" y="4074321"/>
              <a:ext cx="1752600" cy="2326479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AP-MLD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863682E-78A4-4F10-87B9-F9F43D988818}"/>
                </a:ext>
              </a:extLst>
            </p:cNvPr>
            <p:cNvSpPr/>
            <p:nvPr/>
          </p:nvSpPr>
          <p:spPr bwMode="auto">
            <a:xfrm>
              <a:off x="2133599" y="4598486"/>
              <a:ext cx="457200" cy="553640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vert270" wrap="square" lIns="91440" tIns="0" rIns="9144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 err="1">
                  <a:solidFill>
                    <a:schemeClr val="tx1"/>
                  </a:solidFill>
                </a:rPr>
                <a:t>sSTA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DCB75CD1-ED8B-44D6-9344-13891520E985}"/>
                </a:ext>
              </a:extLst>
            </p:cNvPr>
            <p:cNvSpPr/>
            <p:nvPr/>
          </p:nvSpPr>
          <p:spPr bwMode="auto">
            <a:xfrm>
              <a:off x="1350562" y="4495800"/>
              <a:ext cx="630636" cy="17526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vert270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chemeClr val="bg1">
                      <a:lumMod val="95000"/>
                    </a:schemeClr>
                  </a:solidFill>
                  <a:effectLst/>
                  <a:latin typeface="Times New Roman" pitchFamily="16" charset="0"/>
                  <a:ea typeface="MS Gothic" charset="-128"/>
                </a:rPr>
                <a:t>Common MAC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111E0221-A4CB-4CE8-BB0D-27C9CBCF9551}"/>
                </a:ext>
              </a:extLst>
            </p:cNvPr>
            <p:cNvSpPr/>
            <p:nvPr/>
          </p:nvSpPr>
          <p:spPr bwMode="auto">
            <a:xfrm>
              <a:off x="2133599" y="5562600"/>
              <a:ext cx="457200" cy="553640"/>
            </a:xfrm>
            <a:prstGeom prst="rect">
              <a:avLst/>
            </a:prstGeom>
            <a:solidFill>
              <a:srgbClr val="FF33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vert270" wrap="square" lIns="91440" tIns="0" rIns="9144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 err="1">
                  <a:solidFill>
                    <a:schemeClr val="tx1"/>
                  </a:solidFill>
                </a:rPr>
                <a:t>mSTA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5B9D2402-1127-483D-B163-DEF21D9C4033}"/>
                </a:ext>
              </a:extLst>
            </p:cNvPr>
            <p:cNvSpPr/>
            <p:nvPr/>
          </p:nvSpPr>
          <p:spPr bwMode="auto">
            <a:xfrm>
              <a:off x="1139024" y="4918496"/>
              <a:ext cx="423076" cy="838200"/>
            </a:xfrm>
            <a:prstGeom prst="round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vert270" wrap="square" lIns="91440" tIns="0" rIns="9144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MAC SAP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640CB59-F7C7-4410-8D9C-98A2E55D34B4}"/>
                </a:ext>
              </a:extLst>
            </p:cNvPr>
            <p:cNvSpPr/>
            <p:nvPr/>
          </p:nvSpPr>
          <p:spPr bwMode="auto">
            <a:xfrm>
              <a:off x="4873626" y="4074321"/>
              <a:ext cx="1752600" cy="2326479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non-AP-MLD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702B5895-5C0A-4290-A28F-B8C3C6AB3495}"/>
                </a:ext>
              </a:extLst>
            </p:cNvPr>
            <p:cNvSpPr/>
            <p:nvPr/>
          </p:nvSpPr>
          <p:spPr bwMode="auto">
            <a:xfrm>
              <a:off x="5029200" y="4598486"/>
              <a:ext cx="457200" cy="553640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vert270" wrap="square" lIns="91440" tIns="0" rIns="9144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 err="1">
                  <a:solidFill>
                    <a:schemeClr val="tx1"/>
                  </a:solidFill>
                </a:rPr>
                <a:t>sSTA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CD3C811-6B7C-49A6-A2FE-EA4BD05A9A44}"/>
                </a:ext>
              </a:extLst>
            </p:cNvPr>
            <p:cNvSpPr/>
            <p:nvPr/>
          </p:nvSpPr>
          <p:spPr bwMode="auto">
            <a:xfrm>
              <a:off x="5617764" y="4495800"/>
              <a:ext cx="630636" cy="17526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vert270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chemeClr val="bg1">
                      <a:lumMod val="95000"/>
                    </a:schemeClr>
                  </a:solidFill>
                  <a:effectLst/>
                  <a:latin typeface="Times New Roman" pitchFamily="16" charset="0"/>
                  <a:ea typeface="MS Gothic" charset="-128"/>
                </a:rPr>
                <a:t>Common MAC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D6385FB-DED4-4403-A89C-DAA064253F7C}"/>
                </a:ext>
              </a:extLst>
            </p:cNvPr>
            <p:cNvSpPr/>
            <p:nvPr/>
          </p:nvSpPr>
          <p:spPr bwMode="auto">
            <a:xfrm>
              <a:off x="5029200" y="5562600"/>
              <a:ext cx="457200" cy="553640"/>
            </a:xfrm>
            <a:prstGeom prst="rect">
              <a:avLst/>
            </a:prstGeom>
            <a:solidFill>
              <a:srgbClr val="FF33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vert270" wrap="square" lIns="91440" tIns="0" rIns="9144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 err="1">
                  <a:solidFill>
                    <a:schemeClr val="tx1"/>
                  </a:solidFill>
                </a:rPr>
                <a:t>mSTA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94578DC6-7255-4387-9ED1-11254EF4562C}"/>
                </a:ext>
              </a:extLst>
            </p:cNvPr>
            <p:cNvSpPr/>
            <p:nvPr/>
          </p:nvSpPr>
          <p:spPr bwMode="auto">
            <a:xfrm>
              <a:off x="6062550" y="4911304"/>
              <a:ext cx="423076" cy="838200"/>
            </a:xfrm>
            <a:prstGeom prst="round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vert270" wrap="square" lIns="91440" tIns="0" rIns="9144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MAC SAP</a:t>
              </a:r>
            </a:p>
          </p:txBody>
        </p: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F3F0BE4A-743C-44CA-8A32-B95B83B9D27C}"/>
                </a:ext>
              </a:extLst>
            </p:cNvPr>
            <p:cNvCxnSpPr/>
            <p:nvPr/>
          </p:nvCxnSpPr>
          <p:spPr bwMode="auto">
            <a:xfrm>
              <a:off x="2590799" y="4724400"/>
              <a:ext cx="2438401" cy="0"/>
            </a:xfrm>
            <a:prstGeom prst="straightConnector1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9EEC2968-1ED8-41F0-B4BA-624B112FB70B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2590799" y="5029200"/>
              <a:ext cx="2438401" cy="0"/>
            </a:xfrm>
            <a:prstGeom prst="straightConnector1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8F139E35-AC03-49BD-8680-98186B7C8DEE}"/>
                </a:ext>
              </a:extLst>
            </p:cNvPr>
            <p:cNvCxnSpPr/>
            <p:nvPr/>
          </p:nvCxnSpPr>
          <p:spPr bwMode="auto">
            <a:xfrm>
              <a:off x="2590799" y="5715000"/>
              <a:ext cx="2438401" cy="0"/>
            </a:xfrm>
            <a:prstGeom prst="straightConnector1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13779D08-BC63-43C9-AFDB-891BAF49B676}"/>
                </a:ext>
              </a:extLst>
            </p:cNvPr>
            <p:cNvSpPr/>
            <p:nvPr/>
          </p:nvSpPr>
          <p:spPr bwMode="auto">
            <a:xfrm>
              <a:off x="1866899" y="4866736"/>
              <a:ext cx="270823" cy="1000664"/>
            </a:xfrm>
            <a:custGeom>
              <a:avLst/>
              <a:gdLst>
                <a:gd name="connsiteX0" fmla="*/ 431321 w 431321"/>
                <a:gd name="connsiteY0" fmla="*/ 0 h 1086928"/>
                <a:gd name="connsiteX1" fmla="*/ 0 w 431321"/>
                <a:gd name="connsiteY1" fmla="*/ 0 h 1086928"/>
                <a:gd name="connsiteX2" fmla="*/ 0 w 431321"/>
                <a:gd name="connsiteY2" fmla="*/ 1086928 h 1086928"/>
                <a:gd name="connsiteX3" fmla="*/ 422694 w 431321"/>
                <a:gd name="connsiteY3" fmla="*/ 1086928 h 10869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31321" h="1086928">
                  <a:moveTo>
                    <a:pt x="431321" y="0"/>
                  </a:moveTo>
                  <a:lnTo>
                    <a:pt x="0" y="0"/>
                  </a:lnTo>
                  <a:lnTo>
                    <a:pt x="0" y="1086928"/>
                  </a:lnTo>
                  <a:lnTo>
                    <a:pt x="422694" y="1086928"/>
                  </a:lnTo>
                </a:path>
              </a:pathLst>
            </a:cu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D96708AB-8963-40DA-ACF3-ECED016110C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562099" y="5334000"/>
              <a:ext cx="304800" cy="0"/>
            </a:xfrm>
            <a:prstGeom prst="straightConnector1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8BAD4618-6B3C-4C83-BEA4-4E7398B5D353}"/>
                </a:ext>
              </a:extLst>
            </p:cNvPr>
            <p:cNvSpPr/>
            <p:nvPr/>
          </p:nvSpPr>
          <p:spPr bwMode="auto">
            <a:xfrm flipH="1">
              <a:off x="5486400" y="4866736"/>
              <a:ext cx="270823" cy="1000664"/>
            </a:xfrm>
            <a:custGeom>
              <a:avLst/>
              <a:gdLst>
                <a:gd name="connsiteX0" fmla="*/ 431321 w 431321"/>
                <a:gd name="connsiteY0" fmla="*/ 0 h 1086928"/>
                <a:gd name="connsiteX1" fmla="*/ 0 w 431321"/>
                <a:gd name="connsiteY1" fmla="*/ 0 h 1086928"/>
                <a:gd name="connsiteX2" fmla="*/ 0 w 431321"/>
                <a:gd name="connsiteY2" fmla="*/ 1086928 h 1086928"/>
                <a:gd name="connsiteX3" fmla="*/ 422694 w 431321"/>
                <a:gd name="connsiteY3" fmla="*/ 1086928 h 10869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31321" h="1086928">
                  <a:moveTo>
                    <a:pt x="431321" y="0"/>
                  </a:moveTo>
                  <a:lnTo>
                    <a:pt x="0" y="0"/>
                  </a:lnTo>
                  <a:lnTo>
                    <a:pt x="0" y="1086928"/>
                  </a:lnTo>
                  <a:lnTo>
                    <a:pt x="422694" y="1086928"/>
                  </a:lnTo>
                </a:path>
              </a:pathLst>
            </a:cu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2F190EC7-5B43-430A-A459-D62B452D79B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757223" y="5334000"/>
              <a:ext cx="304800" cy="0"/>
            </a:xfrm>
            <a:prstGeom prst="straightConnector1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ED3ED00E-ABD3-4D8F-9537-63968902ABC9}"/>
                </a:ext>
              </a:extLst>
            </p:cNvPr>
            <p:cNvSpPr txBox="1"/>
            <p:nvPr/>
          </p:nvSpPr>
          <p:spPr>
            <a:xfrm>
              <a:off x="3487338" y="4434668"/>
              <a:ext cx="4924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</a:rPr>
                <a:t>DL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382E7796-8B0D-4F83-9721-E4009E3CA10E}"/>
                </a:ext>
              </a:extLst>
            </p:cNvPr>
            <p:cNvSpPr txBox="1"/>
            <p:nvPr/>
          </p:nvSpPr>
          <p:spPr>
            <a:xfrm>
              <a:off x="3487338" y="4936463"/>
              <a:ext cx="4924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</a:rPr>
                <a:t>UL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E0AC6AB3-1594-4F91-9A76-C38D6DF879A3}"/>
                </a:ext>
              </a:extLst>
            </p:cNvPr>
            <p:cNvSpPr txBox="1"/>
            <p:nvPr/>
          </p:nvSpPr>
          <p:spPr>
            <a:xfrm>
              <a:off x="3487338" y="5399082"/>
              <a:ext cx="4924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</a:rPr>
                <a:t>DL</a:t>
              </a:r>
            </a:p>
          </p:txBody>
        </p: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E879C7D7-B1BE-4134-B90A-60A6534583C3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038600" y="5971211"/>
              <a:ext cx="990601" cy="0"/>
            </a:xfrm>
            <a:prstGeom prst="straightConnector1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E6123BA0-7354-4D09-ACA7-759DF4C1B4D9}"/>
                </a:ext>
              </a:extLst>
            </p:cNvPr>
            <p:cNvSpPr txBox="1"/>
            <p:nvPr/>
          </p:nvSpPr>
          <p:spPr>
            <a:xfrm>
              <a:off x="2651307" y="6092600"/>
              <a:ext cx="383431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>
                  <a:solidFill>
                    <a:schemeClr val="tx1"/>
                  </a:solidFill>
                </a:rPr>
                <a:t>UL temporarily disabled</a:t>
              </a:r>
            </a:p>
            <a:p>
              <a:r>
                <a:rPr lang="en-US" sz="1600" b="1" dirty="0">
                  <a:solidFill>
                    <a:schemeClr val="tx1"/>
                  </a:solidFill>
                </a:rPr>
                <a:t>Or TX not implemented at non-AP </a:t>
              </a:r>
              <a:r>
                <a:rPr lang="en-US" sz="1600" b="1" dirty="0" err="1">
                  <a:solidFill>
                    <a:schemeClr val="tx1"/>
                  </a:solidFill>
                </a:rPr>
                <a:t>mSTA</a:t>
              </a:r>
              <a:endParaRPr 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36" name="Multiplication Sign 35">
              <a:extLst>
                <a:ext uri="{FF2B5EF4-FFF2-40B4-BE49-F238E27FC236}">
                  <a16:creationId xmlns:a16="http://schemas.microsoft.com/office/drawing/2014/main" id="{3AD49675-B625-42B0-8DC6-58D3B698795F}"/>
                </a:ext>
              </a:extLst>
            </p:cNvPr>
            <p:cNvSpPr/>
            <p:nvPr/>
          </p:nvSpPr>
          <p:spPr bwMode="auto">
            <a:xfrm>
              <a:off x="3775610" y="5739845"/>
              <a:ext cx="381000" cy="460600"/>
            </a:xfrm>
            <a:prstGeom prst="mathMultiply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1" y="685802"/>
            <a:ext cx="8685214" cy="1065213"/>
          </a:xfrm>
        </p:spPr>
        <p:txBody>
          <a:bodyPr/>
          <a:lstStyle/>
          <a:p>
            <a:r>
              <a:rPr lang="en-US" dirty="0"/>
              <a:t>Many arguments already presented are also valid arguments for DL-only mode in </a:t>
            </a:r>
            <a:r>
              <a:rPr lang="en-US" dirty="0" err="1"/>
              <a:t>mmWave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Bilal Sadiq, Samsung Electronics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May, 2024</a:t>
            </a:r>
            <a:endParaRPr lang="en-GB" dirty="0"/>
          </a:p>
        </p:txBody>
      </p:sp>
      <p:sp>
        <p:nvSpPr>
          <p:cNvPr id="33" name="Rectangle 2">
            <a:extLst>
              <a:ext uri="{FF2B5EF4-FFF2-40B4-BE49-F238E27FC236}">
                <a16:creationId xmlns:a16="http://schemas.microsoft.com/office/drawing/2014/main" id="{96FFDB88-1EC9-422B-A9ED-C5D7800E8AE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1" y="1981201"/>
            <a:ext cx="7770813" cy="4113213"/>
          </a:xfrm>
          <a:ln/>
        </p:spPr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b="0" dirty="0"/>
              <a:t>23/1819r0</a:t>
            </a:r>
          </a:p>
          <a:p>
            <a:pPr marL="585788" lvl="1" indent="-285750" algn="just">
              <a:buFont typeface="Times New Roman" panose="02020603050405020304" pitchFamily="18" charset="0"/>
              <a:buChar char="–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dirty="0"/>
              <a:t>“</a:t>
            </a:r>
            <a:r>
              <a:rPr lang="en-US" dirty="0"/>
              <a:t>success of integrated 802.11 systems depends significantly on the ability to </a:t>
            </a:r>
            <a:r>
              <a:rPr lang="en-US" dirty="0">
                <a:solidFill>
                  <a:srgbClr val="0066FF"/>
                </a:solidFill>
              </a:rPr>
              <a:t>offset the substantial area and complexity of </a:t>
            </a:r>
            <a:r>
              <a:rPr lang="en-US" dirty="0" err="1">
                <a:solidFill>
                  <a:srgbClr val="0066FF"/>
                </a:solidFill>
              </a:rPr>
              <a:t>mmWave</a:t>
            </a:r>
            <a:r>
              <a:rPr lang="en-US" dirty="0">
                <a:solidFill>
                  <a:srgbClr val="0066FF"/>
                </a:solidFill>
              </a:rPr>
              <a:t> RF/antenna technology</a:t>
            </a:r>
            <a:r>
              <a:rPr lang="en-US" dirty="0"/>
              <a:t>.</a:t>
            </a:r>
            <a:r>
              <a:rPr lang="en-GB" dirty="0"/>
              <a:t>”</a:t>
            </a:r>
          </a:p>
          <a:p>
            <a:pPr marL="585788" lvl="1" indent="-285750" algn="just">
              <a:buFont typeface="Times New Roman" panose="02020603050405020304" pitchFamily="18" charset="0"/>
              <a:buChar char="–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dirty="0"/>
              <a:t>Reduce power consumption, support asymmetric links, push higher complexity to AP</a:t>
            </a:r>
          </a:p>
          <a:p>
            <a:pPr marL="285750" indent="-285750" algn="just">
              <a:buFont typeface="Arial" panose="020B0604020202020204" pitchFamily="34" charset="0"/>
              <a:buChar char="•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b="0" dirty="0"/>
              <a:t>23/1905r0 </a:t>
            </a:r>
          </a:p>
          <a:p>
            <a:pPr marL="585788" lvl="1" indent="-285750" algn="just">
              <a:buFont typeface="Times New Roman" panose="02020603050405020304" pitchFamily="18" charset="0"/>
              <a:buChar char="–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dirty="0"/>
              <a:t>“</a:t>
            </a:r>
            <a:r>
              <a:rPr lang="en-US" dirty="0"/>
              <a:t>commercial success of IMMW technology depends on whether complexity, cost and power consumption are given high priorities in the design</a:t>
            </a:r>
            <a:r>
              <a:rPr lang="en-GB" dirty="0"/>
              <a:t>”</a:t>
            </a:r>
          </a:p>
          <a:p>
            <a:pPr marL="285750" indent="-285750" algn="just">
              <a:buFont typeface="Arial" panose="020B0604020202020204" pitchFamily="34" charset="0"/>
              <a:buChar char="•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b="0" dirty="0"/>
              <a:t>23/2004r0 </a:t>
            </a:r>
          </a:p>
          <a:p>
            <a:pPr marL="585788" lvl="1" indent="-285750" algn="just">
              <a:buFont typeface="Times New Roman" panose="02020603050405020304" pitchFamily="18" charset="0"/>
              <a:buChar char="–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dirty="0"/>
              <a:t>“</a:t>
            </a:r>
            <a:r>
              <a:rPr lang="en-US" dirty="0"/>
              <a:t>limited scope is critical to… minimal implementation complexity and larger market adoption </a:t>
            </a:r>
            <a:r>
              <a:rPr lang="en-GB" dirty="0"/>
              <a:t>”</a:t>
            </a:r>
          </a:p>
          <a:p>
            <a:pPr marL="285750" indent="-285750" algn="just">
              <a:buFont typeface="Arial" panose="020B0604020202020204" pitchFamily="34" charset="0"/>
              <a:buChar char="•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b="0" dirty="0"/>
              <a:t>24/0066r0</a:t>
            </a:r>
          </a:p>
          <a:p>
            <a:pPr marL="585788" lvl="1" indent="-285750" algn="just">
              <a:buFont typeface="Times New Roman" panose="02020603050405020304" pitchFamily="18" charset="0"/>
              <a:buChar char="–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dirty="0"/>
              <a:t>“</a:t>
            </a:r>
            <a:r>
              <a:rPr lang="en-US" dirty="0"/>
              <a:t>collaborative operation between sub-7 GHz and </a:t>
            </a:r>
            <a:r>
              <a:rPr lang="en-US" dirty="0" err="1"/>
              <a:t>mmWave</a:t>
            </a:r>
            <a:r>
              <a:rPr lang="en-US" dirty="0"/>
              <a:t> bands may be one of the most important factors</a:t>
            </a:r>
            <a:r>
              <a:rPr lang="en-GB" dirty="0"/>
              <a:t>”</a:t>
            </a:r>
          </a:p>
          <a:p>
            <a:pPr marL="285750" indent="-285750" algn="just">
              <a:buFont typeface="Arial" panose="020B0604020202020204" pitchFamily="34" charset="0"/>
              <a:buChar char="•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b="0" dirty="0"/>
              <a:t>23/1977r1, 24/0008r2</a:t>
            </a:r>
          </a:p>
          <a:p>
            <a:pPr marL="585788" lvl="1" indent="-285750" algn="just">
              <a:buFont typeface="Times New Roman" panose="02020603050405020304" pitchFamily="18" charset="0"/>
              <a:buChar char="–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dirty="0"/>
              <a:t>Some of the demanding applications and use-cases are naturally DL heavy (projector, display, dock)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2"/>
            <a:ext cx="8075616" cy="1065213"/>
          </a:xfrm>
        </p:spPr>
        <p:txBody>
          <a:bodyPr/>
          <a:lstStyle/>
          <a:p>
            <a:r>
              <a:rPr lang="en-US" dirty="0"/>
              <a:t>Motivation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Bilal Sadiq, Samsung Electronics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May, 2024</a:t>
            </a:r>
            <a:endParaRPr lang="en-GB" dirty="0"/>
          </a:p>
        </p:txBody>
      </p:sp>
      <p:sp>
        <p:nvSpPr>
          <p:cNvPr id="28" name="Rectangle 2">
            <a:extLst>
              <a:ext uri="{FF2B5EF4-FFF2-40B4-BE49-F238E27FC236}">
                <a16:creationId xmlns:a16="http://schemas.microsoft.com/office/drawing/2014/main" id="{8F3AB4B5-385C-4663-B1DC-D382760EC1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387" y="1755854"/>
            <a:ext cx="7770813" cy="167314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257175" indent="-257175" algn="l" defTabSz="336947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336947" rtl="0" eaLnBrk="1" fontAlgn="base" hangingPunct="1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947" rtl="0" eaLnBrk="1" fontAlgn="base" hangingPunct="1">
              <a:spcBef>
                <a:spcPts val="33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algn="just">
              <a:spcBef>
                <a:spcPts val="1200"/>
              </a:spcBef>
            </a:pPr>
            <a:r>
              <a:rPr lang="en-US" sz="2400" kern="0" dirty="0"/>
              <a:t>Why support a DL-only mode in </a:t>
            </a:r>
            <a:r>
              <a:rPr lang="en-US" sz="2400" kern="0" dirty="0" err="1"/>
              <a:t>mmWave</a:t>
            </a:r>
            <a:r>
              <a:rPr lang="en-US" sz="2400" kern="0" dirty="0"/>
              <a:t>:</a:t>
            </a:r>
          </a:p>
          <a:p>
            <a:pPr marL="342900" indent="-342900" algn="just">
              <a:spcBef>
                <a:spcPts val="600"/>
              </a:spcBef>
              <a:buFont typeface="+mj-lt"/>
              <a:buAutoNum type="arabicPeriod"/>
            </a:pPr>
            <a:r>
              <a:rPr lang="en-US" sz="2000" kern="0" dirty="0"/>
              <a:t>Large DL vs UL coverage mismatch in </a:t>
            </a:r>
            <a:r>
              <a:rPr lang="en-US" sz="2000" kern="0" dirty="0" err="1"/>
              <a:t>mmWave</a:t>
            </a:r>
            <a:endParaRPr lang="en-US" sz="2000" kern="0" dirty="0"/>
          </a:p>
          <a:p>
            <a:pPr marL="342900" indent="-342900" algn="just">
              <a:spcBef>
                <a:spcPts val="600"/>
              </a:spcBef>
              <a:buFont typeface="+mj-lt"/>
              <a:buAutoNum type="arabicPeriod"/>
            </a:pPr>
            <a:r>
              <a:rPr lang="en-US" sz="2000" kern="0" dirty="0"/>
              <a:t>MPE</a:t>
            </a:r>
            <a:r>
              <a:rPr lang="en-US" sz="2000" kern="0" baseline="30000" dirty="0"/>
              <a:t>*</a:t>
            </a:r>
            <a:r>
              <a:rPr lang="en-US" sz="2000" kern="0" dirty="0"/>
              <a:t> requirements will at times force further </a:t>
            </a:r>
            <a:r>
              <a:rPr lang="en-US" sz="2000" kern="0" dirty="0" err="1"/>
              <a:t>mmWave</a:t>
            </a:r>
            <a:r>
              <a:rPr lang="en-US" sz="2000" kern="0" dirty="0"/>
              <a:t> UL power reduction, essentially prohibiting UL in </a:t>
            </a:r>
            <a:r>
              <a:rPr lang="en-US" sz="2000" kern="0" dirty="0" err="1"/>
              <a:t>mmWave</a:t>
            </a:r>
            <a:endParaRPr lang="en-US" sz="2000" kern="0" dirty="0"/>
          </a:p>
          <a:p>
            <a:pPr marL="585788" lvl="1" indent="-285750" algn="just">
              <a:spcBef>
                <a:spcPts val="0"/>
              </a:spcBef>
              <a:buFont typeface="Times New Roman" panose="02020603050405020304" pitchFamily="18" charset="0"/>
              <a:buChar char="–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US" sz="1800" dirty="0"/>
              <a:t>E.g., based on user grip or location in proximity to the TX array</a:t>
            </a:r>
          </a:p>
          <a:p>
            <a:pPr marL="342900" indent="-342900" algn="just">
              <a:spcBef>
                <a:spcPts val="600"/>
              </a:spcBef>
              <a:buFont typeface="+mj-lt"/>
              <a:buAutoNum type="arabicPeriod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US" sz="2000" kern="0" dirty="0"/>
              <a:t>Significant cost, power consumption, and area to add </a:t>
            </a:r>
            <a:r>
              <a:rPr lang="en-US" sz="2000" kern="0" dirty="0" err="1"/>
              <a:t>mmWave</a:t>
            </a:r>
            <a:r>
              <a:rPr lang="en-US" sz="2000" kern="0" dirty="0"/>
              <a:t> TX chains</a:t>
            </a:r>
          </a:p>
          <a:p>
            <a:pPr marL="585788" lvl="1" indent="-285750" algn="just">
              <a:spcBef>
                <a:spcPts val="0"/>
              </a:spcBef>
              <a:buFont typeface="Times New Roman" panose="02020603050405020304" pitchFamily="18" charset="0"/>
              <a:buChar char="–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US" sz="1800" dirty="0"/>
              <a:t>As a byproduct of removing TX chain, slight improvement in RX (~1.5dB) due to removal of T/R switch </a:t>
            </a:r>
          </a:p>
          <a:p>
            <a:pPr marL="342900" indent="-342900" algn="just">
              <a:spcBef>
                <a:spcPts val="600"/>
              </a:spcBef>
              <a:buFont typeface="+mj-lt"/>
              <a:buAutoNum type="arabicPeriod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US" sz="2000" kern="0" dirty="0"/>
              <a:t>Some applications and use-cases that motivate IMMW are naturally DL heavy (projector/TV/display, dock)</a:t>
            </a:r>
          </a:p>
          <a:p>
            <a:pPr marL="342900" indent="-342900" algn="just">
              <a:spcBef>
                <a:spcPts val="600"/>
              </a:spcBef>
              <a:buFont typeface="+mj-lt"/>
              <a:buAutoNum type="arabicPeriod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US" sz="2000" kern="0" dirty="0"/>
              <a:t>Supporting user devices with RX-only in </a:t>
            </a:r>
            <a:r>
              <a:rPr lang="en-US" sz="2000" kern="0" dirty="0" err="1"/>
              <a:t>mmWave</a:t>
            </a:r>
            <a:r>
              <a:rPr lang="en-US" sz="2000" kern="0" dirty="0"/>
              <a:t> could be a stepping stone to IMMW success, increasing number of IMMW user devices, thus promoting adoption of IMMW on AP side too.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DDC3D23-DA2F-4C4A-A204-57DCC0CEF34D}"/>
              </a:ext>
            </a:extLst>
          </p:cNvPr>
          <p:cNvSpPr txBox="1"/>
          <p:nvPr/>
        </p:nvSpPr>
        <p:spPr>
          <a:xfrm>
            <a:off x="1524000" y="6524625"/>
            <a:ext cx="26805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aseline="30000" dirty="0">
                <a:solidFill>
                  <a:schemeClr val="tx1"/>
                </a:solidFill>
              </a:rPr>
              <a:t>*</a:t>
            </a:r>
            <a:r>
              <a:rPr lang="en-US" sz="1200" dirty="0">
                <a:solidFill>
                  <a:schemeClr val="tx1"/>
                </a:solidFill>
              </a:rPr>
              <a:t>MPE: Maximum Permissible Exposure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A2A9C3E-E601-4E96-9FC9-B58F1CA05C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3226" y="661846"/>
            <a:ext cx="2710774" cy="1319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769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A8F40-4451-4DB6-8C31-DE12E8923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Large DL vs UL coverage mismatch in </a:t>
            </a:r>
            <a:r>
              <a:rPr lang="en-US" dirty="0" err="1"/>
              <a:t>mmWave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66BE38E-58DB-48FD-9BAE-3806873FF0A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Assume AP has 8x‒16x larger antenna array than mobile STA</a:t>
                </a:r>
              </a:p>
              <a:p>
                <a:pPr marL="585788" lvl="1" indent="-285750" algn="just">
                  <a:spcBef>
                    <a:spcPts val="600"/>
                  </a:spcBef>
                  <a:buFont typeface="Times New Roman" panose="02020603050405020304" pitchFamily="18" charset="0"/>
                  <a:buChar char="–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r>
                  <a:rPr lang="en-US" sz="1600" dirty="0"/>
                  <a:t>E.g., AP array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sz="1600" dirty="0"/>
                  <a:t>= 8x16 or 8x32 vs STA array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1600" dirty="0"/>
                  <a:t>= 8x2   [1]</a:t>
                </a:r>
              </a:p>
              <a:p>
                <a:pPr marL="585788" lvl="1" indent="-285750" algn="just">
                  <a:spcBef>
                    <a:spcPts val="600"/>
                  </a:spcBef>
                  <a:buFont typeface="Times New Roman" panose="02020603050405020304" pitchFamily="18" charset="0"/>
                  <a:buChar char="–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r>
                  <a:rPr lang="en-US" sz="1600" dirty="0"/>
                  <a:t>Same </a:t>
                </a:r>
                <a:r>
                  <a:rPr lang="en-US" sz="1600" dirty="0">
                    <a:solidFill>
                      <a:srgbClr val="00B050"/>
                    </a:solidFill>
                  </a:rPr>
                  <a:t>total array gain </a:t>
                </a:r>
                <a:r>
                  <a:rPr lang="en-US" sz="1600" dirty="0"/>
                  <a:t>in DL and UL, but </a:t>
                </a:r>
                <a:r>
                  <a:rPr lang="en-US" sz="1600" dirty="0">
                    <a:solidFill>
                      <a:srgbClr val="FF0000"/>
                    </a:solidFill>
                  </a:rPr>
                  <a:t>higher transmit power in DL</a:t>
                </a:r>
              </a:p>
              <a:p>
                <a:pPr marL="585788" lvl="1" indent="-285750" algn="just">
                  <a:spcBef>
                    <a:spcPts val="600"/>
                  </a:spcBef>
                  <a:buFont typeface="Times New Roman" panose="02020603050405020304" pitchFamily="18" charset="0"/>
                  <a:buChar char="–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endParaRPr lang="en-US" sz="1600" dirty="0"/>
              </a:p>
              <a:p>
                <a:pPr marL="585788" lvl="1" indent="-285750" algn="just">
                  <a:spcBef>
                    <a:spcPts val="600"/>
                  </a:spcBef>
                  <a:buFont typeface="Times New Roman" panose="02020603050405020304" pitchFamily="18" charset="0"/>
                  <a:buChar char="–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endParaRPr lang="en-US" sz="1600" dirty="0"/>
              </a:p>
              <a:p>
                <a:pPr marL="585788" lvl="1" indent="-285750" algn="just">
                  <a:spcBef>
                    <a:spcPts val="600"/>
                  </a:spcBef>
                  <a:buFont typeface="Times New Roman" panose="02020603050405020304" pitchFamily="18" charset="0"/>
                  <a:buChar char="–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endParaRPr lang="en-US" sz="1600" dirty="0"/>
              </a:p>
              <a:p>
                <a:pPr marL="285750" indent="-285750">
                  <a:spcBef>
                    <a:spcPts val="1200"/>
                  </a:spcBef>
                  <a:buFont typeface="Arial" panose="020B0604020202020204" pitchFamily="34" charset="0"/>
                  <a:buChar char="•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14:m>
                  <m:oMath xmlns:m="http://schemas.openxmlformats.org/officeDocument/2006/math">
                    <m:r>
                      <a:rPr lang="en-US" b="1" i="1" kern="1200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⇒</m:t>
                    </m:r>
                  </m:oMath>
                </a14:m>
                <a:r>
                  <a:rPr lang="en-US" kern="1200" dirty="0"/>
                  <a:t> UL link budget </a:t>
                </a:r>
                <a:r>
                  <a:rPr lang="en-US" kern="1200" dirty="0">
                    <a:solidFill>
                      <a:srgbClr val="FF0000"/>
                    </a:solidFill>
                  </a:rPr>
                  <a:t>9dB</a:t>
                </a:r>
                <a:r>
                  <a:rPr lang="en-US" dirty="0">
                    <a:solidFill>
                      <a:srgbClr val="FF0000"/>
                    </a:solidFill>
                  </a:rPr>
                  <a:t>‒</a:t>
                </a:r>
                <a:r>
                  <a:rPr lang="en-US" kern="1200" dirty="0">
                    <a:solidFill>
                      <a:srgbClr val="FF0000"/>
                    </a:solidFill>
                  </a:rPr>
                  <a:t>12dB </a:t>
                </a:r>
                <a:r>
                  <a:rPr lang="en-US" kern="1200" dirty="0"/>
                  <a:t>worse than DL</a:t>
                </a:r>
                <a:endParaRPr lang="en-US" b="0" kern="1200" dirty="0"/>
              </a:p>
              <a:p>
                <a:pPr marL="585788" lvl="1" indent="-285750" algn="just">
                  <a:spcBef>
                    <a:spcPts val="600"/>
                  </a:spcBef>
                  <a:buFont typeface="Times New Roman" panose="02020603050405020304" pitchFamily="18" charset="0"/>
                  <a:buChar char="–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r>
                  <a:rPr lang="en-US" sz="1600" dirty="0"/>
                  <a:t>That’s with optimistic assumption that AP &amp; STA have similar PAs</a:t>
                </a:r>
              </a:p>
              <a:p>
                <a:pPr marL="285750" indent="-285750">
                  <a:spcBef>
                    <a:spcPts val="600"/>
                  </a:spcBef>
                  <a:buFont typeface="Arial" panose="020B0604020202020204" pitchFamily="34" charset="0"/>
                  <a:buChar char="•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r>
                  <a:rPr lang="en-US" dirty="0"/>
                  <a:t>In terms of distance:</a:t>
                </a:r>
              </a:p>
              <a:p>
                <a:pPr marL="585788" lvl="1" indent="-285750" algn="just">
                  <a:spcBef>
                    <a:spcPts val="600"/>
                  </a:spcBef>
                  <a:buFont typeface="Times New Roman" panose="02020603050405020304" pitchFamily="18" charset="0"/>
                  <a:buChar char="–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r>
                  <a:rPr lang="en-US" sz="1600" dirty="0"/>
                  <a:t>Assume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𝑃𝐿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𝑐𝑜𝑛𝑠𝑡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+3.5×10</m:t>
                    </m:r>
                    <m:func>
                      <m:func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4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</m:d>
                      </m:e>
                    </m:func>
                  </m:oMath>
                </a14:m>
                <a:r>
                  <a:rPr lang="en-US" sz="1600" dirty="0"/>
                  <a:t>  [2][3]</a:t>
                </a:r>
              </a:p>
              <a:p>
                <a:pPr marL="585788" lvl="1" indent="-285750" algn="just">
                  <a:spcBef>
                    <a:spcPts val="600"/>
                  </a:spcBef>
                  <a:buFont typeface="Times New Roman" panose="02020603050405020304" pitchFamily="18" charset="0"/>
                  <a:buChar char="–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r>
                  <a:rPr lang="en-US" sz="1400" b="0" dirty="0"/>
                  <a:t>Given,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𝑃𝐿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𝐷𝐿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𝑚𝑎𝑥</m:t>
                            </m:r>
                          </m:sub>
                        </m:sSub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𝑃𝐿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𝑈𝐿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𝑚𝑎𝑥</m:t>
                            </m:r>
                          </m:sub>
                        </m:sSub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=9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𝑑𝐵</m:t>
                    </m:r>
                  </m:oMath>
                </a14:m>
                <a:endParaRPr lang="en-US" sz="1400" b="0" i="1" dirty="0">
                  <a:latin typeface="Cambria Math" panose="02040503050406030204" pitchFamily="18" charset="0"/>
                </a:endParaRPr>
              </a:p>
              <a:p>
                <a:pPr marL="585788" lvl="1" indent="-285750" algn="just">
                  <a:spcBef>
                    <a:spcPts val="600"/>
                  </a:spcBef>
                  <a:buFont typeface="Times New Roman" panose="02020603050405020304" pitchFamily="18" charset="0"/>
                  <a:buChar char="–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⇒</m:t>
                    </m:r>
                    <m:sSub>
                      <m:sSubPr>
                        <m:ctrlP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𝑈𝐿</m:t>
                        </m:r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𝑚𝑎𝑥</m:t>
                        </m:r>
                      </m:sub>
                    </m:sSub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≈</m:t>
                    </m:r>
                    <m:f>
                      <m:fPr>
                        <m:ctrlP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en-US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𝐷𝐿</m:t>
                            </m:r>
                            <m:r>
                              <a:rPr lang="en-US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𝑚𝑎𝑥</m:t>
                            </m:r>
                          </m:sub>
                        </m:sSub>
                      </m:num>
                      <m:den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1600" dirty="0"/>
              </a:p>
              <a:p>
                <a:pPr marL="585788" lvl="1" indent="-285750" algn="just">
                  <a:spcBef>
                    <a:spcPts val="600"/>
                  </a:spcBef>
                  <a:buFont typeface="Times New Roman" panose="02020603050405020304" pitchFamily="18" charset="0"/>
                  <a:buChar char="–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r>
                  <a:rPr lang="en-US" sz="1600" dirty="0"/>
                  <a:t>Or about 1 interior wall crossing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66BE38E-58DB-48FD-9BAE-3806873FF0A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49" t="-741" b="-100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21DA2D-9E56-42C9-A9CC-C9B8502A31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18782B-F1EC-4B2E-B633-90FEDCCC167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Bilal Sadiq, Samsung Electronics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7AD07C7-8852-4CC5-9358-4E9C0886161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May, 2024</a:t>
            </a:r>
            <a:endParaRPr lang="en-GB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4D699A2-162C-4435-B7E2-34A55718FFB5}"/>
              </a:ext>
            </a:extLst>
          </p:cNvPr>
          <p:cNvSpPr/>
          <p:nvPr/>
        </p:nvSpPr>
        <p:spPr bwMode="auto">
          <a:xfrm>
            <a:off x="6217920" y="4680539"/>
            <a:ext cx="1645920" cy="1645920"/>
          </a:xfrm>
          <a:prstGeom prst="ellipse">
            <a:avLst/>
          </a:prstGeom>
          <a:solidFill>
            <a:srgbClr val="7030A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46AA0C11-06AD-4DA9-9445-258563882601}"/>
              </a:ext>
            </a:extLst>
          </p:cNvPr>
          <p:cNvSpPr/>
          <p:nvPr/>
        </p:nvSpPr>
        <p:spPr bwMode="auto">
          <a:xfrm>
            <a:off x="6629400" y="5092019"/>
            <a:ext cx="822960" cy="822960"/>
          </a:xfrm>
          <a:prstGeom prst="ellipse">
            <a:avLst/>
          </a:prstGeom>
          <a:solidFill>
            <a:srgbClr val="FF33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9144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UL coverage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3C0CF39-1B1E-41CD-948B-DBA05B50C5C7}"/>
              </a:ext>
            </a:extLst>
          </p:cNvPr>
          <p:cNvSpPr txBox="1"/>
          <p:nvPr/>
        </p:nvSpPr>
        <p:spPr>
          <a:xfrm>
            <a:off x="6477000" y="4768431"/>
            <a:ext cx="12430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DL coverage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73FFA97-54C7-4941-8279-835375500DA5}"/>
                  </a:ext>
                </a:extLst>
              </p:cNvPr>
              <p:cNvSpPr txBox="1"/>
              <p:nvPr/>
            </p:nvSpPr>
            <p:spPr>
              <a:xfrm>
                <a:off x="1524000" y="3048000"/>
                <a:ext cx="4557465" cy="4296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05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05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𝐷𝐿</m:t>
                          </m:r>
                          <m:r>
                            <a:rPr lang="en-US" sz="105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:  </m:t>
                          </m:r>
                          <m:r>
                            <a:rPr lang="en-US" sz="105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105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𝑜𝑢𝑡</m:t>
                          </m:r>
                          <m:r>
                            <a:rPr lang="en-US" sz="105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05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𝐴𝑃</m:t>
                          </m:r>
                          <m:r>
                            <a:rPr lang="en-US" sz="105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  </m:t>
                          </m:r>
                        </m:sub>
                      </m:sSub>
                      <m:r>
                        <a:rPr lang="en-US" sz="105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+10</m:t>
                      </m:r>
                      <m:func>
                        <m:funcPr>
                          <m:ctrlPr>
                            <a:rPr lang="en-US" sz="105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05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ctrlPr>
                                <a:rPr lang="en-US" sz="105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05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  <m:r>
                                <a:rPr lang="en-US" sz="105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⋅</m:t>
                              </m:r>
                              <m:r>
                                <a:rPr lang="en-US" sz="105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</m:d>
                          <m:r>
                            <a:rPr lang="en-US" sz="105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105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05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</m:e>
                            <m:sub>
                              <m:r>
                                <a:rPr lang="en-US" sz="105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𝐴𝑃</m:t>
                              </m:r>
                            </m:sub>
                          </m:sSub>
                          <m:r>
                            <a:rPr lang="en-US" sz="105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+10</m:t>
                          </m:r>
                          <m:func>
                            <m:funcPr>
                              <m:ctrlPr>
                                <a:rPr lang="en-US" sz="105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050" b="0" i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sz="1050" b="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050" b="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  <m:r>
                                    <a:rPr lang="en-US" sz="1050" b="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⋅</m:t>
                                  </m:r>
                                  <m:r>
                                    <a:rPr lang="en-US" sz="1050" b="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</m:d>
                              <m:r>
                                <a:rPr lang="en-US" sz="105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1050" b="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050" b="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𝐺</m:t>
                                  </m:r>
                                </m:e>
                                <m:sub>
                                  <m:r>
                                    <a:rPr lang="en-US" sz="1050" b="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𝑆𝑇𝐴</m:t>
                                  </m:r>
                                </m:sub>
                              </m:sSub>
                              <m:r>
                                <a:rPr lang="en-US" sz="105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+10</m:t>
                              </m:r>
                              <m:func>
                                <m:funcPr>
                                  <m:ctrlPr>
                                    <a:rPr lang="en-US" sz="1050" b="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050" b="0" i="0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log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n-US" sz="1050" b="0" i="1" smtClean="0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050" i="1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  <m:r>
                                        <a:rPr lang="en-US" sz="1050" i="1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⋅</m:t>
                                      </m:r>
                                      <m:r>
                                        <a:rPr lang="en-US" sz="1050" i="1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</m:d>
                                </m:e>
                              </m:func>
                            </m:e>
                          </m:func>
                        </m:e>
                      </m:func>
                    </m:oMath>
                  </m:oMathPara>
                </a14:m>
                <a:endParaRPr lang="en-US" sz="1050" b="0" dirty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05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05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𝑈</m:t>
                          </m:r>
                          <m:r>
                            <a:rPr lang="en-US" sz="105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  <m:r>
                            <a:rPr lang="en-US" sz="105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:  </m:t>
                          </m:r>
                          <m:r>
                            <a:rPr lang="en-US" sz="105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105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𝑜𝑢𝑡</m:t>
                          </m:r>
                          <m:r>
                            <a:rPr lang="en-US" sz="105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05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𝑆𝑇𝐴</m:t>
                          </m:r>
                        </m:sub>
                      </m:sSub>
                      <m:r>
                        <a:rPr lang="en-US" sz="105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+10</m:t>
                      </m:r>
                      <m:func>
                        <m:funcPr>
                          <m:ctrlPr>
                            <a:rPr lang="en-US" sz="105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05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ctrlPr>
                                <a:rPr lang="en-US" sz="105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05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en-US" sz="105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⋅</m:t>
                              </m:r>
                              <m:r>
                                <a:rPr lang="en-US" sz="105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d>
                          <m:r>
                            <a:rPr lang="en-US" sz="105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105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05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</m:e>
                            <m:sub>
                              <m:r>
                                <a:rPr lang="en-US" sz="105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𝐴𝑃</m:t>
                              </m:r>
                            </m:sub>
                          </m:sSub>
                          <m:r>
                            <a:rPr lang="en-US" sz="105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+10</m:t>
                          </m:r>
                          <m:func>
                            <m:funcPr>
                              <m:ctrlPr>
                                <a:rPr lang="en-US" sz="105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05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sz="105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05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  <m:r>
                                    <a:rPr lang="en-US" sz="105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⋅</m:t>
                                  </m:r>
                                  <m:r>
                                    <a:rPr lang="en-US" sz="105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</m:d>
                              <m:r>
                                <a:rPr lang="en-US" sz="105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105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05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𝐺</m:t>
                                  </m:r>
                                </m:e>
                                <m:sub>
                                  <m:r>
                                    <a:rPr lang="en-US" sz="105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𝑆𝑇𝐴</m:t>
                                  </m:r>
                                </m:sub>
                              </m:sSub>
                              <m:r>
                                <a:rPr lang="en-US" sz="105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+10</m:t>
                              </m:r>
                              <m:func>
                                <m:funcPr>
                                  <m:ctrlPr>
                                    <a:rPr lang="en-US" sz="105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05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log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n-US" sz="1050" i="1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050" i="1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  <m:r>
                                        <a:rPr lang="en-US" sz="1050" i="1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⋅</m:t>
                                      </m:r>
                                      <m:r>
                                        <a:rPr lang="en-US" sz="1050" i="1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</m:d>
                                </m:e>
                              </m:func>
                            </m:e>
                          </m:func>
                        </m:e>
                      </m:func>
                    </m:oMath>
                  </m:oMathPara>
                </a14:m>
                <a:endParaRPr lang="en-US" sz="105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73FFA97-54C7-4941-8279-835375500D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3048000"/>
                <a:ext cx="4557465" cy="429605"/>
              </a:xfrm>
              <a:prstGeom prst="rect">
                <a:avLst/>
              </a:prstGeom>
              <a:blipFill>
                <a:blip r:embed="rId3"/>
                <a:stretch>
                  <a:fillRect b="-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Left Brace 12">
            <a:extLst>
              <a:ext uri="{FF2B5EF4-FFF2-40B4-BE49-F238E27FC236}">
                <a16:creationId xmlns:a16="http://schemas.microsoft.com/office/drawing/2014/main" id="{D9405578-9346-4784-8807-DD20FFED1062}"/>
              </a:ext>
            </a:extLst>
          </p:cNvPr>
          <p:cNvSpPr/>
          <p:nvPr/>
        </p:nvSpPr>
        <p:spPr bwMode="auto">
          <a:xfrm rot="16200000">
            <a:off x="4617282" y="2182596"/>
            <a:ext cx="228600" cy="2576441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 wrap="square" lIns="182880" tIns="45720" rIns="4572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Total array gain between AP &amp; STA</a:t>
            </a:r>
          </a:p>
        </p:txBody>
      </p:sp>
      <p:sp>
        <p:nvSpPr>
          <p:cNvPr id="14" name="Left Brace 13">
            <a:extLst>
              <a:ext uri="{FF2B5EF4-FFF2-40B4-BE49-F238E27FC236}">
                <a16:creationId xmlns:a16="http://schemas.microsoft.com/office/drawing/2014/main" id="{B7DBF89E-19AE-45FF-8365-BEC6669B34AA}"/>
              </a:ext>
            </a:extLst>
          </p:cNvPr>
          <p:cNvSpPr/>
          <p:nvPr/>
        </p:nvSpPr>
        <p:spPr bwMode="auto">
          <a:xfrm rot="16200000">
            <a:off x="2509953" y="2785016"/>
            <a:ext cx="228600" cy="1371600"/>
          </a:xfrm>
          <a:prstGeom prst="leftBrace">
            <a:avLst>
              <a:gd name="adj1" fmla="val 8334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 wrap="square" lIns="182880" tIns="45720" rIns="4572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Total TX power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FA96193F-BA77-4134-AAC1-2440636A6F6C}"/>
              </a:ext>
            </a:extLst>
          </p:cNvPr>
          <p:cNvSpPr/>
          <p:nvPr/>
        </p:nvSpPr>
        <p:spPr bwMode="auto">
          <a:xfrm>
            <a:off x="6172200" y="4634819"/>
            <a:ext cx="1737360" cy="173736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040A270-7A74-4661-A582-7C5D28B6D409}"/>
              </a:ext>
            </a:extLst>
          </p:cNvPr>
          <p:cNvSpPr txBox="1"/>
          <p:nvPr/>
        </p:nvSpPr>
        <p:spPr>
          <a:xfrm>
            <a:off x="7452360" y="6137352"/>
            <a:ext cx="11480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Sub-7 coverage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D9368B5-0BF4-489F-A2FC-D8890E98928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00" y="1566697"/>
            <a:ext cx="1329043" cy="1176630"/>
          </a:xfrm>
          <a:prstGeom prst="rect">
            <a:avLst/>
          </a:prstGeom>
        </p:spPr>
      </p:pic>
      <p:pic>
        <p:nvPicPr>
          <p:cNvPr id="317" name="Picture 316">
            <a:extLst>
              <a:ext uri="{FF2B5EF4-FFF2-40B4-BE49-F238E27FC236}">
                <a16:creationId xmlns:a16="http://schemas.microsoft.com/office/drawing/2014/main" id="{08443ED7-ACEE-420F-8CBE-2530D90D79C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25627" y="3153506"/>
            <a:ext cx="551736" cy="1079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2186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3AF4E75C-D6AF-4833-BD4D-8DB84A9A3C4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4840027"/>
            <a:ext cx="1524000" cy="163538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AFA8F40-4451-4DB6-8C31-DE12E8923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Further UL power reduction due to MPE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66BE38E-58DB-48FD-9BAE-3806873FF0A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85801" y="1981201"/>
                <a:ext cx="7848599" cy="4113213"/>
              </a:xfrm>
            </p:spPr>
            <p:txBody>
              <a:bodyPr/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Compliance with </a:t>
                </a:r>
                <a:r>
                  <a:rPr lang="en-US" dirty="0" err="1"/>
                  <a:t>mmWave</a:t>
                </a:r>
                <a:r>
                  <a:rPr lang="en-US" dirty="0"/>
                  <a:t> exposure (</a:t>
                </a:r>
                <a:r>
                  <a:rPr lang="en-US" dirty="0" err="1"/>
                  <a:t>mW</a:t>
                </a:r>
                <a:r>
                  <a:rPr lang="en-US" dirty="0"/>
                  <a:t>/cm</a:t>
                </a:r>
                <a:r>
                  <a:rPr lang="en-US" baseline="30000" dirty="0"/>
                  <a:t>2</a:t>
                </a:r>
                <a:r>
                  <a:rPr lang="en-US" dirty="0"/>
                  <a:t>) standards requires STAs to limit time-averaged and spatial peak exposure  [4]—[6]</a:t>
                </a:r>
              </a:p>
              <a:p>
                <a:pPr marL="285750" indent="-285750">
                  <a:spcBef>
                    <a:spcPts val="1200"/>
                  </a:spcBef>
                  <a:buFont typeface="Arial" panose="020B0604020202020204" pitchFamily="34" charset="0"/>
                  <a:buChar char="•"/>
                </a:pPr>
                <a:r>
                  <a:rPr lang="en-US" dirty="0"/>
                  <a:t>Narrow beams (~10⁰ ‒ 20 ⁰) + STAs used in vicinity of humans/handheld</a:t>
                </a:r>
                <a:endParaRPr lang="en-US" baseline="30000" dirty="0"/>
              </a:p>
              <a:p>
                <a:pPr marL="585788" lvl="1" indent="-285750" algn="just">
                  <a:spcBef>
                    <a:spcPts val="600"/>
                  </a:spcBef>
                  <a:buFont typeface="Times New Roman" panose="02020603050405020304" pitchFamily="18" charset="0"/>
                  <a:buChar char="–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US" sz="1600" dirty="0"/>
                  <a:t> Further reduction in TX power when main lobe or even side-lobe illuminates nearby “humans” (any proximal reflectors)</a:t>
                </a:r>
              </a:p>
              <a:p>
                <a:pPr marL="585788" lvl="1" indent="-285750" algn="just">
                  <a:spcBef>
                    <a:spcPts val="600"/>
                  </a:spcBef>
                  <a:buFont typeface="Times New Roman" panose="02020603050405020304" pitchFamily="18" charset="0"/>
                  <a:buChar char="–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r>
                  <a:rPr lang="en-US" sz="1600" dirty="0"/>
                  <a:t>Required power reduction can be quite drastic, essentially disabling UL [7][8]</a:t>
                </a:r>
              </a:p>
              <a:p>
                <a:pPr marL="285750" indent="-285750">
                  <a:spcBef>
                    <a:spcPts val="1200"/>
                  </a:spcBef>
                  <a:buFont typeface="Arial" panose="020B0604020202020204" pitchFamily="34" charset="0"/>
                  <a:buChar char="•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r>
                  <a:rPr lang="en-US" sz="1600" dirty="0"/>
                  <a:t>Typically, switching is exploited to get around the ~1mW/cm</a:t>
                </a:r>
                <a:r>
                  <a:rPr lang="en-US" sz="1600" baseline="30000" dirty="0"/>
                  <a:t>2 </a:t>
                </a:r>
                <a:r>
                  <a:rPr lang="en-US" sz="1600" dirty="0"/>
                  <a:t>time-averaged limit (e.g., [10])</a:t>
                </a:r>
              </a:p>
              <a:p>
                <a:pPr marL="585788" lvl="1" indent="-285750" algn="just">
                  <a:spcBef>
                    <a:spcPts val="600"/>
                  </a:spcBef>
                  <a:buFont typeface="Times New Roman" panose="02020603050405020304" pitchFamily="18" charset="0"/>
                  <a:buChar char="–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r>
                  <a:rPr lang="en-US" sz="1600" dirty="0"/>
                  <a:t>Even though </a:t>
                </a:r>
                <a:r>
                  <a:rPr lang="en-US" sz="1600" dirty="0" err="1"/>
                  <a:t>mmWave</a:t>
                </a:r>
                <a:r>
                  <a:rPr lang="en-US" sz="1600" dirty="0"/>
                  <a:t> permits high spatial reuse as noted by many submissions, UL channel access may get bottlenecked by “switching” to meet MPE limits</a:t>
                </a:r>
              </a:p>
              <a:p>
                <a:pPr marL="285750" indent="-285750">
                  <a:spcBef>
                    <a:spcPts val="600"/>
                  </a:spcBef>
                  <a:buFont typeface="Arial" panose="020B0604020202020204" pitchFamily="34" charset="0"/>
                  <a:buChar char="•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endParaRPr lang="en-US" sz="16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66BE38E-58DB-48FD-9BAE-3806873FF0A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1" y="1981201"/>
                <a:ext cx="7848599" cy="4113213"/>
              </a:xfrm>
              <a:blipFill>
                <a:blip r:embed="rId3"/>
                <a:stretch>
                  <a:fillRect l="-544" t="-741" r="-3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21DA2D-9E56-42C9-A9CC-C9B8502A31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18782B-F1EC-4B2E-B633-90FEDCCC167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Bilal Sadiq, Samsung Electronics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7AD07C7-8852-4CC5-9358-4E9C0886161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May, 2024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53F3290-8750-4C60-B862-6CA4ABB2D0F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67400" y="5340714"/>
            <a:ext cx="821753" cy="1134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26106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A8F40-4451-4DB6-8C31-DE12E8923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Cost, power consumption, area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66BE38E-58DB-48FD-9BAE-3806873FF0A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85801" y="1981201"/>
                <a:ext cx="7848599" cy="4113213"/>
              </a:xfrm>
            </p:spPr>
            <p:txBody>
              <a:bodyPr/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Consensus on OFDM-based PHY (more or less)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endParaRPr lang="en-US" dirty="0"/>
              </a:p>
              <a:p>
                <a:pPr marL="285750" indent="-285750">
                  <a:spcBef>
                    <a:spcPts val="1200"/>
                  </a:spcBef>
                  <a:buFont typeface="Arial" panose="020B0604020202020204" pitchFamily="34" charset="0"/>
                  <a:buChar char="•"/>
                </a:pPr>
                <a:r>
                  <a:rPr lang="en-US" dirty="0"/>
                  <a:t>60GHz PA efficiency @ 8dB </a:t>
                </a:r>
                <a:r>
                  <a:rPr lang="en-US" dirty="0" err="1"/>
                  <a:t>backoff</a:t>
                </a:r>
                <a:r>
                  <a:rPr lang="en-US" dirty="0"/>
                  <a:t> &lt;10%</a:t>
                </a:r>
              </a:p>
              <a:p>
                <a:pPr marL="585788" lvl="1" indent="-285750" algn="just">
                  <a:spcBef>
                    <a:spcPts val="600"/>
                  </a:spcBef>
                  <a:buFont typeface="Times New Roman" panose="02020603050405020304" pitchFamily="18" charset="0"/>
                  <a:buChar char="–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r>
                  <a:rPr lang="en-US" sz="1600" dirty="0"/>
                  <a:t>Thermal regulation challenges for mobile form factor</a:t>
                </a:r>
              </a:p>
              <a:p>
                <a:pPr marL="585788" lvl="1" indent="-285750" algn="just">
                  <a:spcBef>
                    <a:spcPts val="600"/>
                  </a:spcBef>
                  <a:buFont typeface="Times New Roman" panose="02020603050405020304" pitchFamily="18" charset="0"/>
                  <a:buChar char="–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r>
                  <a:rPr lang="en-US" sz="1600" dirty="0"/>
                  <a:t>~75% higher power consumption in </a:t>
                </a:r>
                <a:r>
                  <a:rPr lang="en-US" sz="1600" dirty="0" err="1"/>
                  <a:t>mmWave</a:t>
                </a:r>
                <a:r>
                  <a:rPr lang="en-US" sz="1600" dirty="0"/>
                  <a:t> vs sub-7 (for same bandwidth) [9][1,2]</a:t>
                </a:r>
              </a:p>
              <a:p>
                <a:pPr marL="285750" indent="-285750">
                  <a:spcBef>
                    <a:spcPts val="1200"/>
                  </a:spcBef>
                  <a:buFont typeface="Arial" panose="020B0604020202020204" pitchFamily="34" charset="0"/>
                  <a:buChar char="•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r>
                  <a:rPr lang="en-US" dirty="0"/>
                  <a:t>Removing TX chains can bring significant cost reduction</a:t>
                </a:r>
              </a:p>
              <a:p>
                <a:pPr marL="585788" lvl="1" indent="-285750" algn="just">
                  <a:spcBef>
                    <a:spcPts val="600"/>
                  </a:spcBef>
                  <a:buFont typeface="Times New Roman" panose="02020603050405020304" pitchFamily="18" charset="0"/>
                  <a:buChar char="–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r>
                  <a:rPr lang="en-US" sz="1600" dirty="0"/>
                  <a:t>Assuming 2 chains per module (x-polarized array) and</a:t>
                </a:r>
              </a:p>
              <a:p>
                <a:pPr marL="585788" lvl="1" indent="-285750" algn="just">
                  <a:spcBef>
                    <a:spcPts val="600"/>
                  </a:spcBef>
                  <a:buFont typeface="Times New Roman" panose="02020603050405020304" pitchFamily="18" charset="0"/>
                  <a:buChar char="–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r>
                  <a:rPr lang="en-US" sz="1600" dirty="0"/>
                  <a:t>2 modules on different facets of the device (for rudimentary spherical coverage)</a:t>
                </a:r>
              </a:p>
              <a:p>
                <a:pPr marL="585788" lvl="1" indent="-285750" algn="just">
                  <a:spcBef>
                    <a:spcPts val="600"/>
                  </a:spcBef>
                  <a:buFont typeface="Times New Roman" panose="02020603050405020304" pitchFamily="18" charset="0"/>
                  <a:buChar char="–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US" sz="1600" dirty="0"/>
                  <a:t> 2 high BW DACs, 4 mixers, 4MN phase shifter, PAs, T/R switches</a:t>
                </a:r>
              </a:p>
              <a:p>
                <a:pPr marL="285750" indent="-285750">
                  <a:spcBef>
                    <a:spcPts val="1200"/>
                  </a:spcBef>
                  <a:buFont typeface="Arial" panose="020B0604020202020204" pitchFamily="34" charset="0"/>
                  <a:buChar char="•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r>
                  <a:rPr lang="en-US" dirty="0"/>
                  <a:t>Lower cost, power consumption, area/complexity will reduce barrier to IMMW adoption</a:t>
                </a:r>
              </a:p>
              <a:p>
                <a:pPr marL="585788" lvl="1" indent="-285750" algn="just">
                  <a:spcBef>
                    <a:spcPts val="600"/>
                  </a:spcBef>
                  <a:buFont typeface="Times New Roman" panose="02020603050405020304" pitchFamily="18" charset="0"/>
                  <a:buChar char="–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r>
                  <a:rPr lang="en-US" sz="1600" dirty="0"/>
                  <a:t>In particular for DL-heavy devices and applications</a:t>
                </a:r>
              </a:p>
              <a:p>
                <a:pPr marL="285750" indent="-285750">
                  <a:spcBef>
                    <a:spcPts val="600"/>
                  </a:spcBef>
                  <a:buFont typeface="Arial" panose="020B0604020202020204" pitchFamily="34" charset="0"/>
                  <a:buChar char="•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endParaRPr lang="en-US" sz="16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66BE38E-58DB-48FD-9BAE-3806873FF0A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1" y="1981201"/>
                <a:ext cx="7848599" cy="4113213"/>
              </a:xfrm>
              <a:blipFill>
                <a:blip r:embed="rId2"/>
                <a:stretch>
                  <a:fillRect l="-544" t="-7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21DA2D-9E56-42C9-A9CC-C9B8502A31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18782B-F1EC-4B2E-B633-90FEDCCC167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Bilal Sadiq, Samsung Electronics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7AD07C7-8852-4CC5-9358-4E9C0886161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May,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75872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2"/>
            <a:ext cx="8075616" cy="1065213"/>
          </a:xfrm>
        </p:spPr>
        <p:txBody>
          <a:bodyPr/>
          <a:lstStyle/>
          <a:p>
            <a:r>
              <a:rPr lang="en-US" dirty="0"/>
              <a:t>Conclusion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Bilal Sadiq, Samsung Electronics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May, 2024</a:t>
            </a:r>
            <a:endParaRPr lang="en-GB" dirty="0"/>
          </a:p>
        </p:txBody>
      </p:sp>
      <p:sp>
        <p:nvSpPr>
          <p:cNvPr id="28" name="Rectangle 2">
            <a:extLst>
              <a:ext uri="{FF2B5EF4-FFF2-40B4-BE49-F238E27FC236}">
                <a16:creationId xmlns:a16="http://schemas.microsoft.com/office/drawing/2014/main" id="{8F3AB4B5-385C-4663-B1DC-D382760EC1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387" y="1755854"/>
            <a:ext cx="7770813" cy="167314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257175" indent="-257175" algn="l" defTabSz="336947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336947" rtl="0" eaLnBrk="1" fontAlgn="base" hangingPunct="1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947" rtl="0" eaLnBrk="1" fontAlgn="base" hangingPunct="1">
              <a:spcBef>
                <a:spcPts val="33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indent="-342900" algn="just">
              <a:spcBef>
                <a:spcPts val="600"/>
              </a:spcBef>
              <a:buFont typeface="+mj-lt"/>
              <a:buAutoNum type="arabicPeriod"/>
            </a:pPr>
            <a:endParaRPr lang="en-US" sz="2000" kern="0" dirty="0"/>
          </a:p>
          <a:p>
            <a:pPr marL="342900" indent="-342900" algn="just">
              <a:spcBef>
                <a:spcPts val="600"/>
              </a:spcBef>
              <a:buFont typeface="+mj-lt"/>
              <a:buAutoNum type="arabicPeriod"/>
            </a:pPr>
            <a:r>
              <a:rPr lang="en-US" sz="2000" kern="0" dirty="0"/>
              <a:t>Third time’s a charm? Are we sure?</a:t>
            </a:r>
          </a:p>
          <a:p>
            <a:pPr marL="342900" indent="-342900" algn="just">
              <a:spcBef>
                <a:spcPts val="600"/>
              </a:spcBef>
              <a:buFont typeface="+mj-lt"/>
              <a:buAutoNum type="arabicPeriod"/>
            </a:pPr>
            <a:r>
              <a:rPr lang="en-US" sz="2000" kern="0" dirty="0"/>
              <a:t>From previous attempts at </a:t>
            </a:r>
            <a:r>
              <a:rPr lang="en-US" sz="2000" kern="0" dirty="0" err="1"/>
              <a:t>mmWave</a:t>
            </a:r>
            <a:r>
              <a:rPr lang="en-US" sz="2000" kern="0" dirty="0"/>
              <a:t>, we’ve learnt that NSA (Non-</a:t>
            </a:r>
            <a:r>
              <a:rPr lang="en-US" sz="2000" kern="0" dirty="0" err="1"/>
              <a:t>StandAlong</a:t>
            </a:r>
            <a:r>
              <a:rPr lang="en-US" sz="2000" kern="0" dirty="0"/>
              <a:t>) is perhaps the key, as already captured in PAR draft</a:t>
            </a:r>
          </a:p>
          <a:p>
            <a:pPr marL="342900" indent="-342900" algn="just">
              <a:spcBef>
                <a:spcPts val="600"/>
              </a:spcBef>
              <a:buFont typeface="+mj-lt"/>
              <a:buAutoNum type="arabicPeriod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US" sz="2000" kern="0" dirty="0"/>
              <a:t>Now we better use this key to (at least) design a </a:t>
            </a:r>
            <a:r>
              <a:rPr lang="en-US" sz="2000" u="sng" kern="0" dirty="0"/>
              <a:t>Minimum Viable System</a:t>
            </a:r>
            <a:endParaRPr lang="en-US" sz="2000" kern="0" dirty="0"/>
          </a:p>
          <a:p>
            <a:pPr marL="642938" lvl="1" indent="-342900" algn="just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US" sz="1700" kern="0" dirty="0"/>
              <a:t>We need to use NSA to get around the limitations of </a:t>
            </a:r>
            <a:r>
              <a:rPr lang="en-US" sz="1700" kern="0" dirty="0" err="1"/>
              <a:t>mmWave</a:t>
            </a:r>
            <a:r>
              <a:rPr lang="en-US" sz="1700" kern="0" dirty="0"/>
              <a:t> UL, so that IMMW can be adopted for mainstream use-cases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DDC3D23-DA2F-4C4A-A204-57DCC0CEF34D}"/>
              </a:ext>
            </a:extLst>
          </p:cNvPr>
          <p:cNvSpPr txBox="1"/>
          <p:nvPr/>
        </p:nvSpPr>
        <p:spPr>
          <a:xfrm>
            <a:off x="1524000" y="6524625"/>
            <a:ext cx="26805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aseline="30000" dirty="0">
                <a:solidFill>
                  <a:schemeClr val="tx1"/>
                </a:solidFill>
              </a:rPr>
              <a:t>*</a:t>
            </a:r>
            <a:r>
              <a:rPr lang="en-US" sz="1200" dirty="0">
                <a:solidFill>
                  <a:schemeClr val="tx1"/>
                </a:solidFill>
              </a:rPr>
              <a:t>MPE: Maximum Permissible Exposure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A2A9C3E-E601-4E96-9FC9-B58F1CA05C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3226" y="661846"/>
            <a:ext cx="2710774" cy="1319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10042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85546"/>
            <a:ext cx="7770813" cy="1065213"/>
          </a:xfrm>
        </p:spPr>
        <p:txBody>
          <a:bodyPr/>
          <a:lstStyle/>
          <a:p>
            <a:r>
              <a:rPr lang="en-US" dirty="0"/>
              <a:t>Straw Poll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676401"/>
            <a:ext cx="7770813" cy="4418014"/>
          </a:xfrm>
        </p:spPr>
        <p:txBody>
          <a:bodyPr/>
          <a:lstStyle/>
          <a:p>
            <a:pPr marL="285750" indent="-28575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The IMMW non-standalone operation should also support a DL-only mode in </a:t>
            </a:r>
            <a:r>
              <a:rPr lang="en-US" dirty="0" err="1"/>
              <a:t>mmWave</a:t>
            </a:r>
            <a:r>
              <a:rPr lang="en-US" dirty="0"/>
              <a:t>.</a:t>
            </a:r>
          </a:p>
          <a:p>
            <a:pPr marL="0" indent="0" algn="just">
              <a:spcBef>
                <a:spcPts val="1200"/>
              </a:spcBef>
            </a:pPr>
            <a:endParaRPr lang="en-US" sz="1500" dirty="0"/>
          </a:p>
          <a:p>
            <a:pPr marL="585788" lvl="1" indent="-285750" algn="just">
              <a:spcBef>
                <a:spcPts val="600"/>
              </a:spcBef>
              <a:buFont typeface="Times New Roman" panose="02020603050405020304" pitchFamily="18" charset="0"/>
              <a:buChar char="–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US" sz="1600" dirty="0"/>
              <a:t>Yes, No, Abstain</a:t>
            </a:r>
          </a:p>
          <a:p>
            <a:pPr marL="0" indent="0" algn="just">
              <a:spcBef>
                <a:spcPts val="1200"/>
              </a:spcBef>
            </a:pPr>
            <a:endParaRPr lang="en-GB" sz="1500" dirty="0"/>
          </a:p>
          <a:p>
            <a:pPr marL="285750" indent="-28575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GB" sz="1500" dirty="0"/>
          </a:p>
          <a:p>
            <a:pPr marL="0" indent="0" algn="just">
              <a:spcBef>
                <a:spcPts val="1200"/>
              </a:spcBef>
            </a:pPr>
            <a:endParaRPr lang="en-GB" sz="15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Bilal Sadiq, Samsung Electronics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May,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87940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9328</TotalTime>
  <Words>1364</Words>
  <Application>Microsoft Office PowerPoint</Application>
  <PresentationFormat>On-screen Show (4:3)</PresentationFormat>
  <Paragraphs>174</Paragraphs>
  <Slides>12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 Unicode MS</vt:lpstr>
      <vt:lpstr>MS Gothic</vt:lpstr>
      <vt:lpstr>Arial</vt:lpstr>
      <vt:lpstr>Cambria Math</vt:lpstr>
      <vt:lpstr>Times New Roman</vt:lpstr>
      <vt:lpstr>Wingdings</vt:lpstr>
      <vt:lpstr>Office Theme</vt:lpstr>
      <vt:lpstr>Document</vt:lpstr>
      <vt:lpstr>Further Simplifications To Promote IMMW Adoption</vt:lpstr>
      <vt:lpstr>Abstract</vt:lpstr>
      <vt:lpstr>Many arguments already presented are also valid arguments for DL-only mode in mmWave</vt:lpstr>
      <vt:lpstr>Motivation</vt:lpstr>
      <vt:lpstr>1. Large DL vs UL coverage mismatch in mmWave</vt:lpstr>
      <vt:lpstr>2. Further UL power reduction due to MPE</vt:lpstr>
      <vt:lpstr>3. Cost, power consumption, area</vt:lpstr>
      <vt:lpstr>Conclusion</vt:lpstr>
      <vt:lpstr>Straw Poll</vt:lpstr>
      <vt:lpstr>References</vt:lpstr>
      <vt:lpstr>Appendix</vt:lpstr>
      <vt:lpstr>PAR text proposal (TBD)</vt:lpstr>
    </vt:vector>
  </TitlesOfParts>
  <Company>Samsung Research America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Further Simplifications To Promote IMMW Adoption</dc:title>
  <dc:creator>bilal.sadiq@samsung.com</dc:creator>
  <cp:lastModifiedBy>Bilal Sadiq</cp:lastModifiedBy>
  <cp:revision>346</cp:revision>
  <cp:lastPrinted>1601-01-01T00:00:00Z</cp:lastPrinted>
  <dcterms:created xsi:type="dcterms:W3CDTF">2023-10-26T23:59:45Z</dcterms:created>
  <dcterms:modified xsi:type="dcterms:W3CDTF">2024-05-14T13:07:36Z</dcterms:modified>
</cp:coreProperties>
</file>