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350" r:id="rId3"/>
    <p:sldId id="325" r:id="rId4"/>
    <p:sldId id="353" r:id="rId5"/>
    <p:sldId id="354" r:id="rId6"/>
    <p:sldId id="266" r:id="rId7"/>
    <p:sldId id="264" r:id="rId8"/>
    <p:sldId id="352" r:id="rId9"/>
    <p:sldId id="35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60" autoAdjust="0"/>
    <p:restoredTop sz="95256" autoAdjust="0"/>
  </p:normalViewPr>
  <p:slideViewPr>
    <p:cSldViewPr>
      <p:cViewPr varScale="1">
        <p:scale>
          <a:sx n="151" d="100"/>
          <a:sy n="151" d="100"/>
        </p:scale>
        <p:origin x="1356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1" d="100"/>
          <a:sy n="121" d="100"/>
        </p:scale>
        <p:origin x="4992" y="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24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35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11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12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0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2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Considerations about the IMMW PAR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28E945-7188-4260-8734-DEEA7EA51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457859"/>
              </p:ext>
            </p:extLst>
          </p:nvPr>
        </p:nvGraphicFramePr>
        <p:xfrm>
          <a:off x="1087839" y="2492896"/>
          <a:ext cx="10115805" cy="3412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82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821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23097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554325"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028704"/>
                  </a:ext>
                </a:extLst>
              </a:tr>
              <a:tr h="531193">
                <a:tc rowSpan="2"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7345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77444"/>
                  </a:ext>
                </a:extLst>
              </a:tr>
              <a:tr h="509453">
                <a:tc rowSpan="2">
                  <a:txBody>
                    <a:bodyPr/>
                    <a:lstStyle/>
                    <a:p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Chun Pan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1533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100247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 Gan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260008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Ross Jian Yu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79793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Recap:11ad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PAR[1][2]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24E0F30-52D6-4225-932C-1118F1E8C164}"/>
              </a:ext>
            </a:extLst>
          </p:cNvPr>
          <p:cNvSpPr/>
          <p:nvPr/>
        </p:nvSpPr>
        <p:spPr>
          <a:xfrm>
            <a:off x="137129" y="1531828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11ad</a:t>
            </a:r>
            <a:r>
              <a:rPr lang="en-US" altLang="zh-CN" sz="1800" b="1" dirty="0">
                <a:solidFill>
                  <a:schemeClr val="tx1"/>
                </a:solidFill>
              </a:rPr>
              <a:t>: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pic>
        <p:nvPicPr>
          <p:cNvPr id="15" name="Picture 8" descr="C:\Users\x00822182\AppData\Roaming\eSpace_Desktop\UserData\x00822182\imagefiles\AF0DA03D-A1A1-47D6-9FD8-E3AC5B3CB5EC.png">
            <a:extLst>
              <a:ext uri="{FF2B5EF4-FFF2-40B4-BE49-F238E27FC236}">
                <a16:creationId xmlns:a16="http://schemas.microsoft.com/office/drawing/2014/main" id="{FA88F50D-D8D7-45DA-8554-2D3A5A7F6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40" y="1617534"/>
            <a:ext cx="7413261" cy="1073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C:\Users\x00822182\AppData\Roaming\eSpace_Desktop\UserData\x00822182\imagefiles\12AA824C-8532-4399-B730-EE3696CAD9AB.png">
            <a:extLst>
              <a:ext uri="{FF2B5EF4-FFF2-40B4-BE49-F238E27FC236}">
                <a16:creationId xmlns:a16="http://schemas.microsoft.com/office/drawing/2014/main" id="{D6E2A362-4A5E-4010-ABB8-236BED1B7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40" y="2815514"/>
            <a:ext cx="7053222" cy="83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x00822182\AppData\Roaming\eSpace_Desktop\UserData\x00822182\imagefiles\originalImgfiles\B11AC630-217A-4048-A15B-860C7FC526B3.png">
            <a:extLst>
              <a:ext uri="{FF2B5EF4-FFF2-40B4-BE49-F238E27FC236}">
                <a16:creationId xmlns:a16="http://schemas.microsoft.com/office/drawing/2014/main" id="{9A928B88-88A0-4C34-B098-5C3FC8D28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6" y="3778418"/>
            <a:ext cx="7413261" cy="103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x00822182\AppData\Roaming\eSpace_Desktop\UserData\x00822182\imagefiles\originalImgfiles\400F50B5-A62D-4A22-80C2-F80A09E53DF1.png">
            <a:extLst>
              <a:ext uri="{FF2B5EF4-FFF2-40B4-BE49-F238E27FC236}">
                <a16:creationId xmlns:a16="http://schemas.microsoft.com/office/drawing/2014/main" id="{FA9A387F-9D97-49E2-BD7A-86D47F149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6" y="4813872"/>
            <a:ext cx="7781492" cy="139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矩形 26">
            <a:extLst>
              <a:ext uri="{FF2B5EF4-FFF2-40B4-BE49-F238E27FC236}">
                <a16:creationId xmlns:a16="http://schemas.microsoft.com/office/drawing/2014/main" id="{1DA68AAA-2A9C-423E-984E-F8F67AD38578}"/>
              </a:ext>
            </a:extLst>
          </p:cNvPr>
          <p:cNvSpPr/>
          <p:nvPr/>
        </p:nvSpPr>
        <p:spPr>
          <a:xfrm>
            <a:off x="137129" y="3759218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11ay</a:t>
            </a:r>
            <a:r>
              <a:rPr lang="en-US" altLang="zh-CN" sz="1800" b="1" dirty="0">
                <a:solidFill>
                  <a:schemeClr val="tx1"/>
                </a:solidFill>
              </a:rPr>
              <a:t>: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42D3DE83-8D17-425B-973D-208564347230}"/>
              </a:ext>
            </a:extLst>
          </p:cNvPr>
          <p:cNvCxnSpPr>
            <a:cxnSpLocks/>
          </p:cNvCxnSpPr>
          <p:nvPr/>
        </p:nvCxnSpPr>
        <p:spPr bwMode="auto">
          <a:xfrm>
            <a:off x="929217" y="3717032"/>
            <a:ext cx="7831079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39E9E1FD-4EF8-4C67-96B2-C41400AA107A}"/>
              </a:ext>
            </a:extLst>
          </p:cNvPr>
          <p:cNvSpPr/>
          <p:nvPr/>
        </p:nvSpPr>
        <p:spPr bwMode="auto">
          <a:xfrm>
            <a:off x="1777752" y="2060848"/>
            <a:ext cx="2302024" cy="17470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24E533D-4E53-4297-B6A0-694270824F97}"/>
              </a:ext>
            </a:extLst>
          </p:cNvPr>
          <p:cNvSpPr/>
          <p:nvPr/>
        </p:nvSpPr>
        <p:spPr bwMode="auto">
          <a:xfrm>
            <a:off x="7536160" y="1757229"/>
            <a:ext cx="572502" cy="17470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8725454-A817-44E5-95AD-2DFDC1F2A41C}"/>
              </a:ext>
            </a:extLst>
          </p:cNvPr>
          <p:cNvSpPr/>
          <p:nvPr/>
        </p:nvSpPr>
        <p:spPr bwMode="auto">
          <a:xfrm>
            <a:off x="991645" y="1899665"/>
            <a:ext cx="722996" cy="17470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88FAB2EB-9C7D-44CF-89F7-A41543F7985C}"/>
              </a:ext>
            </a:extLst>
          </p:cNvPr>
          <p:cNvSpPr/>
          <p:nvPr/>
        </p:nvSpPr>
        <p:spPr bwMode="auto">
          <a:xfrm>
            <a:off x="7176120" y="2807906"/>
            <a:ext cx="932542" cy="17470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25B7B84-5EFC-4449-94A4-DE698D495879}"/>
              </a:ext>
            </a:extLst>
          </p:cNvPr>
          <p:cNvSpPr/>
          <p:nvPr/>
        </p:nvSpPr>
        <p:spPr bwMode="auto">
          <a:xfrm>
            <a:off x="1380486" y="4154968"/>
            <a:ext cx="3710498" cy="17470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E9096E3B-67EF-4782-B678-5C20B7E6078E}"/>
              </a:ext>
            </a:extLst>
          </p:cNvPr>
          <p:cNvSpPr/>
          <p:nvPr/>
        </p:nvSpPr>
        <p:spPr bwMode="auto">
          <a:xfrm>
            <a:off x="7032104" y="5666576"/>
            <a:ext cx="1656184" cy="17470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79D9C8B3-3E9B-4D12-BAC8-D43C552475D7}"/>
              </a:ext>
            </a:extLst>
          </p:cNvPr>
          <p:cNvSpPr/>
          <p:nvPr/>
        </p:nvSpPr>
        <p:spPr bwMode="auto">
          <a:xfrm>
            <a:off x="1054756" y="5841285"/>
            <a:ext cx="5689316" cy="17470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C43F89E0-211D-450F-BD95-DB6B583A3186}"/>
              </a:ext>
            </a:extLst>
          </p:cNvPr>
          <p:cNvSpPr/>
          <p:nvPr/>
        </p:nvSpPr>
        <p:spPr>
          <a:xfrm>
            <a:off x="8760296" y="2148202"/>
            <a:ext cx="3431704" cy="2633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chemeClr val="tx1"/>
                </a:solidFill>
              </a:rPr>
              <a:t>In the previous </a:t>
            </a:r>
            <a:r>
              <a:rPr lang="en-US" altLang="zh-CN" sz="1600" b="1" dirty="0" err="1">
                <a:solidFill>
                  <a:schemeClr val="tx1"/>
                </a:solidFill>
              </a:rPr>
              <a:t>mmWave’s</a:t>
            </a:r>
            <a:r>
              <a:rPr lang="en-US" altLang="zh-CN" sz="1600" b="1" dirty="0">
                <a:solidFill>
                  <a:schemeClr val="tx1"/>
                </a:solidFill>
              </a:rPr>
              <a:t> PARs, high throughput and high bandwidth have been mentioned, which is also to highlight its features. Therefore, we suggest that in IMMW,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we should not only highlight the features, but also show the advancement.</a:t>
            </a:r>
          </a:p>
        </p:txBody>
      </p:sp>
    </p:spTree>
    <p:extLst>
      <p:ext uri="{BB962C8B-B14F-4D97-AF65-F5344CB8AC3E}">
        <p14:creationId xmlns:p14="http://schemas.microsoft.com/office/powerpoint/2010/main" val="2162203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FE1AE0A3-2CA6-44A3-8E83-56AE2F842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High Level Considerations about the IMMW PAR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909191D7-CEBD-4CCC-975B-C219146FF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308" y="1628800"/>
            <a:ext cx="10475383" cy="3312368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altLang="ja-JP" sz="2200" dirty="0"/>
              <a:t>As IMMW SG is a parallel amendment (or a high-frequency part) to UHR/11bn, it should be consistent with the 11bn PAR document in terms of content and direction. In the approved 11bn PAR document[3], the performance improvement in KPIs is clearly described. Therefore, from the high level perspective, we believe that:</a:t>
            </a:r>
          </a:p>
          <a:p>
            <a:pPr marL="0" indent="0"/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The PAR[4] includes at least one feature that realizes improved </a:t>
            </a:r>
            <a:r>
              <a:rPr lang="en-US" altLang="ja-JP" sz="2000" b="0" i="1" u="sng" dirty="0"/>
              <a:t>throughput</a:t>
            </a:r>
            <a:r>
              <a:rPr lang="en-US" altLang="ja-JP" sz="2000" b="0" dirty="0"/>
              <a:t>, </a:t>
            </a:r>
            <a:r>
              <a:rPr lang="en-US" altLang="ja-JP" sz="2000" b="0" i="1" u="sng" dirty="0"/>
              <a:t>high bandwidth</a:t>
            </a:r>
            <a:r>
              <a:rPr lang="en-US" altLang="ja-JP" sz="2000" b="0" dirty="0"/>
              <a:t>, </a:t>
            </a:r>
            <a:r>
              <a:rPr lang="en-US" altLang="ja-JP" sz="2000" b="0" i="1" u="sng" dirty="0"/>
              <a:t>latency</a:t>
            </a:r>
            <a:r>
              <a:rPr lang="en-US" altLang="ja-JP" sz="2000" b="0" dirty="0"/>
              <a:t>, and </a:t>
            </a:r>
            <a:r>
              <a:rPr lang="en-US" altLang="ja-JP" sz="2000" b="0" i="1" u="sng" dirty="0"/>
              <a:t>idea of ‘Integrated’</a:t>
            </a:r>
            <a:r>
              <a:rPr lang="zh-CN" altLang="en-US" sz="2000" b="0" i="1" u="sng" dirty="0"/>
              <a:t> </a:t>
            </a:r>
            <a:r>
              <a:rPr lang="en-US" altLang="ja-JP" sz="2000" b="0" dirty="0"/>
              <a:t>for the “Scope of the project”.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More specific KPIs are described in the ‘Scope of the project’ and ‘Need for the Project’ of IMMW SG PAR 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200" b="0" dirty="0"/>
          </a:p>
        </p:txBody>
      </p:sp>
    </p:spTree>
    <p:extLst>
      <p:ext uri="{BB962C8B-B14F-4D97-AF65-F5344CB8AC3E}">
        <p14:creationId xmlns:p14="http://schemas.microsoft.com/office/powerpoint/2010/main" val="347821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Throughput in Real Scenarios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表 4">
            <a:extLst>
              <a:ext uri="{FF2B5EF4-FFF2-40B4-BE49-F238E27FC236}">
                <a16:creationId xmlns:a16="http://schemas.microsoft.com/office/drawing/2014/main" id="{4747DA17-2F9A-4E40-8E07-FDF80A7DF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981877"/>
              </p:ext>
            </p:extLst>
          </p:nvPr>
        </p:nvGraphicFramePr>
        <p:xfrm>
          <a:off x="1055440" y="2248125"/>
          <a:ext cx="9271771" cy="3193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814">
                  <a:extLst>
                    <a:ext uri="{9D8B030D-6E8A-4147-A177-3AD203B41FA5}">
                      <a16:colId xmlns:a16="http://schemas.microsoft.com/office/drawing/2014/main" val="2497199261"/>
                    </a:ext>
                  </a:extLst>
                </a:gridCol>
                <a:gridCol w="1339487">
                  <a:extLst>
                    <a:ext uri="{9D8B030D-6E8A-4147-A177-3AD203B41FA5}">
                      <a16:colId xmlns:a16="http://schemas.microsoft.com/office/drawing/2014/main" val="2422773146"/>
                    </a:ext>
                  </a:extLst>
                </a:gridCol>
                <a:gridCol w="4341886">
                  <a:extLst>
                    <a:ext uri="{9D8B030D-6E8A-4147-A177-3AD203B41FA5}">
                      <a16:colId xmlns:a16="http://schemas.microsoft.com/office/drawing/2014/main" val="188799156"/>
                    </a:ext>
                  </a:extLst>
                </a:gridCol>
                <a:gridCol w="1973584">
                  <a:extLst>
                    <a:ext uri="{9D8B030D-6E8A-4147-A177-3AD203B41FA5}">
                      <a16:colId xmlns:a16="http://schemas.microsoft.com/office/drawing/2014/main" val="3971822638"/>
                    </a:ext>
                  </a:extLst>
                </a:gridCol>
              </a:tblGrid>
              <a:tr h="576321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Profile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Periodic or Sporadic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Traffic pattern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Range of data size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299750"/>
                  </a:ext>
                </a:extLst>
              </a:tr>
              <a:tr h="408228">
                <a:tc rowSpan="2">
                  <a:txBody>
                    <a:bodyPr/>
                    <a:lstStyle/>
                    <a:p>
                      <a:r>
                        <a:rPr kumimoji="1" lang="en-US" altLang="ja-JP" sz="1400" dirty="0"/>
                        <a:t>Robot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Periodic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Constant period, 2 -20 [</a:t>
                      </a:r>
                      <a:r>
                        <a:rPr kumimoji="1" lang="en-US" altLang="ja-JP" sz="1400" dirty="0" err="1"/>
                        <a:t>ms</a:t>
                      </a:r>
                      <a:r>
                        <a:rPr kumimoji="1" lang="en-US" altLang="ja-JP" sz="1400" dirty="0"/>
                        <a:t>] cycle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50 – 1000 [bytes]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88799"/>
                  </a:ext>
                </a:extLst>
              </a:tr>
              <a:tr h="40822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Sporadic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Exponential distribution, E(x) = α×(2-20) [</a:t>
                      </a:r>
                      <a:r>
                        <a:rPr kumimoji="1" lang="en-US" altLang="ja-JP" sz="1400" dirty="0" err="1"/>
                        <a:t>ms</a:t>
                      </a:r>
                      <a:r>
                        <a:rPr kumimoji="1" lang="en-US" altLang="ja-JP" sz="1400" dirty="0"/>
                        <a:t>]</a:t>
                      </a:r>
                      <a:r>
                        <a:rPr kumimoji="1" lang="ja-JP" altLang="en-US" sz="1400" dirty="0"/>
                        <a:t>　</a:t>
                      </a:r>
                      <a:endParaRPr kumimoji="1" lang="ja-JP" altLang="en-US" sz="1400" i="0" dirty="0">
                        <a:latin typeface="+mj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50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–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1500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[bytes]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688193"/>
                  </a:ext>
                </a:extLst>
              </a:tr>
              <a:tr h="408228">
                <a:tc rowSpan="2">
                  <a:txBody>
                    <a:bodyPr/>
                    <a:lstStyle/>
                    <a:p>
                      <a:r>
                        <a:rPr kumimoji="1" lang="en-US" altLang="ja-JP" sz="1400" dirty="0"/>
                        <a:t>AGV/AMR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Periodic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Constant period, 2 -20 [</a:t>
                      </a:r>
                      <a:r>
                        <a:rPr kumimoji="1" lang="en-US" altLang="ja-JP" sz="1400" dirty="0" err="1"/>
                        <a:t>ms</a:t>
                      </a:r>
                      <a:r>
                        <a:rPr kumimoji="1" lang="en-US" altLang="ja-JP" sz="1400" dirty="0"/>
                        <a:t>] cycle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50 – 1000 [bytes]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2340"/>
                  </a:ext>
                </a:extLst>
              </a:tr>
              <a:tr h="40822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Sporadic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Exponential distribution, E(x) = α×(2-20) [</a:t>
                      </a:r>
                      <a:r>
                        <a:rPr kumimoji="1" lang="en-US" altLang="ja-JP" sz="1400" dirty="0" err="1"/>
                        <a:t>ms</a:t>
                      </a:r>
                      <a:r>
                        <a:rPr kumimoji="1" lang="en-US" altLang="ja-JP" sz="1400" dirty="0"/>
                        <a:t>]</a:t>
                      </a:r>
                      <a:r>
                        <a:rPr kumimoji="1" lang="ja-JP" altLang="en-US" sz="1400" dirty="0"/>
                        <a:t>　</a:t>
                      </a:r>
                      <a:endParaRPr kumimoji="1" lang="ja-JP" altLang="en-US" sz="1400" i="0" dirty="0">
                        <a:latin typeface="+mj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50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–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1500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[bytes]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180432"/>
                  </a:ext>
                </a:extLst>
              </a:tr>
              <a:tr h="408228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Camera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Sporadic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Normal distribution, depends on Input traffic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1000 – 1500 [bytes]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342240"/>
                  </a:ext>
                </a:extLst>
              </a:tr>
              <a:tr h="576321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Sensor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Sporadic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Exponential distribution, E(x) = 500-2000 [</a:t>
                      </a:r>
                      <a:r>
                        <a:rPr kumimoji="1" lang="en-US" altLang="ja-JP" sz="1400" dirty="0" err="1"/>
                        <a:t>ms</a:t>
                      </a:r>
                      <a:r>
                        <a:rPr kumimoji="1" lang="en-US" altLang="ja-JP" sz="1400" dirty="0"/>
                        <a:t>]</a:t>
                      </a:r>
                      <a:endParaRPr kumimoji="1" lang="ja-JP" altLang="en-US" sz="1400" i="0" kern="1200" dirty="0">
                        <a:solidFill>
                          <a:schemeClr val="dk1"/>
                        </a:solidFill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500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–</a:t>
                      </a:r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1500 [bytes]</a:t>
                      </a:r>
                      <a:endParaRPr kumimoji="1" lang="ja-JP" altLang="en-US" sz="1400" dirty="0"/>
                    </a:p>
                    <a:p>
                      <a:endParaRPr kumimoji="1" lang="ja-JP" altLang="en-US" sz="14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25260"/>
                  </a:ext>
                </a:extLst>
              </a:tr>
            </a:tbl>
          </a:graphicData>
        </a:graphic>
      </p:graphicFrame>
      <p:sp>
        <p:nvSpPr>
          <p:cNvPr id="20" name="矩形 19">
            <a:extLst>
              <a:ext uri="{FF2B5EF4-FFF2-40B4-BE49-F238E27FC236}">
                <a16:creationId xmlns:a16="http://schemas.microsoft.com/office/drawing/2014/main" id="{956E7A0C-1CDC-4EA0-ABAB-5F1F54931444}"/>
              </a:ext>
            </a:extLst>
          </p:cNvPr>
          <p:cNvSpPr/>
          <p:nvPr/>
        </p:nvSpPr>
        <p:spPr>
          <a:xfrm>
            <a:off x="767408" y="1691530"/>
            <a:ext cx="10297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dirty="0">
                <a:solidFill>
                  <a:schemeClr val="tx1"/>
                </a:solidFill>
              </a:rPr>
              <a:t>According to Reference [5][6], the traffic profiles for each type of STA in </a:t>
            </a:r>
            <a:r>
              <a:rPr lang="en-US" altLang="ja-JP" sz="1800" b="1" i="1" u="sng" dirty="0">
                <a:solidFill>
                  <a:schemeClr val="tx1"/>
                </a:solidFill>
              </a:rPr>
              <a:t>Industrial Scenarios </a:t>
            </a:r>
            <a:r>
              <a:rPr lang="en-US" altLang="ja-JP" sz="1800" dirty="0">
                <a:solidFill>
                  <a:schemeClr val="tx1"/>
                </a:solidFill>
              </a:rPr>
              <a:t>are as follows. 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B98A7ED-D152-430D-87C1-CDABB796FA8B}"/>
              </a:ext>
            </a:extLst>
          </p:cNvPr>
          <p:cNvSpPr/>
          <p:nvPr/>
        </p:nvSpPr>
        <p:spPr bwMode="auto">
          <a:xfrm>
            <a:off x="3935760" y="2596867"/>
            <a:ext cx="6624736" cy="3032303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C4E37E5-AC9E-4697-A9D6-07D26DFD937A}"/>
              </a:ext>
            </a:extLst>
          </p:cNvPr>
          <p:cNvSpPr/>
          <p:nvPr/>
        </p:nvSpPr>
        <p:spPr>
          <a:xfrm>
            <a:off x="932778" y="5629170"/>
            <a:ext cx="97210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sz="1400" i="1" dirty="0">
                <a:solidFill>
                  <a:schemeClr val="tx2"/>
                </a:solidFill>
              </a:rPr>
              <a:t>Based on the mathematical expectation of traffic, the throughput in industrial scenarios has a KPI requirement.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altLang="zh-CN" sz="1400" i="1" dirty="0">
              <a:solidFill>
                <a:schemeClr val="tx2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sz="1400" i="1" dirty="0">
                <a:solidFill>
                  <a:schemeClr val="tx2"/>
                </a:solidFill>
              </a:rPr>
              <a:t>In other use cases, like VR/AR and</a:t>
            </a:r>
            <a:r>
              <a:rPr lang="zh-CN" altLang="en-US" sz="1400" i="1" dirty="0">
                <a:solidFill>
                  <a:schemeClr val="tx2"/>
                </a:solidFill>
              </a:rPr>
              <a:t> </a:t>
            </a:r>
            <a:r>
              <a:rPr lang="en-US" altLang="zh-CN" sz="1400" i="1" dirty="0">
                <a:solidFill>
                  <a:schemeClr val="tx2"/>
                </a:solidFill>
              </a:rPr>
              <a:t>4k/8k UHD </a:t>
            </a:r>
            <a:r>
              <a:rPr lang="en-US" altLang="zh-CN" sz="1400" i="1">
                <a:solidFill>
                  <a:schemeClr val="tx2"/>
                </a:solidFill>
              </a:rPr>
              <a:t>Transmission ( &gt;8Gbps </a:t>
            </a:r>
            <a:r>
              <a:rPr lang="en-US" altLang="zh-CN" sz="1400" i="1" dirty="0">
                <a:solidFill>
                  <a:schemeClr val="tx2"/>
                </a:solidFill>
              </a:rPr>
              <a:t>[7]), the requirement of throughput is higher</a:t>
            </a:r>
          </a:p>
        </p:txBody>
      </p:sp>
    </p:spTree>
    <p:extLst>
      <p:ext uri="{BB962C8B-B14F-4D97-AF65-F5344CB8AC3E}">
        <p14:creationId xmlns:p14="http://schemas.microsoft.com/office/powerpoint/2010/main" val="1934136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Suggested PAR updates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67092CF-86B7-488C-97A0-F3894BF7382F}"/>
              </a:ext>
            </a:extLst>
          </p:cNvPr>
          <p:cNvSpPr/>
          <p:nvPr/>
        </p:nvSpPr>
        <p:spPr>
          <a:xfrm>
            <a:off x="407368" y="1749491"/>
            <a:ext cx="1137726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Based on the bandwidth, deployment, and real need, we think that we can add throughput related contents </a:t>
            </a:r>
            <a:r>
              <a:rPr lang="en-US" altLang="zh-CN" sz="2000" b="1" i="1" u="sng" dirty="0">
                <a:solidFill>
                  <a:schemeClr val="tx1"/>
                </a:solidFill>
              </a:rPr>
              <a:t>in section 5.2 (the Scope)</a:t>
            </a:r>
            <a:r>
              <a:rPr lang="en-US" altLang="zh-CN" sz="2000" b="1" dirty="0">
                <a:solidFill>
                  <a:schemeClr val="tx1"/>
                </a:solidFill>
              </a:rPr>
              <a:t>:</a:t>
            </a:r>
          </a:p>
          <a:p>
            <a:endParaRPr lang="en-US" altLang="zh-CN" sz="1800" dirty="0">
              <a:solidFill>
                <a:schemeClr val="tx1"/>
              </a:solidFill>
            </a:endParaRPr>
          </a:p>
          <a:p>
            <a:r>
              <a:rPr lang="en-US" altLang="zh-CN" sz="1800" dirty="0">
                <a:solidFill>
                  <a:schemeClr val="tx1"/>
                </a:solidFill>
              </a:rPr>
              <a:t>- The new amendment on PHY and MAC operation capable of </a:t>
            </a:r>
            <a:r>
              <a:rPr lang="en-US" altLang="zh-CN" sz="1800" b="1" i="1" dirty="0">
                <a:solidFill>
                  <a:schemeClr val="tx1"/>
                </a:solidFill>
              </a:rPr>
              <a:t>supporting a maximum throughput of </a:t>
            </a:r>
            <a:r>
              <a:rPr lang="en-US" altLang="zh-CN" sz="1800" b="1" i="1" u="sng" dirty="0">
                <a:solidFill>
                  <a:schemeClr val="tx1"/>
                </a:solidFill>
                <a:highlight>
                  <a:srgbClr val="00FF00"/>
                </a:highlight>
              </a:rPr>
              <a:t>10 Gbps </a:t>
            </a:r>
            <a:r>
              <a:rPr lang="en-US" altLang="zh-CN" sz="1800" b="1" i="1" dirty="0">
                <a:solidFill>
                  <a:schemeClr val="tx1"/>
                </a:solidFill>
              </a:rPr>
              <a:t>at the client side.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7179E54-8817-4F5C-AB92-F2735F6512F6}"/>
              </a:ext>
            </a:extLst>
          </p:cNvPr>
          <p:cNvSpPr/>
          <p:nvPr/>
        </p:nvSpPr>
        <p:spPr>
          <a:xfrm>
            <a:off x="407368" y="3350382"/>
            <a:ext cx="113772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Correspondingly, we suggest that </a:t>
            </a:r>
            <a:r>
              <a:rPr lang="en-US" altLang="zh-CN" sz="2000" b="1" i="1" u="sng" dirty="0">
                <a:solidFill>
                  <a:schemeClr val="tx1"/>
                </a:solidFill>
              </a:rPr>
              <a:t>adding the statements in section 5.5 (the Need) </a:t>
            </a:r>
            <a:r>
              <a:rPr lang="en-US" altLang="zh-CN" sz="2000" b="1" dirty="0">
                <a:solidFill>
                  <a:schemeClr val="tx1"/>
                </a:solidFill>
              </a:rPr>
              <a:t>: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r>
              <a:rPr lang="en-US" altLang="zh-CN" sz="2000" dirty="0">
                <a:solidFill>
                  <a:schemeClr val="tx1"/>
                </a:solidFill>
              </a:rPr>
              <a:t> - High bandwidths are needed to support </a:t>
            </a:r>
            <a:r>
              <a:rPr lang="en-US" altLang="zh-CN" sz="1800" dirty="0">
                <a:solidFill>
                  <a:schemeClr val="tx1"/>
                </a:solidFill>
              </a:rPr>
              <a:t>WLAN </a:t>
            </a:r>
            <a:r>
              <a:rPr lang="en-US" altLang="zh-CN" sz="1800" dirty="0" err="1">
                <a:solidFill>
                  <a:schemeClr val="tx1"/>
                </a:solidFill>
              </a:rPr>
              <a:t>mmWave</a:t>
            </a:r>
            <a:r>
              <a:rPr lang="en-US" altLang="zh-CN" sz="1800" dirty="0">
                <a:solidFill>
                  <a:schemeClr val="tx1"/>
                </a:solidFill>
              </a:rPr>
              <a:t> devices’ data rates in the range of gigabits per second (Gbps).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1ACE51E-49DF-4A95-B7F5-E2598ED97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82127"/>
              </p:ext>
            </p:extLst>
          </p:nvPr>
        </p:nvGraphicFramePr>
        <p:xfrm>
          <a:off x="1023113" y="4869160"/>
          <a:ext cx="985766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953">
                  <a:extLst>
                    <a:ext uri="{9D8B030D-6E8A-4147-A177-3AD203B41FA5}">
                      <a16:colId xmlns:a16="http://schemas.microsoft.com/office/drawing/2014/main" val="3784867211"/>
                    </a:ext>
                  </a:extLst>
                </a:gridCol>
                <a:gridCol w="1161343">
                  <a:extLst>
                    <a:ext uri="{9D8B030D-6E8A-4147-A177-3AD203B41FA5}">
                      <a16:colId xmlns:a16="http://schemas.microsoft.com/office/drawing/2014/main" val="4283433005"/>
                    </a:ext>
                  </a:extLst>
                </a:gridCol>
                <a:gridCol w="1283590">
                  <a:extLst>
                    <a:ext uri="{9D8B030D-6E8A-4147-A177-3AD203B41FA5}">
                      <a16:colId xmlns:a16="http://schemas.microsoft.com/office/drawing/2014/main" val="4216446760"/>
                    </a:ext>
                  </a:extLst>
                </a:gridCol>
                <a:gridCol w="794604">
                  <a:extLst>
                    <a:ext uri="{9D8B030D-6E8A-4147-A177-3AD203B41FA5}">
                      <a16:colId xmlns:a16="http://schemas.microsoft.com/office/drawing/2014/main" val="3079304153"/>
                    </a:ext>
                  </a:extLst>
                </a:gridCol>
                <a:gridCol w="1039097">
                  <a:extLst>
                    <a:ext uri="{9D8B030D-6E8A-4147-A177-3AD203B41FA5}">
                      <a16:colId xmlns:a16="http://schemas.microsoft.com/office/drawing/2014/main" val="1766916664"/>
                    </a:ext>
                  </a:extLst>
                </a:gridCol>
                <a:gridCol w="977974">
                  <a:extLst>
                    <a:ext uri="{9D8B030D-6E8A-4147-A177-3AD203B41FA5}">
                      <a16:colId xmlns:a16="http://schemas.microsoft.com/office/drawing/2014/main" val="1496751917"/>
                    </a:ext>
                  </a:extLst>
                </a:gridCol>
                <a:gridCol w="1880050">
                  <a:extLst>
                    <a:ext uri="{9D8B030D-6E8A-4147-A177-3AD203B41FA5}">
                      <a16:colId xmlns:a16="http://schemas.microsoft.com/office/drawing/2014/main" val="172403711"/>
                    </a:ext>
                  </a:extLst>
                </a:gridCol>
                <a:gridCol w="1880050">
                  <a:extLst>
                    <a:ext uri="{9D8B030D-6E8A-4147-A177-3AD203B41FA5}">
                      <a16:colId xmlns:a16="http://schemas.microsoft.com/office/drawing/2014/main" val="565933764"/>
                    </a:ext>
                  </a:extLst>
                </a:gridCol>
              </a:tblGrid>
              <a:tr h="29439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Band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Bandwidth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Symbol length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MCS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NSS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Throughput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Total Throughput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882775"/>
                  </a:ext>
                </a:extLst>
              </a:tr>
              <a:tr h="29439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6 GHz, 11be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320Mhz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12.8 us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0.8us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4K-QAM, 5/6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&gt;5600Mbps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CN" sz="1200" dirty="0"/>
                    </a:p>
                    <a:p>
                      <a:pPr algn="ctr"/>
                      <a:endParaRPr lang="en-US" altLang="zh-CN" sz="1200" dirty="0"/>
                    </a:p>
                    <a:p>
                      <a:pPr algn="ctr"/>
                      <a:r>
                        <a:rPr lang="en-US" altLang="zh-CN" sz="1200" dirty="0"/>
                        <a:t>&gt;10Gbps</a:t>
                      </a:r>
                    </a:p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20896"/>
                  </a:ext>
                </a:extLst>
              </a:tr>
              <a:tr h="303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45/60 GHz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1280MHz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0.4us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0.1us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64QAM, 3/4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&gt;5400Mbps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altLang="zh-C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698805"/>
                  </a:ext>
                </a:extLst>
              </a:tr>
            </a:tbl>
          </a:graphicData>
        </a:graphic>
      </p:graphicFrame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4E2E705E-0D8D-4D4E-B533-114B126D4462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3015634"/>
            <a:ext cx="0" cy="17095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341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0"/>
            <a:ext cx="100976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This contribution reviews the existing PAR drafts for an </a:t>
            </a:r>
            <a:r>
              <a:rPr lang="en-US" altLang="zh-CN" sz="2000" dirty="0" err="1">
                <a:solidFill>
                  <a:schemeClr val="tx1"/>
                </a:solidFill>
              </a:rPr>
              <a:t>mmWave</a:t>
            </a:r>
            <a:r>
              <a:rPr lang="en-US" altLang="zh-CN" sz="2000" dirty="0">
                <a:solidFill>
                  <a:schemeClr val="tx1"/>
                </a:solidFill>
              </a:rPr>
              <a:t> amendment and presents our thoughts on the IMMW PAR draft from a high level perspective.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Considering the bandwidth, throughput, implementation feasibility, and fast deployment, we propose one suggestion that can be added to the current PAR document.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IEEE Standard for Information Technology - Telecommunications and Information Exchange Between Systems - Local and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Metropolitan Area Networks - Specific Requirements - Part 11: Wireless LAN Medium Access Control (MAC) and Physical Layer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(PHY) Specifications - Amendment: Enhancements for Very High Throughput in the 60 GHz Band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[2] </a:t>
            </a:r>
            <a:r>
              <a:rPr lang="en-US" altLang="zh-CN" sz="1400" dirty="0"/>
              <a:t>Standard for Information Technology--Telecommunications and Information Exchange Between Systems Local and Metropolitan Area Networks--Specific Requirements Part 11: Wireless LAN Medium Access Control (MAC) and Physical Layer (PHY) Specifications--Amendment: Enhanced Throughput for Operation in License-Exempt Bands Above 45 GHz 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</a:t>
            </a:r>
            <a:r>
              <a:rPr lang="en-US" altLang="zh-CN" sz="1400" dirty="0"/>
              <a:t>UHR proposed PAR, IEEE 802.11-23/480</a:t>
            </a:r>
          </a:p>
          <a:p>
            <a:pPr marL="0" indent="0"/>
            <a:r>
              <a:rPr lang="en-US" altLang="ko-KR" sz="1400" dirty="0"/>
              <a:t>[4] IMMW Draft Proposed PAR, </a:t>
            </a:r>
            <a:r>
              <a:rPr lang="en-US" altLang="zh-CN" sz="1400" dirty="0"/>
              <a:t>IEEE 802.11-24/116</a:t>
            </a:r>
          </a:p>
          <a:p>
            <a:pPr marL="0" indent="0"/>
            <a:r>
              <a:rPr lang="en-US" altLang="ko-KR" sz="1400" dirty="0"/>
              <a:t>[5] “Time Sensitive Networks for Flexible Manufacturing Testbed - Description of Converged Traffic Types,” 	Industrial Internet Consortium, 2018.</a:t>
            </a:r>
          </a:p>
          <a:p>
            <a:pPr marL="0" indent="0"/>
            <a:r>
              <a:rPr lang="en-US" altLang="ko-KR" sz="1400" dirty="0"/>
              <a:t>[6] Akira Kishida, et al., “Consideration of Industrial Automation Scenarios - Follow Up,” IEEE 802.11-23/1942r0</a:t>
            </a:r>
          </a:p>
          <a:p>
            <a:pPr marL="0" indent="0"/>
            <a:r>
              <a:rPr lang="en-US" altLang="ko-KR" sz="1400" dirty="0"/>
              <a:t>[7] 11-15-0328-04-ng60-ng60-use-cases</a:t>
            </a:r>
          </a:p>
          <a:p>
            <a:pPr marL="0" indent="0"/>
            <a:endParaRPr lang="en-US" altLang="ko-KR" sz="1400" dirty="0"/>
          </a:p>
          <a:p>
            <a:pPr marL="0" indent="0"/>
            <a:endParaRPr lang="en-US" altLang="ko-KR" sz="1400" dirty="0"/>
          </a:p>
          <a:p>
            <a:pPr marL="0" indent="0"/>
            <a:endParaRPr lang="en-US" altLang="ko-KR" sz="1400" dirty="0"/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that adding ‘</a:t>
            </a:r>
            <a:r>
              <a:rPr lang="en-US" altLang="ja-JP" b="0" dirty="0"/>
              <a:t>The new amendment on PHY and MAC operation capable of supporting a maximum throughput of 10 Gbps at the client side</a:t>
            </a:r>
            <a:r>
              <a:rPr lang="en-US" altLang="ja-JP" dirty="0"/>
              <a:t>’ in the ‘Section 5.2 Scope’ of IMMW SG PAR?</a:t>
            </a:r>
          </a:p>
          <a:p>
            <a:pPr marL="457200" lvl="1" indent="0"/>
            <a:r>
              <a:rPr lang="en-US" altLang="ja-JP" dirty="0"/>
              <a:t>-Yes</a:t>
            </a:r>
          </a:p>
          <a:p>
            <a:pPr marL="457200" lvl="1" indent="0"/>
            <a:r>
              <a:rPr lang="en-US" altLang="ja-JP" dirty="0"/>
              <a:t>-No</a:t>
            </a:r>
          </a:p>
          <a:p>
            <a:pPr marL="457200" lvl="1" indent="0"/>
            <a:r>
              <a:rPr lang="en-US" altLang="ja-JP" dirty="0"/>
              <a:t>-Abstain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6461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that adding ‘</a:t>
            </a:r>
            <a:r>
              <a:rPr lang="en-US" altLang="ja-JP" b="0" dirty="0"/>
              <a:t>High bandwidths are needed to support WLAN </a:t>
            </a:r>
            <a:r>
              <a:rPr lang="en-US" altLang="ja-JP" b="0" dirty="0" err="1"/>
              <a:t>mmWave</a:t>
            </a:r>
            <a:r>
              <a:rPr lang="en-US" altLang="ja-JP" b="0" dirty="0"/>
              <a:t> devices’ data rates in the range of gigabits per second (Gbps).</a:t>
            </a:r>
            <a:r>
              <a:rPr lang="en-US" altLang="ja-JP" dirty="0"/>
              <a:t>’ in the ‘Section 5.5 Need for the project’ of IMMW SG PAR?</a:t>
            </a:r>
          </a:p>
          <a:p>
            <a:pPr marL="457200" lvl="1" indent="0"/>
            <a:r>
              <a:rPr lang="en-US" altLang="ja-JP" dirty="0"/>
              <a:t>-Yes</a:t>
            </a:r>
          </a:p>
          <a:p>
            <a:pPr marL="457200" lvl="1" indent="0"/>
            <a:r>
              <a:rPr lang="en-US" altLang="ja-JP" dirty="0"/>
              <a:t>-No</a:t>
            </a:r>
          </a:p>
          <a:p>
            <a:pPr marL="457200" lvl="1" indent="0"/>
            <a:r>
              <a:rPr lang="en-US" altLang="ja-JP" dirty="0"/>
              <a:t>-Abstain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13203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43830</TotalTime>
  <Words>1115</Words>
  <Application>Microsoft Office PowerPoint</Application>
  <PresentationFormat>宽屏</PresentationFormat>
  <Paragraphs>182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Meiryo UI</vt:lpstr>
      <vt:lpstr>MS Gothic</vt:lpstr>
      <vt:lpstr>Arial</vt:lpstr>
      <vt:lpstr>Calibri</vt:lpstr>
      <vt:lpstr>Times New Roman</vt:lpstr>
      <vt:lpstr>Wingdings</vt:lpstr>
      <vt:lpstr>Office 主题​​</vt:lpstr>
      <vt:lpstr>Considerations about the IMMW PAR</vt:lpstr>
      <vt:lpstr>Recap:11ad/ay PAR[1][2]</vt:lpstr>
      <vt:lpstr>High Level Considerations about the IMMW PAR</vt:lpstr>
      <vt:lpstr>Throughput in Real Scenarios</vt:lpstr>
      <vt:lpstr>Suggested PAR updates</vt:lpstr>
      <vt:lpstr>Summary</vt:lpstr>
      <vt:lpstr>References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xuyue (I)</cp:lastModifiedBy>
  <cp:revision>991</cp:revision>
  <cp:lastPrinted>1601-01-01T00:00:00Z</cp:lastPrinted>
  <dcterms:created xsi:type="dcterms:W3CDTF">2023-05-31T01:05:25Z</dcterms:created>
  <dcterms:modified xsi:type="dcterms:W3CDTF">2024-05-09T09:21:59Z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(3)nm8Ye0rXLdO9uipdXpsz6jdXFtpESmIpgnvBXyjPk74A7LlGjv1BNYeabjo/2NIsafDzef7Z
mtNM/3moYEK1lyywUUlODvakRRrWmQZXm7VnOFgDt2Gce9hDfp8UZV9Qx6gOzf+PfWvWutzT
RbW7r2fXhxh53ddzcCiYIOpGxLwUwfVyev0R2Adn6Dy+pIVIJUuMy1y9nYJtYtfxRst3HX9l
flIEhH9eOKdJBkgLPh</vt:lpwstr>
  </property>
  <property fmtid="{D5CDD505-2E9C-101B-9397-08002B2CF9AE}" pid="3" name="_2015_ms_pID_7253431">
    <vt:lpwstr>RcStkzPEQG2TxWv1wHycWA1s378iZpDWwDb/0OmWPJ5ekGj2OWDUzz
6Vyn6vG02K67yFoMIZrhN1iv1ENPWCNSJD+8HFPugc8ZVSW93YqPeSkKdPxk6KDVEPdUp5qn
AkIlAHuJov48ewcsuBTmVk0Vemf91UlOfr803C3mH3k9aFYuBROJxjULtbQA0H/WfLjhRd+v
0jr/QZktq8hLZfBhC7AuFm0ZvnjwZMuYNdv9</vt:lpwstr>
  </property>
  <property fmtid="{D5CDD505-2E9C-101B-9397-08002B2CF9AE}" pid="4" name="_2015_ms_pID_7253432">
    <vt:lpwstr>8BWA6JvCGnio/Qhbp0wMuHU=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1711072436</vt:lpwstr>
  </property>
</Properties>
</file>