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3"/>
    <p:sldId id="368" r:id="rId4"/>
    <p:sldId id="404" r:id="rId5"/>
    <p:sldId id="407" r:id="rId6"/>
    <p:sldId id="405" r:id="rId7"/>
    <p:sldId id="406" r:id="rId8"/>
    <p:sldId id="410" r:id="rId9"/>
    <p:sldId id="411" r:id="rId10"/>
    <p:sldId id="392" r:id="rId11"/>
    <p:sldId id="265" r:id="rId12"/>
    <p:sldId id="29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g, Zhijie (NSB - CN/Shanghai)" initials="YZ(-C" lastIdx="2" clrIdx="0"/>
  <p:cmAuthor id="2" name="Galati Giordano, Lorenzo (Nokia - DE/Stuttgart)" initials="GGL(-D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5" autoAdjust="0"/>
    <p:restoredTop sz="95859" autoAdjust="0"/>
  </p:normalViewPr>
  <p:slideViewPr>
    <p:cSldViewPr snapToGrid="0">
      <p:cViewPr varScale="1">
        <p:scale>
          <a:sx n="113" d="100"/>
          <a:sy n="113" d="100"/>
        </p:scale>
        <p:origin x="7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278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CN"/>
              <a:t>Doc.: 802.11-22/828r4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4B3C3-1730-4818-86F0-26E791C69C69}" type="datetime1">
              <a:rPr lang="en-US" altLang="zh-CN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4ADAF-64A2-4BCC-B8AB-1D88A11752B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802.11-22/828r4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BEC8A-9456-4C66-AD86-F29878999039}" type="datetime1">
              <a:rPr lang="en-US" altLang="zh-CN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5FBDD-38CD-4C88-8D6A-46542FF4F3A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0743412-9668-4686-B109-E3B2457EFEE3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719541" y="6481446"/>
            <a:ext cx="2616200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85800"/>
            <a:ext cx="2590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5692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652A146-6F07-41EF-8958-F5CF356A0B78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52607"/>
            <a:ext cx="10363200" cy="45719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541000" y="6475413"/>
            <a:ext cx="8509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46051" y="6475413"/>
            <a:ext cx="801502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776845" y="332740"/>
            <a:ext cx="360172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cs typeface="+mn-cs"/>
              </a:rPr>
              <a:t>doc</a:t>
            </a:r>
            <a:r>
              <a:rPr lang="en-GB" alt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.: IEEE 802.11-</a:t>
            </a:r>
            <a:r>
              <a:rPr lang="en-US" altLang="en-GB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24/0819r0</a:t>
            </a:r>
            <a:endParaRPr lang="zh-CN" altLang="en-US" sz="1800" b="1" kern="12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09600"/>
            <a:ext cx="1036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14400" y="6475414"/>
            <a:ext cx="107721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cs typeface="+mn-cs"/>
              </a:rPr>
              <a:t>Submission</a:t>
            </a:r>
            <a:endParaRPr lang="en-US" sz="1800" dirty="0">
              <a:cs typeface="+mn-cs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14400" y="6477000"/>
            <a:ext cx="1046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481331" y="321980"/>
            <a:ext cx="144145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l" eaLnBrk="0" hangingPunct="0">
              <a:defRPr/>
            </a:pPr>
            <a:r>
              <a:rPr lang="en-US" sz="1800" b="1" dirty="0">
                <a:cs typeface="+mn-cs"/>
              </a:rPr>
              <a:t>June 2024</a:t>
            </a:r>
            <a:endParaRPr lang="en-US" sz="1800" b="1" dirty="0">
              <a:cs typeface="+mn-cs"/>
            </a:endParaRPr>
          </a:p>
        </p:txBody>
      </p:sp>
      <p:sp>
        <p:nvSpPr>
          <p:cNvPr id="2" name="Text Box 1"/>
          <p:cNvSpPr txBox="1"/>
          <p:nvPr userDrawn="1"/>
        </p:nvSpPr>
        <p:spPr>
          <a:xfrm>
            <a:off x="11861800" y="28422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3" name="Text Box 2"/>
          <p:cNvSpPr txBox="1"/>
          <p:nvPr userDrawn="1"/>
        </p:nvSpPr>
        <p:spPr>
          <a:xfrm>
            <a:off x="11772265" y="30156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4" name="Text Box 3"/>
          <p:cNvSpPr txBox="1"/>
          <p:nvPr userDrawn="1"/>
        </p:nvSpPr>
        <p:spPr>
          <a:xfrm>
            <a:off x="3712845" y="-463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/>
          <a:p>
            <a:pPr algn="r">
              <a:defRPr/>
            </a:pPr>
            <a:r>
              <a:rPr lang="en-US">
                <a:sym typeface="+mn-ea"/>
              </a:rPr>
              <a:t>Yan Li, et al. (ZTE)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dirty="0">
                <a:sym typeface="+mn-ea"/>
              </a:rPr>
              <a:t>TWT for Relay</a:t>
            </a:r>
            <a:endParaRPr lang="en-US" dirty="0">
              <a:sym typeface="+mn-ea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1348105" y="2712085"/>
          <a:ext cx="9496425" cy="36302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3465"/>
                <a:gridCol w="1845945"/>
                <a:gridCol w="1039495"/>
                <a:gridCol w="857885"/>
                <a:gridCol w="3429635"/>
              </a:tblGrid>
              <a:tr h="342265">
                <a:tc>
                  <a:txBody>
                    <a:bodyPr/>
                    <a:lstStyle/>
                    <a:p>
                      <a:r>
                        <a:rPr kumimoji="1" lang="en-US" altLang="ja-JP" sz="1500" b="1" dirty="0"/>
                        <a:t>Name</a:t>
                      </a:r>
                      <a:endParaRPr kumimoji="1" lang="ja-JP" alt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b="1" dirty="0"/>
                        <a:t>Affiliations</a:t>
                      </a:r>
                      <a:endParaRPr kumimoji="1" lang="en-US" altLang="ja-JP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b="1" dirty="0"/>
                        <a:t>Address</a:t>
                      </a:r>
                      <a:endParaRPr kumimoji="1" lang="ja-JP" alt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b="1" dirty="0"/>
                        <a:t>Phone</a:t>
                      </a:r>
                      <a:endParaRPr kumimoji="1" lang="ja-JP" alt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b="1" dirty="0"/>
                        <a:t>Email</a:t>
                      </a:r>
                      <a:endParaRPr kumimoji="1" lang="ja-JP" altLang="en-US" sz="1500" b="1" dirty="0"/>
                    </a:p>
                  </a:txBody>
                  <a:tcPr/>
                </a:tc>
              </a:tr>
              <a:tr h="342265">
                <a:tc>
                  <a:txBody>
                    <a:bodyPr/>
                    <a:lstStyle/>
                    <a:p>
                      <a:r>
                        <a:rPr kumimoji="1" lang="en-US" altLang="ja-JP" sz="1500" dirty="0"/>
                        <a:t>Yan Li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ZTE</a:t>
                      </a:r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ja-JP" altLang="en-US" sz="1500" dirty="0"/>
                        <a:t>li.yan16@zte.com.cn</a:t>
                      </a:r>
                      <a:endParaRPr kumimoji="1" lang="ja-JP" altLang="en-US" sz="1500" dirty="0"/>
                    </a:p>
                  </a:txBody>
                  <a:tcPr anchor="ctr"/>
                </a:tc>
              </a:tr>
              <a:tr h="342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Yurong Qian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</a:tr>
              <a:tr h="342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Jay Yang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ja-JP" altLang="en-US" sz="1500" dirty="0"/>
                    </a:p>
                  </a:txBody>
                  <a:tcPr anchor="ctr"/>
                </a:tc>
              </a:tr>
              <a:tr h="342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Yaodong Zhang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ja-JP" altLang="en-US" sz="1500" dirty="0"/>
                    </a:p>
                  </a:txBody>
                  <a:tcPr anchor="ctr"/>
                </a:tc>
              </a:tr>
              <a:tr h="342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Hangbin Zhao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kumimoji="1" lang="ja-JP" altLang="en-US" sz="1500" dirty="0">
                          <a:sym typeface="+mn-ea"/>
                        </a:rPr>
                        <a:t>China Mobile (Hangzhou) Information Technology Co., Ltd</a:t>
                      </a:r>
                      <a:endParaRPr kumimoji="1" lang="ja-JP" altLang="en-US" sz="1500" dirty="0"/>
                    </a:p>
                    <a:p>
                      <a:pPr algn="ctr">
                        <a:buNone/>
                      </a:pPr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ja-JP" altLang="en-US" sz="1500" dirty="0"/>
                    </a:p>
                  </a:txBody>
                  <a:tcPr anchor="ctr"/>
                </a:tc>
              </a:tr>
              <a:tr h="342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Haorui Yang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ja-JP" sz="15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09800" y="164211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ko-KR" sz="2000" dirty="0" smtClean="0">
                <a:ea typeface="굴림" panose="020B0600000101010101" pitchFamily="50" charset="-127"/>
              </a:rPr>
              <a:t>Date:</a:t>
            </a:r>
            <a:r>
              <a:rPr lang="en-US" altLang="ko-KR" sz="2000" b="0" dirty="0" smtClean="0">
                <a:ea typeface="굴림" panose="020B0600000101010101" pitchFamily="50" charset="-127"/>
              </a:rPr>
              <a:t> </a:t>
            </a:r>
            <a:r>
              <a:rPr lang="en-US" altLang="ko-KR" sz="2000" b="0" dirty="0" smtClean="0">
                <a:ea typeface="굴림" panose="020B0600000101010101" pitchFamily="50" charset="-127"/>
              </a:rPr>
              <a:t>2024-06-20</a:t>
            </a:r>
            <a:endParaRPr lang="en-US" altLang="ko-KR" sz="2000" b="0" dirty="0" smtClean="0">
              <a:ea typeface="굴림" panose="020B0600000101010101" pitchFamily="50" charset="-127"/>
            </a:endParaRPr>
          </a:p>
        </p:txBody>
      </p:sp>
      <p:sp>
        <p:nvSpPr>
          <p:cNvPr id="6151" name="Rectangle 12"/>
          <p:cNvSpPr>
            <a:spLocks noChangeArrowheads="1"/>
          </p:cNvSpPr>
          <p:nvPr/>
        </p:nvSpPr>
        <p:spPr bwMode="auto">
          <a:xfrm>
            <a:off x="914400" y="223393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kumimoji="0" lang="en-US" altLang="ko-KR" sz="2000">
                <a:cs typeface="Arial" panose="020B0604020202020204" pitchFamily="34" charset="0"/>
              </a:rPr>
              <a:t>Authors:</a:t>
            </a:r>
            <a:endParaRPr kumimoji="0" lang="en-US" altLang="ko-KR" sz="2000" b="0">
              <a:cs typeface="Arial" panose="020B0604020202020204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 dirty="0"/>
              <a:t>Slide </a:t>
            </a:r>
            <a:fld id="{80743412-9668-4686-B109-E3B2457EFEE3}" type="slidenum">
              <a:rPr lang="en-US"/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26704"/>
            <a:ext cx="10515600" cy="14045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zh-CN" sz="4400" dirty="0"/>
              <a:t>THANK YOU </a:t>
            </a:r>
            <a:endParaRPr lang="zh-CN" altLang="en-US" sz="4400" dirty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12265"/>
            <a:ext cx="10363200" cy="45720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000" b="0">
                <a:sym typeface="+mn-ea"/>
              </a:rPr>
              <a:t>[1] 23/0480r3, UHR proposed PAR</a:t>
            </a:r>
            <a:endParaRPr lang="en-US" altLang="zh-CN" sz="2000" b="0">
              <a:sym typeface="+mn-ea"/>
            </a:endParaRPr>
          </a:p>
          <a:p>
            <a:pPr marL="0" indent="0">
              <a:buNone/>
            </a:pPr>
            <a:r>
              <a:rPr lang="en-US" altLang="zh-CN" sz="2000" b="0">
                <a:sym typeface="+mn-ea"/>
              </a:rPr>
              <a:t>[2] 23/1908r1, UHR rate-vs-range enhancement with relay	</a:t>
            </a:r>
            <a:endParaRPr lang="en-US" altLang="zh-CN" sz="2000" b="0">
              <a:sym typeface="+mn-ea"/>
            </a:endParaRPr>
          </a:p>
          <a:p>
            <a:pPr marL="0" indent="0">
              <a:buNone/>
            </a:pPr>
            <a:r>
              <a:rPr lang="en-US" altLang="zh-CN" sz="2000" b="0">
                <a:sym typeface="+mn-ea"/>
              </a:rPr>
              <a:t>[3] 23/0042r0, Thought for Range Extension in UHR</a:t>
            </a:r>
            <a:endParaRPr lang="en-US" altLang="zh-CN" sz="2000" b="0">
              <a:sym typeface="+mn-ea"/>
            </a:endParaRPr>
          </a:p>
          <a:p>
            <a:pPr marL="0" indent="0">
              <a:buNone/>
            </a:pPr>
            <a:r>
              <a:rPr lang="en-US" altLang="zh-CN" sz="2000" b="0">
                <a:sym typeface="+mn-ea"/>
              </a:rPr>
              <a:t>[4] 23/1138r1, Features to consider for efficient Relay operation	</a:t>
            </a:r>
            <a:endParaRPr lang="en-US" altLang="zh-CN" sz="2000" b="0">
              <a:sym typeface="+mn-ea"/>
            </a:endParaRPr>
          </a:p>
          <a:p>
            <a:pPr marL="0" indent="0">
              <a:buNone/>
            </a:pPr>
            <a:r>
              <a:rPr lang="en-US" altLang="zh-CN" sz="2000" b="0">
                <a:sym typeface="+mn-ea"/>
              </a:rPr>
              <a:t>[5] 23/1139r0, Relay transmission in UHR </a:t>
            </a:r>
            <a:endParaRPr lang="en-US" altLang="zh-CN" sz="2000" b="0">
              <a:sym typeface="+mn-ea"/>
            </a:endParaRPr>
          </a:p>
          <a:p>
            <a:pPr marL="0" indent="0">
              <a:buNone/>
            </a:pPr>
            <a:r>
              <a:rPr lang="en-US" altLang="zh-CN" sz="2000" b="0">
                <a:sym typeface="+mn-ea"/>
              </a:rPr>
              <a:t>[6] 23/1146r1, Relaying for Low Latency Traffic in UHR	</a:t>
            </a:r>
            <a:endParaRPr lang="en-US" altLang="zh-CN" sz="2000" b="0">
              <a:sym typeface="+mn-ea"/>
            </a:endParaRPr>
          </a:p>
          <a:p>
            <a:pPr marL="0" indent="0">
              <a:buNone/>
            </a:pPr>
            <a:r>
              <a:rPr lang="en-US" altLang="zh-CN" sz="2000" b="0">
                <a:sym typeface="+mn-ea"/>
              </a:rPr>
              <a:t>[7] 23/1175r0, UHR relay follow up	</a:t>
            </a:r>
            <a:endParaRPr lang="en-US" altLang="zh-CN" sz="2000" b="0">
              <a:sym typeface="+mn-ea"/>
            </a:endParaRPr>
          </a:p>
          <a:p>
            <a:pPr marL="0" indent="0">
              <a:buNone/>
            </a:pPr>
            <a:r>
              <a:rPr lang="en-US" altLang="zh-CN" sz="2000" b="0">
                <a:sym typeface="+mn-ea"/>
              </a:rPr>
              <a:t>[8] 23/1450r1, Consideration on UHR Relay Architecture</a:t>
            </a:r>
            <a:endParaRPr lang="en-US" altLang="zh-CN" sz="2000" b="0">
              <a:sym typeface="+mn-ea"/>
            </a:endParaRPr>
          </a:p>
          <a:p>
            <a:pPr marL="0" indent="0">
              <a:buNone/>
            </a:pPr>
            <a:r>
              <a:rPr lang="en-US" altLang="zh-CN" sz="2000" b="0">
                <a:sym typeface="+mn-ea"/>
              </a:rPr>
              <a:t>[9] 23/1517r0, Follow up on the Relay Transmission	</a:t>
            </a:r>
            <a:endParaRPr lang="en-US" altLang="zh-CN" sz="2000" b="0">
              <a:sym typeface="+mn-ea"/>
            </a:endParaRPr>
          </a:p>
          <a:p>
            <a:pPr marL="0" indent="0">
              <a:buNone/>
            </a:pPr>
            <a:r>
              <a:rPr lang="en-US" altLang="zh-CN" sz="2000" b="0">
                <a:sym typeface="+mn-ea"/>
              </a:rPr>
              <a:t>[10] 23/1518r0, Evaluation for the Relay Transmission</a:t>
            </a:r>
            <a:endParaRPr lang="en-US" altLang="zh-CN" sz="2000" b="0">
              <a:sym typeface="+mn-ea"/>
            </a:endParaRPr>
          </a:p>
          <a:p>
            <a:pPr marL="0" indent="0">
              <a:buNone/>
            </a:pPr>
            <a:r>
              <a:rPr lang="en-US" altLang="zh-CN" sz="2000" b="0">
                <a:sym typeface="+mn-ea"/>
              </a:rPr>
              <a:t>[11] 23/1955r1, Considerations for Relay Operation in Next Generation Wi-Fi Networks - part 3</a:t>
            </a:r>
            <a:endParaRPr lang="en-US" altLang="zh-CN" sz="2000" b="0">
              <a:sym typeface="+mn-ea"/>
            </a:endParaRPr>
          </a:p>
          <a:p>
            <a:pPr marL="0" indent="0">
              <a:buNone/>
            </a:pPr>
            <a:r>
              <a:rPr lang="en-US" altLang="zh-CN" sz="2000" b="0">
                <a:sym typeface="+mn-ea"/>
              </a:rPr>
              <a:t>[12] </a:t>
            </a:r>
            <a:r>
              <a:rPr lang="en-US" altLang="zh-CN" sz="2000" b="0">
                <a:sym typeface="+mn-ea"/>
              </a:rPr>
              <a:t>23/1969r0, Consideration on UHR Relay Architecture</a:t>
            </a:r>
            <a:endParaRPr lang="en-US" altLang="zh-CN" sz="2000" b="0">
              <a:sym typeface="+mn-ea"/>
            </a:endParaRPr>
          </a:p>
          <a:p>
            <a:pPr marL="0" indent="0">
              <a:buNone/>
            </a:pPr>
            <a:r>
              <a:rPr lang="en-US" altLang="zh-CN" b="0">
                <a:sym typeface="+mn-ea"/>
              </a:rPr>
              <a:t>	</a:t>
            </a:r>
            <a:endParaRPr lang="en-US" altLang="zh-CN" b="0">
              <a:sym typeface="+mn-ea"/>
            </a:endParaRPr>
          </a:p>
          <a:p>
            <a:pPr marL="0" indent="0">
              <a:buNone/>
            </a:pPr>
            <a:endParaRPr lang="en-US" altLang="zh-CN" b="0">
              <a:sym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/>
          <a:p>
            <a:pPr>
              <a:defRPr/>
            </a:pPr>
            <a:r>
              <a:rPr lang="en-US"/>
              <a:t>Yan Li, et al. (ZTE)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p>
            <a:pPr algn="r">
              <a:defRPr/>
            </a:pPr>
            <a:r>
              <a:rPr lang="en-US">
                <a:sym typeface="+mn-ea"/>
              </a:rPr>
              <a:t>Yan Li, et al. (ZTE)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ym typeface="+mn-ea"/>
              </a:rPr>
              <a:t>Introduce</a:t>
            </a:r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894840"/>
            <a:ext cx="10363835" cy="3567430"/>
          </a:xfrm>
        </p:spPr>
        <p:txBody>
          <a:bodyPr/>
          <a:p>
            <a:r>
              <a:rPr lang="en-US" dirty="0">
                <a:sym typeface="+mn-ea"/>
              </a:rPr>
              <a:t>One of the main objectives within the scope of UHR is to</a:t>
            </a:r>
            <a:r>
              <a:rPr lang="en-US" dirty="0"/>
              <a:t> </a:t>
            </a:r>
            <a:r>
              <a:rPr lang="en-US" dirty="0">
                <a:sym typeface="+mn-ea"/>
              </a:rPr>
              <a:t>increase throughput at different SNR levels (</a:t>
            </a:r>
            <a:r>
              <a:rPr lang="en-GB" dirty="0" smtClean="0">
                <a:sym typeface="+mn-ea"/>
              </a:rPr>
              <a:t>Rate-vs-Range</a:t>
            </a:r>
            <a:r>
              <a:rPr lang="en-US" dirty="0">
                <a:sym typeface="+mn-ea"/>
              </a:rPr>
              <a:t>) </a:t>
            </a:r>
            <a:r>
              <a:rPr kumimoji="1" lang="en-US" altLang="ja-JP" dirty="0"/>
              <a:t>[1].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There have been </a:t>
            </a:r>
            <a:r>
              <a:rPr lang="en-US" altLang="en-GB" dirty="0" smtClean="0">
                <a:sym typeface="+mn-ea"/>
              </a:rPr>
              <a:t>s</a:t>
            </a:r>
            <a:r>
              <a:rPr lang="en-GB" dirty="0" smtClean="0">
                <a:sym typeface="+mn-ea"/>
              </a:rPr>
              <a:t>everal </a:t>
            </a:r>
            <a:r>
              <a:rPr kumimoji="1" lang="en-US" altLang="ja-JP" dirty="0"/>
              <a:t>contributions discussing the significant role of relays in enhancing RvR throughput. [2] – [12]</a:t>
            </a:r>
            <a:endParaRPr kumimoji="1" lang="en-US" altLang="ja-JP" dirty="0"/>
          </a:p>
          <a:p>
            <a:pPr marL="457200" lvl="1" indent="0">
              <a:buNone/>
            </a:pPr>
            <a:endParaRPr kumimoji="1" lang="en-US" altLang="ja-JP" sz="2400" dirty="0"/>
          </a:p>
          <a:p>
            <a:r>
              <a:rPr dirty="0" smtClean="0">
                <a:sym typeface="+mn-ea"/>
              </a:rPr>
              <a:t>In this contribution, we present our insights on TWT negotiation </a:t>
            </a:r>
            <a:r>
              <a:rPr lang="en-US" dirty="0" smtClean="0">
                <a:sym typeface="+mn-ea"/>
              </a:rPr>
              <a:t>for</a:t>
            </a:r>
            <a:r>
              <a:rPr dirty="0" smtClean="0">
                <a:sym typeface="+mn-ea"/>
              </a:rPr>
              <a:t> relay to </a:t>
            </a:r>
            <a:r>
              <a:rPr lang="en-US" dirty="0" smtClean="0">
                <a:sym typeface="+mn-ea"/>
              </a:rPr>
              <a:t>enhance </a:t>
            </a:r>
            <a:r>
              <a:rPr dirty="0" smtClean="0">
                <a:sym typeface="+mn-ea"/>
              </a:rPr>
              <a:t>the relay </a:t>
            </a:r>
            <a:r>
              <a:rPr lang="en-US" dirty="0" smtClean="0">
                <a:sym typeface="+mn-ea"/>
              </a:rPr>
              <a:t>operation </a:t>
            </a:r>
            <a:r>
              <a:rPr dirty="0" smtClean="0">
                <a:sym typeface="+mn-ea"/>
              </a:rPr>
              <a:t>of </a:t>
            </a:r>
            <a:r>
              <a:rPr lang="en-US" dirty="0" smtClean="0">
                <a:sym typeface="+mn-ea"/>
              </a:rPr>
              <a:t>11bn</a:t>
            </a:r>
            <a:r>
              <a:rPr dirty="0" smtClean="0">
                <a:sym typeface="+mn-ea"/>
              </a:rPr>
              <a:t>.</a:t>
            </a:r>
            <a:r>
              <a:rPr lang="en-US" altLang="en-GB" dirty="0" smtClean="0">
                <a:sym typeface="+mn-ea"/>
              </a:rPr>
              <a:t> </a:t>
            </a:r>
            <a:endParaRPr kumimoji="1" lang="en-US" altLang="en-GB" dirty="0" smtClean="0">
              <a:sym typeface="+mn-ea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p>
            <a:pPr algn="r">
              <a:defRPr/>
            </a:pPr>
            <a:r>
              <a:rPr lang="en-US">
                <a:sym typeface="+mn-ea"/>
              </a:rPr>
              <a:t>Yan Li, et al. (ZTE)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ym typeface="+mn-ea"/>
              </a:rPr>
              <a:t>Recap of relay</a:t>
            </a:r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894840"/>
            <a:ext cx="10363835" cy="1732915"/>
          </a:xfrm>
        </p:spPr>
        <p:txBody>
          <a:bodyPr/>
          <a:p>
            <a:pPr latinLnBrk="0">
              <a:spcBef>
                <a:spcPts val="600"/>
              </a:spcBef>
            </a:pPr>
            <a:r>
              <a:rPr lang="en-US" dirty="0" smtClean="0">
                <a:sym typeface="+mn-ea"/>
              </a:rPr>
              <a:t>In relay operation, one or more relay nodes are interposed between AP and STA. </a:t>
            </a:r>
            <a:endParaRPr lang="en-US" dirty="0" smtClean="0">
              <a:sym typeface="+mn-ea"/>
            </a:endParaRPr>
          </a:p>
          <a:p>
            <a:pPr marL="629920" lvl="1" indent="-342900" algn="l" latinLnBrk="0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1" lang="en-US" altLang="ja-JP" sz="1800" b="0" dirty="0">
                <a:ea typeface="+mn-ea"/>
                <a:cs typeface="+mn-cs"/>
                <a:sym typeface="+mn-ea"/>
              </a:rPr>
              <a:t>The traffic </a:t>
            </a:r>
            <a:r>
              <a:rPr kumimoji="1" lang="en-US" altLang="ja-JP" sz="1800" dirty="0">
                <a:ea typeface="+mn-ea"/>
                <a:cs typeface="+mn-cs"/>
                <a:sym typeface="+mn-ea"/>
              </a:rPr>
              <a:t>transmission </a:t>
            </a:r>
            <a:r>
              <a:rPr kumimoji="1" lang="en-US" altLang="ja-JP" sz="1800" b="0" dirty="0">
                <a:ea typeface="+mn-ea"/>
                <a:cs typeface="+mn-cs"/>
                <a:sym typeface="+mn-ea"/>
              </a:rPr>
              <a:t>with relay involves multi-hop links between the AP, relays, and STA.</a:t>
            </a:r>
            <a:endParaRPr kumimoji="1" lang="en-US" altLang="ja-JP" sz="1800" b="0" dirty="0">
              <a:ea typeface="+mn-ea"/>
              <a:cs typeface="+mn-cs"/>
              <a:sym typeface="+mn-ea"/>
            </a:endParaRPr>
          </a:p>
          <a:p>
            <a:pPr marL="629920" lvl="1" indent="-342900" algn="l" latinLnBrk="0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1" lang="en-US" altLang="ja-JP" sz="1800" b="0" dirty="0">
                <a:ea typeface="+mn-ea"/>
                <a:cs typeface="+mn-cs"/>
              </a:rPr>
              <a:t>The successful transmission across multiple links collectively ensures reliable relay transmission.</a:t>
            </a:r>
            <a:endParaRPr kumimoji="1" lang="en-US" altLang="ja-JP" sz="1800" dirty="0">
              <a:ea typeface="+mn-ea"/>
              <a:cs typeface="+mn-cs"/>
            </a:endParaRPr>
          </a:p>
          <a:p>
            <a:pPr marL="629920" lvl="1" indent="-342900" algn="l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endParaRPr kumimoji="1" lang="en-US" altLang="ja-JP" sz="1800" dirty="0"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pic>
        <p:nvPicPr>
          <p:cNvPr id="2" name="图片 1" descr="Relay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6965" y="3820795"/>
            <a:ext cx="4877435" cy="163576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p>
            <a:pPr algn="r">
              <a:defRPr/>
            </a:pPr>
            <a:r>
              <a:rPr lang="en-US">
                <a:sym typeface="+mn-ea"/>
              </a:rPr>
              <a:t>Yan Li, et al. (ZTE)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ym typeface="+mn-ea"/>
              </a:rPr>
              <a:t>Recap of TWT</a:t>
            </a:r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771015"/>
            <a:ext cx="10363835" cy="2021840"/>
          </a:xfrm>
        </p:spPr>
        <p:txBody>
          <a:bodyPr/>
          <a:p>
            <a:r>
              <a:rPr lang="en-US" dirty="0"/>
              <a:t>TWT negotiates periodic wake-up times for STA, minimizing ineffective wake-ups and periods, thereby effectively reducing power consumption.</a:t>
            </a:r>
            <a:endParaRPr lang="en-US" dirty="0"/>
          </a:p>
          <a:p>
            <a:pPr marL="629920" lvl="1" indent="-342900" algn="l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1" lang="en-US" altLang="ja-JP" sz="1800" dirty="0">
                <a:ea typeface="+mn-ea"/>
                <a:cs typeface="+mn-cs"/>
              </a:rPr>
              <a:t>STA wake up within their designated TWT SPs, while remaining in a doze state outside of these TWT SPs. </a:t>
            </a:r>
            <a:endParaRPr kumimoji="1" lang="en-US" altLang="ja-JP" sz="1800" dirty="0">
              <a:ea typeface="+mn-ea"/>
              <a:cs typeface="+mn-cs"/>
            </a:endParaRPr>
          </a:p>
          <a:p>
            <a:pPr marL="629920" lvl="1" indent="-342900" algn="l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1" lang="en-US" altLang="ja-JP" sz="1800" dirty="0">
                <a:ea typeface="+mn-ea"/>
                <a:cs typeface="+mn-cs"/>
              </a:rPr>
              <a:t>AP must exchange frames with STA exclusively during its respective TWT SPs.</a:t>
            </a:r>
            <a:endParaRPr kumimoji="1" lang="en-US" altLang="ja-JP" sz="1800" dirty="0">
              <a:ea typeface="+mn-ea"/>
              <a:cs typeface="+mn-cs"/>
            </a:endParaRPr>
          </a:p>
          <a:p>
            <a:pPr marL="629920" lvl="1" indent="-342900" algn="l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endParaRPr kumimoji="1" lang="en-US" altLang="ja-JP" sz="1800" dirty="0"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pic>
        <p:nvPicPr>
          <p:cNvPr id="2" name="图片 1" descr="Relay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7590" y="4035425"/>
            <a:ext cx="5036185" cy="18580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p>
            <a:pPr algn="r">
              <a:defRPr/>
            </a:pPr>
            <a:r>
              <a:rPr lang="en-US">
                <a:sym typeface="+mn-ea"/>
              </a:rPr>
              <a:t>Yan Li, et al. (ZTE)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ym typeface="+mn-ea"/>
              </a:rPr>
              <a:t>Motivation</a:t>
            </a:r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894840"/>
            <a:ext cx="10363835" cy="3567430"/>
          </a:xfrm>
        </p:spPr>
        <p:txBody>
          <a:bodyPr/>
          <a:p>
            <a:r>
              <a:rPr lang="en-US" dirty="0" smtClean="0">
                <a:sym typeface="+mn-ea"/>
              </a:rPr>
              <a:t>In relay operation, TWT agreement establishment typically occurs between STA and AP, leaving relay often unaware of the PS states of STA</a:t>
            </a:r>
            <a:r>
              <a:rPr kumimoji="1" lang="en-US" altLang="ja-JP" dirty="0"/>
              <a:t>.</a:t>
            </a:r>
            <a:endParaRPr kumimoji="1" lang="en-US" altLang="ja-JP" dirty="0"/>
          </a:p>
          <a:p>
            <a:pPr marL="629920" latinLnBrk="0">
              <a:spcBef>
                <a:spcPts val="600"/>
              </a:spcBef>
            </a:pPr>
            <a:r>
              <a:rPr kumimoji="1" lang="en-US" altLang="ja-JP" sz="1800" b="0" dirty="0"/>
              <a:t>Relay need to be aware of STA wake-up times to facilitate timely relay data forwarding.</a:t>
            </a:r>
            <a:endParaRPr kumimoji="1" lang="en-US" altLang="ja-JP" sz="1800" b="0" dirty="0"/>
          </a:p>
          <a:p>
            <a:pPr marL="629920" latinLnBrk="0">
              <a:spcBef>
                <a:spcPts val="600"/>
              </a:spcBef>
            </a:pPr>
            <a:r>
              <a:rPr kumimoji="1" lang="en-US" altLang="ja-JP" sz="1800" b="0" dirty="0"/>
              <a:t>Lack of TWT information of STA may lead to delays or failures in data transmission.</a:t>
            </a:r>
            <a:endParaRPr kumimoji="1" lang="en-US" altLang="ja-JP" sz="1800" b="0" dirty="0"/>
          </a:p>
          <a:p>
            <a:endParaRPr kumimoji="1" lang="en-US" altLang="ja-JP" sz="1800" b="0" dirty="0"/>
          </a:p>
          <a:p>
            <a:r>
              <a:rPr lang="en-US" dirty="0" smtClean="0">
                <a:sym typeface="+mn-ea"/>
              </a:rPr>
              <a:t>Relay devices may also exhibit PS requirements.</a:t>
            </a:r>
            <a:endParaRPr lang="en-US" dirty="0" smtClean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r>
              <a:rPr kumimoji="1" lang="en-US" altLang="ja-JP" sz="1800" b="0" dirty="0">
                <a:sym typeface="+mn-ea"/>
              </a:rPr>
              <a:t>Relay must remain awake during the STA's TWT SP to enable frame exchange with the STA.</a:t>
            </a:r>
            <a:endParaRPr kumimoji="1" lang="en-US" altLang="ja-JP" sz="1800" b="0" dirty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r>
              <a:rPr kumimoji="1" lang="en-US" altLang="ja-JP" sz="1800" b="0" dirty="0">
                <a:sym typeface="+mn-ea"/>
              </a:rPr>
              <a:t>In negotiating the TWT agreement for relays, it is essential to consider the STA's TWT SP.</a:t>
            </a:r>
            <a:endParaRPr kumimoji="1" lang="en-US" altLang="ja-JP" sz="1800" b="0" dirty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endParaRPr kumimoji="1" lang="en-US" altLang="ja-JP" sz="1800" b="0" dirty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endParaRPr kumimoji="1" lang="en-US" altLang="ja-JP" sz="1800" b="0" dirty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endParaRPr kumimoji="1" lang="en-US" altLang="ja-JP" sz="1800" b="0" dirty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endParaRPr kumimoji="1" lang="en-US" altLang="ja-JP" sz="1800" b="0" dirty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endParaRPr kumimoji="1" lang="en-US" altLang="ja-JP" sz="1800" b="0" dirty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endParaRPr kumimoji="1" lang="en-US" altLang="ja-JP" sz="1800" b="0" dirty="0">
              <a:sym typeface="+mn-ea"/>
            </a:endParaRPr>
          </a:p>
          <a:p>
            <a:pPr marL="0" indent="0">
              <a:buNone/>
            </a:pPr>
            <a:endParaRPr kumimoji="1" lang="en-US" altLang="en-GB" dirty="0" smtClean="0">
              <a:sym typeface="+mn-ea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p>
            <a:pPr algn="r">
              <a:defRPr/>
            </a:pPr>
            <a:r>
              <a:rPr lang="en-US">
                <a:sym typeface="+mn-ea"/>
              </a:rPr>
              <a:t>Yan Li, et al. (ZTE)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ym typeface="+mn-ea"/>
              </a:rPr>
              <a:t>Proposal 1</a:t>
            </a:r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795780"/>
            <a:ext cx="10421620" cy="4102100"/>
          </a:xfrm>
        </p:spPr>
        <p:txBody>
          <a:bodyPr/>
          <a:p>
            <a:r>
              <a:rPr lang="en-US" dirty="0" smtClean="0">
                <a:sym typeface="+mn-ea"/>
              </a:rPr>
              <a:t>Ensure that relay has access to the TWT parameters specified in the established TWT agreement of the STA.</a:t>
            </a:r>
            <a:endParaRPr lang="en-US" dirty="0" smtClean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r>
              <a:rPr lang="en-US" sz="1800" b="0" dirty="0">
                <a:sym typeface="+mn-ea"/>
              </a:rPr>
              <a:t>AP notifies relay of the STA's TWT </a:t>
            </a:r>
            <a:r>
              <a:rPr lang="en-US" sz="1800" b="0" dirty="0">
                <a:sym typeface="+mn-ea"/>
              </a:rPr>
              <a:t>agreement</a:t>
            </a:r>
            <a:r>
              <a:rPr lang="en-US" sz="1800" b="0" dirty="0" smtClean="0">
                <a:sym typeface="+mn-ea"/>
              </a:rPr>
              <a:t>.</a:t>
            </a:r>
            <a:endParaRPr lang="en-US" sz="1800" b="0" dirty="0" smtClean="0">
              <a:sym typeface="+mn-ea"/>
            </a:endParaRPr>
          </a:p>
          <a:p>
            <a:pPr marL="989965" algn="l" latinLnBrk="0">
              <a:spcBef>
                <a:spcPts val="600"/>
              </a:spcBef>
              <a:buClrTx/>
              <a:buSzTx/>
              <a:buFont typeface="Wingdings" panose="05000000000000000000" charset="0"/>
              <a:buChar char=""/>
            </a:pPr>
            <a:r>
              <a:rPr kumimoji="1" lang="en-US" altLang="ja-JP" sz="1800" b="0" dirty="0" smtClean="0">
                <a:sym typeface="+mn-ea"/>
              </a:rPr>
              <a:t>AP sends a Notification frame to relay, providing details about the STA's TWT agreement. </a:t>
            </a:r>
            <a:endParaRPr kumimoji="1" lang="en-US" altLang="ja-JP" sz="1800" b="0" dirty="0" smtClean="0">
              <a:sym typeface="+mn-ea"/>
            </a:endParaRPr>
          </a:p>
          <a:p>
            <a:pPr marL="989965" algn="l" latinLnBrk="0">
              <a:spcBef>
                <a:spcPts val="600"/>
              </a:spcBef>
              <a:buClrTx/>
              <a:buSzTx/>
              <a:buFont typeface="Wingdings" panose="05000000000000000000" charset="0"/>
              <a:buChar char=""/>
            </a:pPr>
            <a:r>
              <a:rPr kumimoji="1" lang="en-US" altLang="ja-JP" sz="1800" b="0" dirty="0" smtClean="0">
                <a:sym typeface="+mn-ea"/>
              </a:rPr>
              <a:t>The frame should include essential information, such as TWT notification indicator, parameters of the established TWT agreement, and the MAC address of the STA associated with this TWT agreement.</a:t>
            </a:r>
            <a:endParaRPr kumimoji="1" lang="en-US" altLang="ja-JP" sz="1800" b="0" dirty="0" smtClean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r>
              <a:rPr lang="en-US" sz="1800" b="0" dirty="0">
                <a:sym typeface="+mn-ea"/>
              </a:rPr>
              <a:t>AP and relay negotiate to synchronize the STA's TWT agreement.</a:t>
            </a:r>
            <a:endParaRPr lang="en-US" sz="1800" b="0" dirty="0">
              <a:sym typeface="+mn-ea"/>
            </a:endParaRPr>
          </a:p>
          <a:p>
            <a:pPr marL="989965" algn="l">
              <a:spcBef>
                <a:spcPts val="600"/>
              </a:spcBef>
              <a:buClrTx/>
              <a:buSzTx/>
              <a:buFont typeface="Wingdings" panose="05000000000000000000" charset="0"/>
              <a:buChar char=""/>
            </a:pPr>
            <a:r>
              <a:rPr lang="en-US" sz="1800" b="0" dirty="0">
                <a:sym typeface="+mn-ea"/>
              </a:rPr>
              <a:t>Utilizing and extending existing TWT negotiation elements and frames, such as TWT element, TWT information frame, and TWT teardown frame</a:t>
            </a:r>
            <a:r>
              <a:rPr kumimoji="1" lang="en-US" altLang="ja-JP" sz="1800" b="0" dirty="0" smtClean="0">
                <a:sym typeface="+mn-ea"/>
              </a:rPr>
              <a:t>.</a:t>
            </a:r>
            <a:endParaRPr kumimoji="1" lang="en-US" altLang="ja-JP" sz="1800" b="0" dirty="0" smtClean="0">
              <a:sym typeface="+mn-ea"/>
            </a:endParaRPr>
          </a:p>
          <a:p>
            <a:pPr marL="989965" algn="l">
              <a:spcBef>
                <a:spcPts val="600"/>
              </a:spcBef>
              <a:buClrTx/>
              <a:buSzTx/>
              <a:buFont typeface="Wingdings" panose="05000000000000000000" charset="0"/>
              <a:buChar char=""/>
            </a:pPr>
            <a:r>
              <a:rPr kumimoji="1" lang="en-US" altLang="ja-JP" sz="1800" b="0" dirty="0" smtClean="0">
                <a:sym typeface="+mn-ea"/>
              </a:rPr>
              <a:t>Introducing additional information, such as proxy negotiation indicator and the MAC address of the proxied STA.</a:t>
            </a:r>
            <a:endParaRPr kumimoji="1" lang="en-US" altLang="ja-JP" sz="1800" b="0" dirty="0" smtClean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endParaRPr kumimoji="1" lang="en-US" altLang="ja-JP" sz="1800" b="0" dirty="0">
              <a:sym typeface="+mn-ea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p>
            <a:pPr algn="r">
              <a:defRPr/>
            </a:pPr>
            <a:r>
              <a:rPr lang="en-US">
                <a:sym typeface="+mn-ea"/>
              </a:rPr>
              <a:t>Yan Li, et al. (ZTE)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ym typeface="+mn-ea"/>
              </a:rPr>
              <a:t>Proposal 2</a:t>
            </a:r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614170"/>
            <a:ext cx="10421620" cy="880110"/>
          </a:xfrm>
        </p:spPr>
        <p:txBody>
          <a:bodyPr/>
          <a:p>
            <a:r>
              <a:rPr lang="en-US" dirty="0" smtClean="0">
                <a:sym typeface="+mn-ea"/>
              </a:rPr>
              <a:t>Ensure that relay's TWT SP should cover STA's TWT SP.</a:t>
            </a:r>
            <a:endParaRPr lang="en-US" dirty="0" smtClean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r>
              <a:rPr lang="en-US" sz="1800" b="0" dirty="0">
                <a:sym typeface="+mn-ea"/>
              </a:rPr>
              <a:t>There are various potential implementation approaches</a:t>
            </a:r>
            <a:r>
              <a:rPr lang="en-US" sz="1800" b="0" dirty="0" smtClean="0">
                <a:sym typeface="+mn-ea"/>
              </a:rPr>
              <a:t>.</a:t>
            </a:r>
            <a:endParaRPr kumimoji="1" lang="en-US" altLang="ja-JP" sz="1800" b="0" dirty="0">
              <a:sym typeface="+mn-ea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pic>
        <p:nvPicPr>
          <p:cNvPr id="6" name="图片 5" descr="Relay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7175" y="2493645"/>
            <a:ext cx="9137650" cy="38900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p>
            <a:pPr algn="r">
              <a:defRPr/>
            </a:pPr>
            <a:r>
              <a:rPr lang="en-US">
                <a:sym typeface="+mn-ea"/>
              </a:rPr>
              <a:t>Yan Li, et al. (ZTE)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ym typeface="+mn-ea"/>
              </a:rPr>
              <a:t>Proposal 2(cont’d)</a:t>
            </a:r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927860"/>
            <a:ext cx="10421620" cy="4102100"/>
          </a:xfrm>
        </p:spPr>
        <p:txBody>
          <a:bodyPr/>
          <a:p>
            <a:pPr algn="l">
              <a:spcBef>
                <a:spcPct val="20000"/>
              </a:spcBef>
              <a:buClrTx/>
              <a:buSzTx/>
              <a:buFontTx/>
            </a:pPr>
            <a:r>
              <a:rPr lang="en-US" dirty="0" smtClean="0">
                <a:sym typeface="+mn-ea"/>
              </a:rPr>
              <a:t>Ensure that relay's TWT SP should cover STA's TWT SP.</a:t>
            </a:r>
            <a:endParaRPr lang="en-US" sz="1800" b="0" dirty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r>
              <a:rPr lang="en-US" sz="1800" b="0" dirty="0">
                <a:sym typeface="+mn-ea"/>
              </a:rPr>
              <a:t>In scenarios where the STA's TWT SP does not strictly align with the relay's TWT SP,  it is imperative for the relay to acquire the details of the STA's TWT agreement. </a:t>
            </a:r>
            <a:endParaRPr lang="en-US" sz="1800" b="0" dirty="0">
              <a:sym typeface="+mn-ea"/>
            </a:endParaRPr>
          </a:p>
          <a:p>
            <a:pPr marL="989965" algn="l">
              <a:spcBef>
                <a:spcPts val="600"/>
              </a:spcBef>
              <a:buClrTx/>
              <a:buSzTx/>
              <a:buFont typeface="Wingdings" panose="05000000000000000000" charset="0"/>
              <a:buChar char=""/>
            </a:pPr>
            <a:r>
              <a:rPr kumimoji="1" lang="en-US" altLang="ja-JP" sz="1800" b="0" dirty="0" smtClean="0">
                <a:sym typeface="+mn-ea"/>
              </a:rPr>
              <a:t>Th</a:t>
            </a:r>
            <a:r>
              <a:rPr kumimoji="1" lang="en-US" altLang="ja-JP" sz="1800" b="0" dirty="0" smtClean="0">
                <a:sym typeface="+mn-ea"/>
              </a:rPr>
              <a:t>is ensures that relay can effectively provide service to STA during its designated TWT SP.</a:t>
            </a:r>
            <a:endParaRPr kumimoji="1" lang="en-US" altLang="ja-JP" sz="1800" b="0" dirty="0" smtClean="0">
              <a:sym typeface="+mn-ea"/>
            </a:endParaRPr>
          </a:p>
          <a:p>
            <a:pPr marL="989965" algn="l">
              <a:spcBef>
                <a:spcPts val="600"/>
              </a:spcBef>
              <a:buClrTx/>
              <a:buSzTx/>
              <a:buFont typeface="Wingdings" panose="05000000000000000000" charset="0"/>
              <a:buChar char=""/>
            </a:pPr>
            <a:r>
              <a:rPr kumimoji="1" lang="en-US" altLang="ja-JP" sz="1800" b="0" dirty="0" smtClean="0">
                <a:sym typeface="+mn-ea"/>
              </a:rPr>
              <a:t>To distinguish between relay’s TWT agreement and those of STAs, it is essential to introduce supplementary indication information. </a:t>
            </a:r>
            <a:endParaRPr kumimoji="1" lang="en-US" altLang="ja-JP" sz="1800" b="0" dirty="0" smtClean="0">
              <a:sym typeface="+mn-ea"/>
            </a:endParaRPr>
          </a:p>
          <a:p>
            <a:pPr marL="989965" algn="l">
              <a:spcBef>
                <a:spcPts val="600"/>
              </a:spcBef>
              <a:buClrTx/>
              <a:buSzTx/>
              <a:buFont typeface="Wingdings" panose="05000000000000000000" charset="0"/>
              <a:buChar char=""/>
            </a:pPr>
            <a:r>
              <a:rPr kumimoji="1" lang="en-US" altLang="ja-JP" sz="1800" b="0" dirty="0" smtClean="0">
                <a:sym typeface="+mn-ea"/>
              </a:rPr>
              <a:t>The methodology outlined on slide 6 remains applicable for achieving this distinction.</a:t>
            </a:r>
            <a:endParaRPr kumimoji="1" lang="en-US" altLang="ja-JP" sz="1800" b="0" dirty="0" smtClean="0">
              <a:sym typeface="+mn-ea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Summary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795780"/>
            <a:ext cx="10421620" cy="4102100"/>
          </a:xfrm>
        </p:spPr>
        <p:txBody>
          <a:bodyPr/>
          <a:p>
            <a:r>
              <a:rPr lang="en-US" dirty="0" smtClean="0">
                <a:sym typeface="+mn-ea"/>
              </a:rPr>
              <a:t>The</a:t>
            </a:r>
            <a:r>
              <a:rPr dirty="0" smtClean="0">
                <a:sym typeface="+mn-ea"/>
              </a:rPr>
              <a:t> contribution present</a:t>
            </a:r>
            <a:r>
              <a:rPr lang="en-US" dirty="0" smtClean="0">
                <a:sym typeface="+mn-ea"/>
              </a:rPr>
              <a:t>s</a:t>
            </a:r>
            <a:r>
              <a:rPr dirty="0" smtClean="0">
                <a:sym typeface="+mn-ea"/>
              </a:rPr>
              <a:t> </a:t>
            </a:r>
            <a:r>
              <a:rPr lang="en-US" dirty="0" smtClean="0">
                <a:sym typeface="+mn-ea"/>
              </a:rPr>
              <a:t>some </a:t>
            </a:r>
            <a:r>
              <a:rPr dirty="0" smtClean="0">
                <a:sym typeface="+mn-ea"/>
              </a:rPr>
              <a:t>insights on TWT negotiation </a:t>
            </a:r>
            <a:r>
              <a:rPr lang="en-US" dirty="0" smtClean="0">
                <a:sym typeface="+mn-ea"/>
              </a:rPr>
              <a:t>for</a:t>
            </a:r>
            <a:r>
              <a:rPr dirty="0" smtClean="0">
                <a:sym typeface="+mn-ea"/>
              </a:rPr>
              <a:t> relay to </a:t>
            </a:r>
            <a:r>
              <a:rPr lang="en-US" dirty="0" smtClean="0">
                <a:sym typeface="+mn-ea"/>
              </a:rPr>
              <a:t>enhance </a:t>
            </a:r>
            <a:r>
              <a:rPr dirty="0" smtClean="0">
                <a:sym typeface="+mn-ea"/>
              </a:rPr>
              <a:t>the relay </a:t>
            </a:r>
            <a:r>
              <a:rPr lang="en-US" dirty="0" smtClean="0">
                <a:sym typeface="+mn-ea"/>
              </a:rPr>
              <a:t>operation </a:t>
            </a:r>
            <a:r>
              <a:rPr dirty="0" smtClean="0">
                <a:sym typeface="+mn-ea"/>
              </a:rPr>
              <a:t>of </a:t>
            </a:r>
            <a:r>
              <a:rPr lang="en-US" dirty="0" smtClean="0">
                <a:sym typeface="+mn-ea"/>
              </a:rPr>
              <a:t>11bn</a:t>
            </a:r>
            <a:r>
              <a:rPr dirty="0" smtClean="0">
                <a:sym typeface="+mn-ea"/>
              </a:rPr>
              <a:t>.</a:t>
            </a:r>
            <a:endParaRPr lang="en-US" dirty="0" smtClean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r>
              <a:rPr lang="en-US" sz="1800" b="0" dirty="0"/>
              <a:t>It is recommended to ensure that relay has access to the established TWT agreement of STA.</a:t>
            </a:r>
            <a:endParaRPr lang="en-US" sz="1800" b="0" dirty="0"/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r>
              <a:rPr lang="en-US" sz="1800" b="0" dirty="0" smtClean="0">
                <a:sym typeface="+mn-ea"/>
              </a:rPr>
              <a:t>The relay's TWT SP should cover the STA's TWT SP.</a:t>
            </a:r>
            <a:endParaRPr lang="en-US" sz="1800" b="0" dirty="0" smtClean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endParaRPr lang="en-US" sz="1800" b="0" dirty="0" smtClean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endParaRPr kumimoji="1" lang="en-US" altLang="ja-JP" sz="1800" b="0" dirty="0">
              <a:sym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969696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66FF"/>
    </a:hlink>
    <a:folHlink>
      <a:srgbClr val="0000CC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969696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66FF"/>
    </a:hlink>
    <a:folHlink>
      <a:srgbClr val="0000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4419</Words>
  <Application>WPS 演示</Application>
  <PresentationFormat>Widescreen</PresentationFormat>
  <Paragraphs>178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宋体</vt:lpstr>
      <vt:lpstr>Wingdings</vt:lpstr>
      <vt:lpstr>Times New Roman</vt:lpstr>
      <vt:lpstr>굴림</vt:lpstr>
      <vt:lpstr>Malgun Gothic</vt:lpstr>
      <vt:lpstr>Wingdings</vt:lpstr>
      <vt:lpstr>微软雅黑</vt:lpstr>
      <vt:lpstr>Arial Unicode MS</vt:lpstr>
      <vt:lpstr>Calibri</vt:lpstr>
      <vt:lpstr>等线</vt:lpstr>
      <vt:lpstr>802-11-Submission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</vt:lpstr>
      <vt:lpstr>PowerPoint 演示文稿</vt:lpstr>
      <vt:lpstr>Reference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rule-based Random MAC-Identification proposal</dc:title>
  <dc:creator>Yang, Zhijie (NSB - CN/Shanghai)</dc:creator>
  <cp:lastModifiedBy>Yan Li</cp:lastModifiedBy>
  <cp:revision>348</cp:revision>
  <dcterms:created xsi:type="dcterms:W3CDTF">2024-06-15T07:14:00Z</dcterms:created>
  <dcterms:modified xsi:type="dcterms:W3CDTF">2024-06-24T02:21:34Z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0x01010067BC94C346AF0B4FB46C347AD4C1744E</vt:lpwstr>
  </property>
  <property fmtid="{D5CDD505-2E9C-101B-9397-08002B2CF9AE}" pid="3" name="_dlc_DocIdItemGuid">
    <vt:lpwstr>10be83f3-be18-47b6-8306-cd5de8e8c2d6</vt:lpwstr>
  </property>
  <property fmtid="{D5CDD505-2E9C-101B-9397-08002B2CF9AE}" pid="4" name="ICV">
    <vt:lpwstr>1BBD183DAC8745138EEFD9335F4C9FC2</vt:lpwstr>
  </property>
  <property fmtid="{D5CDD505-2E9C-101B-9397-08002B2CF9AE}" pid="5" name="KSOProductBuildVer">
    <vt:lpwstr>2052-11.8.2.12018</vt:lpwstr>
  </property>
</Properties>
</file>