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88" r:id="rId6"/>
    <p:sldId id="271" r:id="rId7"/>
    <p:sldId id="289" r:id="rId8"/>
    <p:sldId id="268" r:id="rId9"/>
    <p:sldId id="270" r:id="rId10"/>
    <p:sldId id="269" r:id="rId11"/>
    <p:sldId id="281" r:id="rId12"/>
    <p:sldId id="283" r:id="rId13"/>
    <p:sldId id="275" r:id="rId14"/>
    <p:sldId id="287" r:id="rId15"/>
    <p:sldId id="284" r:id="rId16"/>
    <p:sldId id="285" r:id="rId17"/>
    <p:sldId id="273" r:id="rId18"/>
    <p:sldId id="274" r:id="rId19"/>
    <p:sldId id="278" r:id="rId20"/>
    <p:sldId id="286" r:id="rId21"/>
  </p:sldIdLst>
  <p:sldSz cx="9144000" cy="6858000" type="screen4x3"/>
  <p:notesSz cx="9280525" cy="69342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52" userDrawn="1">
          <p15:clr>
            <a:srgbClr val="A4A3A4"/>
          </p15:clr>
        </p15:guide>
        <p15:guide id="2" pos="289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6C861F4F-B9F9-80DE-2E0B-1F6079E790D8}" name="Giovanni Chisci" initials="GC" userId="S::gchisci@qti.qualcomm.com::eeac98f7-fbf3-469c-b682-696f1247cc3f"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88" d="100"/>
          <a:sy n="88" d="100"/>
        </p:scale>
        <p:origin x="966" y="5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4248" y="1506"/>
      </p:cViewPr>
      <p:guideLst>
        <p:guide orient="horz" pos="2152"/>
        <p:guide pos="28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1986" cy="34635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56415" y="0"/>
            <a:ext cx="4021986" cy="346354"/>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6586660"/>
            <a:ext cx="4021986" cy="34635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56415" y="6586660"/>
            <a:ext cx="4021986" cy="346354"/>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9280525" cy="6934200"/>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7548926" y="72355"/>
            <a:ext cx="856238" cy="15775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875361" y="72355"/>
            <a:ext cx="1104824" cy="15775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2911475" y="523875"/>
            <a:ext cx="3455988" cy="25908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1236554" y="3293924"/>
            <a:ext cx="6805294" cy="3119560"/>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7170737" y="6713578"/>
            <a:ext cx="1234428" cy="13522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4313065" y="6713577"/>
            <a:ext cx="684141" cy="27162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966723" y="6713578"/>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968846" y="6712392"/>
            <a:ext cx="7342833" cy="1186"/>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866862" y="221810"/>
            <a:ext cx="7546801" cy="1186"/>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544631" y="524276"/>
            <a:ext cx="6191266" cy="2591726"/>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1236554" y="3293924"/>
            <a:ext cx="6807418" cy="319072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474132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801340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4149430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91569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380560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768462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9462218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836839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363226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52316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54172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438210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045387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75569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708097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11475" y="523875"/>
            <a:ext cx="3455988" cy="2590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1959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6" name="Slide Number Placeholder 5"/>
          <p:cNvSpPr>
            <a:spLocks noGrp="1"/>
          </p:cNvSpPr>
          <p:nvPr>
            <p:ph type="sldNum" idx="12"/>
          </p:nvPr>
        </p:nvSpPr>
        <p:spPr>
          <a:xfrm>
            <a:off x="4344988" y="6475413"/>
            <a:ext cx="630070" cy="363537"/>
          </a:xfrm>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344988" y="6475413"/>
            <a:ext cx="684212" cy="363537"/>
          </a:xfrm>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a:t>Taeyoung</a:t>
            </a:r>
            <a:r>
              <a:rPr lang="en-GB" altLang="ko-KR" dirty="0"/>
              <a:t> Ha et Al., Samsung</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6" name="Slide Number Placeholder 5"/>
          <p:cNvSpPr>
            <a:spLocks noGrp="1"/>
          </p:cNvSpPr>
          <p:nvPr>
            <p:ph type="sldNum" idx="12"/>
          </p:nvPr>
        </p:nvSpPr>
        <p:spPr>
          <a:xfrm>
            <a:off x="4344988" y="6475413"/>
            <a:ext cx="690228" cy="363537"/>
          </a:xfrm>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7" name="Slide Number Placeholder 6"/>
          <p:cNvSpPr>
            <a:spLocks noGrp="1"/>
          </p:cNvSpPr>
          <p:nvPr>
            <p:ph type="sldNum" idx="12"/>
          </p:nvPr>
        </p:nvSpPr>
        <p:spPr>
          <a:xfrm>
            <a:off x="4344988" y="6475413"/>
            <a:ext cx="606007" cy="363537"/>
          </a:xfrm>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a:t>Taeyoung</a:t>
            </a:r>
            <a:r>
              <a:rPr lang="en-GB" altLang="ko-KR" dirty="0"/>
              <a:t> Ha et Al., Samsung</a:t>
            </a:r>
          </a:p>
        </p:txBody>
      </p:sp>
      <p:sp>
        <p:nvSpPr>
          <p:cNvPr id="9" name="Slide Number Placeholder 8"/>
          <p:cNvSpPr>
            <a:spLocks noGrp="1"/>
          </p:cNvSpPr>
          <p:nvPr>
            <p:ph type="sldNum" idx="12"/>
          </p:nvPr>
        </p:nvSpPr>
        <p:spPr>
          <a:xfrm>
            <a:off x="4307681" y="6475413"/>
            <a:ext cx="613235" cy="363537"/>
          </a:xfrm>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5" name="Slide Number Placeholder 4"/>
          <p:cNvSpPr>
            <a:spLocks noGrp="1"/>
          </p:cNvSpPr>
          <p:nvPr>
            <p:ph type="sldNum" idx="12"/>
          </p:nvPr>
        </p:nvSpPr>
        <p:spPr>
          <a:xfrm>
            <a:off x="4344988" y="6475413"/>
            <a:ext cx="660149" cy="363537"/>
          </a:xfrm>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4" name="Slide Number Placeholder 3"/>
          <p:cNvSpPr>
            <a:spLocks noGrp="1"/>
          </p:cNvSpPr>
          <p:nvPr>
            <p:ph type="sldNum" idx="12"/>
          </p:nvPr>
        </p:nvSpPr>
        <p:spPr>
          <a:xfrm>
            <a:off x="4344988" y="6475413"/>
            <a:ext cx="702259" cy="363537"/>
          </a:xfrm>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Taeyoung</a:t>
            </a:r>
            <a:r>
              <a:rPr lang="en-GB" altLang="ko-KR" dirty="0"/>
              <a:t> Ha et Al., Samsung</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Taeyoung</a:t>
            </a:r>
            <a:r>
              <a:rPr lang="en-GB" dirty="0"/>
              <a:t> Ha et Al., Samsung</a:t>
            </a:r>
          </a:p>
        </p:txBody>
      </p:sp>
      <p:sp>
        <p:nvSpPr>
          <p:cNvPr id="1029" name="Rectangle 5"/>
          <p:cNvSpPr>
            <a:spLocks noGrp="1" noChangeArrowheads="1"/>
          </p:cNvSpPr>
          <p:nvPr>
            <p:ph type="sldNum"/>
          </p:nvPr>
        </p:nvSpPr>
        <p:spPr bwMode="auto">
          <a:xfrm>
            <a:off x="4344988" y="6475413"/>
            <a:ext cx="581944"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802.11-24/0817r2</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457983" y="322656"/>
            <a:ext cx="180624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ltLang="ko-KR" dirty="0" err="1"/>
              <a:t>Taeyoung</a:t>
            </a:r>
            <a:r>
              <a:rPr lang="en-GB" altLang="ko-KR" dirty="0"/>
              <a:t> Ha et Al., Samsung</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Opportunistic Transmission in C-TDMA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sp>
        <p:nvSpPr>
          <p:cNvPr id="3076" name="Rectangle 4"/>
          <p:cNvSpPr>
            <a:spLocks noChangeArrowheads="1"/>
          </p:cNvSpPr>
          <p:nvPr/>
        </p:nvSpPr>
        <p:spPr bwMode="auto">
          <a:xfrm>
            <a:off x="533400" y="235648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6E62AC27-23DB-9D14-58E9-70120DB40E39}"/>
              </a:ext>
            </a:extLst>
          </p:cNvPr>
          <p:cNvGraphicFramePr>
            <a:graphicFrameLocks noChangeAspect="1"/>
          </p:cNvGraphicFramePr>
          <p:nvPr>
            <p:extLst>
              <p:ext uri="{D42A27DB-BD31-4B8C-83A1-F6EECF244321}">
                <p14:modId xmlns:p14="http://schemas.microsoft.com/office/powerpoint/2010/main" val="143147972"/>
              </p:ext>
            </p:extLst>
          </p:nvPr>
        </p:nvGraphicFramePr>
        <p:xfrm>
          <a:off x="687388" y="2924175"/>
          <a:ext cx="7867650" cy="3609975"/>
        </p:xfrm>
        <a:graphic>
          <a:graphicData uri="http://schemas.openxmlformats.org/presentationml/2006/ole">
            <mc:AlternateContent xmlns:mc="http://schemas.openxmlformats.org/markup-compatibility/2006">
              <mc:Choice xmlns:v="urn:schemas-microsoft-com:vml" Requires="v">
                <p:oleObj name="Document" r:id="rId3" imgW="8250056" imgH="3790701" progId="Word.Document.8">
                  <p:embed/>
                </p:oleObj>
              </mc:Choice>
              <mc:Fallback>
                <p:oleObj name="Document" r:id="rId3" imgW="8250056" imgH="3790701" progId="Word.Document.8">
                  <p:embed/>
                  <p:pic>
                    <p:nvPicPr>
                      <p:cNvPr id="2" name="Object 3">
                        <a:extLst>
                          <a:ext uri="{FF2B5EF4-FFF2-40B4-BE49-F238E27FC236}">
                            <a16:creationId xmlns:a16="http://schemas.microsoft.com/office/drawing/2014/main" id="{6E62AC27-23DB-9D14-58E9-70120DB40E39}"/>
                          </a:ext>
                        </a:extLst>
                      </p:cNvPr>
                      <p:cNvPicPr>
                        <a:picLocks noChangeAspect="1" noChangeArrowheads="1"/>
                      </p:cNvPicPr>
                      <p:nvPr/>
                    </p:nvPicPr>
                    <p:blipFill>
                      <a:blip r:embed="rId4"/>
                      <a:srcRect/>
                      <a:stretch>
                        <a:fillRect/>
                      </a:stretch>
                    </p:blipFill>
                    <p:spPr bwMode="auto">
                      <a:xfrm>
                        <a:off x="687388" y="2924175"/>
                        <a:ext cx="7867650" cy="360997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Opportunistic Transmission in C-TDMA </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01162" y="1751014"/>
            <a:ext cx="8183879" cy="4343400"/>
          </a:xfrm>
        </p:spPr>
        <p:txBody>
          <a:bodyPr/>
          <a:lstStyle/>
          <a:p>
            <a:pPr>
              <a:buFont typeface="Arial" panose="020B0604020202020204" pitchFamily="34" charset="0"/>
              <a:buChar char="•"/>
            </a:pPr>
            <a:r>
              <a:rPr lang="en-US" sz="2000" b="0" dirty="0">
                <a:cs typeface="Times New Roman"/>
              </a:rPr>
              <a:t>Network Topology and Assumption</a:t>
            </a:r>
          </a:p>
          <a:p>
            <a:pPr lvl="1">
              <a:buFont typeface="Arial" panose="020B0604020202020204" pitchFamily="34" charset="0"/>
              <a:buChar char="•"/>
            </a:pPr>
            <a:r>
              <a:rPr lang="en-US" altLang="ko-KR" sz="1600" dirty="0">
                <a:cs typeface="Times New Roman"/>
              </a:rPr>
              <a:t>Sharing AP (AP 2) shares its TXOP to Shared AP (AP3)</a:t>
            </a:r>
          </a:p>
          <a:p>
            <a:pPr lvl="1">
              <a:buFont typeface="Arial" panose="020B0604020202020204" pitchFamily="34" charset="0"/>
              <a:buChar char="•"/>
            </a:pPr>
            <a:r>
              <a:rPr lang="en-US" altLang="ko-KR" sz="1600" dirty="0">
                <a:cs typeface="Times New Roman"/>
              </a:rPr>
              <a:t>OT AP (AP 1) and Shared AP (AP 3) are hidden to each other</a:t>
            </a:r>
          </a:p>
          <a:p>
            <a:pPr lvl="1">
              <a:buFont typeface="Arial" panose="020B0604020202020204" pitchFamily="34" charset="0"/>
              <a:buChar char="•"/>
            </a:pPr>
            <a:r>
              <a:rPr lang="en-US" sz="1600" b="0" dirty="0">
                <a:cs typeface="Times New Roman"/>
              </a:rPr>
              <a:t>Before starting the data transmission in the shared TXOP, Control frame exchange (e.g., RTS-CTS) is conducted to prevent the hidden </a:t>
            </a:r>
            <a:br>
              <a:rPr lang="en-US" sz="1600" b="0" dirty="0">
                <a:cs typeface="Times New Roman"/>
              </a:rPr>
            </a:br>
            <a:r>
              <a:rPr lang="en-US" sz="1600" b="0" dirty="0">
                <a:cs typeface="Times New Roman"/>
              </a:rPr>
              <a:t>node problem</a:t>
            </a:r>
          </a:p>
          <a:p>
            <a:pPr lvl="1">
              <a:buFont typeface="Arial" panose="020B0604020202020204" pitchFamily="34" charset="0"/>
              <a:buChar char="•"/>
            </a:pPr>
            <a:r>
              <a:rPr lang="en-US" sz="1600" dirty="0">
                <a:cs typeface="Times New Roman"/>
              </a:rPr>
              <a:t>Return of the shared TXOP is not allowed</a:t>
            </a:r>
            <a:endParaRPr lang="en-US" sz="16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9" name="그림 8"/>
          <p:cNvPicPr>
            <a:picLocks noChangeAspect="1"/>
          </p:cNvPicPr>
          <p:nvPr/>
        </p:nvPicPr>
        <p:blipFill>
          <a:blip r:embed="rId3"/>
          <a:stretch>
            <a:fillRect/>
          </a:stretch>
        </p:blipFill>
        <p:spPr>
          <a:xfrm>
            <a:off x="4829696" y="3156787"/>
            <a:ext cx="4176826" cy="3232749"/>
          </a:xfrm>
          <a:prstGeom prst="rect">
            <a:avLst/>
          </a:prstGeom>
        </p:spPr>
      </p:pic>
      <p:pic>
        <p:nvPicPr>
          <p:cNvPr id="10" name="그림 9"/>
          <p:cNvPicPr>
            <a:picLocks noChangeAspect="1"/>
          </p:cNvPicPr>
          <p:nvPr/>
        </p:nvPicPr>
        <p:blipFill>
          <a:blip r:embed="rId4"/>
          <a:stretch>
            <a:fillRect/>
          </a:stretch>
        </p:blipFill>
        <p:spPr>
          <a:xfrm>
            <a:off x="89708" y="5169935"/>
            <a:ext cx="5011738" cy="1180036"/>
          </a:xfrm>
          <a:prstGeom prst="rect">
            <a:avLst/>
          </a:prstGeom>
        </p:spPr>
      </p:pic>
    </p:spTree>
    <p:extLst>
      <p:ext uri="{BB962C8B-B14F-4D97-AF65-F5344CB8AC3E}">
        <p14:creationId xmlns:p14="http://schemas.microsoft.com/office/powerpoint/2010/main" val="773117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Opportunistic Transmission in C-TDMA </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01162" y="1751014"/>
            <a:ext cx="8183879" cy="4343400"/>
          </a:xfrm>
        </p:spPr>
        <p:txBody>
          <a:bodyPr/>
          <a:lstStyle/>
          <a:p>
            <a:pPr>
              <a:buFont typeface="Arial" panose="020B0604020202020204" pitchFamily="34" charset="0"/>
              <a:buChar char="•"/>
            </a:pPr>
            <a:r>
              <a:rPr lang="en-US" sz="2000" b="0" dirty="0">
                <a:cs typeface="Times New Roman"/>
              </a:rPr>
              <a:t>Proposed operation of opportunistic transmission in C-TDMA</a:t>
            </a:r>
          </a:p>
          <a:p>
            <a:pPr lvl="1">
              <a:buFont typeface="Arial" panose="020B0604020202020204" pitchFamily="34" charset="0"/>
              <a:buChar char="•"/>
            </a:pPr>
            <a:r>
              <a:rPr lang="en-US" sz="1600" b="0" dirty="0">
                <a:cs typeface="Times New Roman"/>
              </a:rPr>
              <a:t>After a OT AP (i.e., </a:t>
            </a:r>
            <a:r>
              <a:rPr lang="en-US" sz="1600" b="1" dirty="0">
                <a:cs typeface="Times New Roman"/>
              </a:rPr>
              <a:t>NOT the shared AP</a:t>
            </a:r>
            <a:r>
              <a:rPr lang="en-US" sz="1600" dirty="0">
                <a:cs typeface="Times New Roman"/>
              </a:rPr>
              <a:t>) </a:t>
            </a:r>
            <a:r>
              <a:rPr lang="en-US" sz="1600" b="0" dirty="0">
                <a:cs typeface="Times New Roman"/>
              </a:rPr>
              <a:t>receives the TXOP sharing message (e.g., MU-RTS TXS TF) from the sharing AP, the OT AP reset its NAV after duration of M-</a:t>
            </a:r>
            <a:r>
              <a:rPr lang="en-US" sz="1600" b="0" dirty="0" err="1">
                <a:cs typeface="Times New Roman"/>
              </a:rPr>
              <a:t>APNAVTimeout</a:t>
            </a:r>
            <a:r>
              <a:rPr lang="en-US" sz="1600" b="0" dirty="0">
                <a:cs typeface="Times New Roman"/>
              </a:rPr>
              <a:t> </a:t>
            </a:r>
            <a:r>
              <a:rPr lang="en-US" sz="1600" b="1" dirty="0">
                <a:cs typeface="Times New Roman"/>
              </a:rPr>
              <a:t>only when the return of TXOP is not allowed</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9" name="그림 8"/>
          <p:cNvPicPr>
            <a:picLocks noChangeAspect="1"/>
          </p:cNvPicPr>
          <p:nvPr/>
        </p:nvPicPr>
        <p:blipFill>
          <a:blip r:embed="rId3"/>
          <a:stretch>
            <a:fillRect/>
          </a:stretch>
        </p:blipFill>
        <p:spPr>
          <a:xfrm>
            <a:off x="89708" y="5169935"/>
            <a:ext cx="5011738" cy="1180036"/>
          </a:xfrm>
          <a:prstGeom prst="rect">
            <a:avLst/>
          </a:prstGeom>
        </p:spPr>
      </p:pic>
      <p:sp>
        <p:nvSpPr>
          <p:cNvPr id="6" name="직사각형 5">
            <a:extLst>
              <a:ext uri="{FF2B5EF4-FFF2-40B4-BE49-F238E27FC236}">
                <a16:creationId xmlns:a16="http://schemas.microsoft.com/office/drawing/2014/main" id="{9F06B824-67B5-2E7C-C20E-FDEF8A545E14}"/>
              </a:ext>
            </a:extLst>
          </p:cNvPr>
          <p:cNvSpPr/>
          <p:nvPr/>
        </p:nvSpPr>
        <p:spPr>
          <a:xfrm>
            <a:off x="501162" y="2914941"/>
            <a:ext cx="4328534" cy="2062103"/>
          </a:xfrm>
          <a:prstGeom prst="rect">
            <a:avLst/>
          </a:prstGeom>
        </p:spPr>
        <p:txBody>
          <a:bodyPr wrap="square">
            <a:spAutoFit/>
          </a:bodyPr>
          <a:lstStyle/>
          <a:p>
            <a:pPr lvl="1">
              <a:buFont typeface="Arial" panose="020B0604020202020204" pitchFamily="34" charset="0"/>
              <a:buChar char="•"/>
            </a:pPr>
            <a:r>
              <a:rPr lang="en-US" altLang="ko-KR" sz="1600" b="1" dirty="0">
                <a:solidFill>
                  <a:schemeClr val="tx1"/>
                </a:solidFill>
                <a:cs typeface="Times New Roman"/>
              </a:rPr>
              <a:t>M-</a:t>
            </a:r>
            <a:r>
              <a:rPr lang="en-US" altLang="ko-KR" sz="1600" b="1" dirty="0" err="1">
                <a:solidFill>
                  <a:schemeClr val="tx1"/>
                </a:solidFill>
                <a:cs typeface="Times New Roman"/>
              </a:rPr>
              <a:t>APNAVTimeout</a:t>
            </a:r>
            <a:r>
              <a:rPr lang="en-US" altLang="ko-KR" sz="1600" dirty="0">
                <a:solidFill>
                  <a:schemeClr val="tx1"/>
                </a:solidFill>
                <a:cs typeface="Times New Roman"/>
              </a:rPr>
              <a:t> value</a:t>
            </a:r>
            <a:r>
              <a:rPr lang="en-US" altLang="ko-KR" sz="1600" b="0" dirty="0">
                <a:solidFill>
                  <a:schemeClr val="tx1"/>
                </a:solidFill>
                <a:cs typeface="Times New Roman"/>
              </a:rPr>
              <a:t> can be (3SIFS + CTS + Control + Resp. of Control)</a:t>
            </a:r>
            <a:br>
              <a:rPr lang="en-US" altLang="ko-KR" sz="1600" b="0" dirty="0">
                <a:solidFill>
                  <a:schemeClr val="tx1"/>
                </a:solidFill>
                <a:cs typeface="Times New Roman"/>
              </a:rPr>
            </a:br>
            <a:r>
              <a:rPr lang="en-US" altLang="ko-KR" sz="1600" b="0" dirty="0">
                <a:solidFill>
                  <a:schemeClr val="tx1"/>
                </a:solidFill>
                <a:cs typeface="Times New Roman"/>
              </a:rPr>
              <a:t>(Different from current </a:t>
            </a:r>
            <a:r>
              <a:rPr lang="en-US" altLang="ko-KR" sz="1600" b="0" dirty="0" err="1">
                <a:solidFill>
                  <a:schemeClr val="tx1"/>
                </a:solidFill>
                <a:cs typeface="Times New Roman"/>
              </a:rPr>
              <a:t>NAVTimeout</a:t>
            </a:r>
            <a:r>
              <a:rPr lang="en-US" altLang="ko-KR" sz="1600" b="0" dirty="0">
                <a:solidFill>
                  <a:schemeClr val="tx1"/>
                </a:solidFill>
                <a:cs typeface="Times New Roman"/>
              </a:rPr>
              <a:t> value)</a:t>
            </a:r>
          </a:p>
          <a:p>
            <a:pPr lvl="1">
              <a:buFont typeface="Arial" panose="020B0604020202020204" pitchFamily="34" charset="0"/>
              <a:buChar char="•"/>
            </a:pPr>
            <a:r>
              <a:rPr lang="en-US" altLang="ko-KR" sz="1600" b="0" dirty="0">
                <a:solidFill>
                  <a:schemeClr val="tx1"/>
                </a:solidFill>
                <a:cs typeface="Times New Roman"/>
              </a:rPr>
              <a:t>If the NAV of OT AP is reset after M-</a:t>
            </a:r>
            <a:r>
              <a:rPr lang="en-US" altLang="ko-KR" sz="1600" b="0" dirty="0" err="1">
                <a:solidFill>
                  <a:schemeClr val="tx1"/>
                </a:solidFill>
                <a:cs typeface="Times New Roman"/>
              </a:rPr>
              <a:t>APNAVTimeout</a:t>
            </a:r>
            <a:r>
              <a:rPr lang="en-US" altLang="ko-KR" sz="1600" b="0" dirty="0">
                <a:solidFill>
                  <a:schemeClr val="tx1"/>
                </a:solidFill>
                <a:cs typeface="Times New Roman"/>
              </a:rPr>
              <a:t> , the OT AP tries to do </a:t>
            </a:r>
            <a:r>
              <a:rPr lang="en-US" altLang="ko-KR" sz="1600" b="1" dirty="0">
                <a:solidFill>
                  <a:schemeClr val="tx1"/>
                </a:solidFill>
                <a:cs typeface="Times New Roman"/>
              </a:rPr>
              <a:t>EDCA access and transmit data within the duration of shared TXOP</a:t>
            </a:r>
          </a:p>
        </p:txBody>
      </p:sp>
      <p:pic>
        <p:nvPicPr>
          <p:cNvPr id="8" name="그림 7">
            <a:extLst>
              <a:ext uri="{FF2B5EF4-FFF2-40B4-BE49-F238E27FC236}">
                <a16:creationId xmlns:a16="http://schemas.microsoft.com/office/drawing/2014/main" id="{AC921DDB-82BA-FD51-3829-39B76E95F093}"/>
              </a:ext>
            </a:extLst>
          </p:cNvPr>
          <p:cNvPicPr>
            <a:picLocks noChangeAspect="1"/>
          </p:cNvPicPr>
          <p:nvPr/>
        </p:nvPicPr>
        <p:blipFill>
          <a:blip r:embed="rId4"/>
          <a:stretch>
            <a:fillRect/>
          </a:stretch>
        </p:blipFill>
        <p:spPr>
          <a:xfrm>
            <a:off x="4829696" y="3156787"/>
            <a:ext cx="4176826" cy="3232749"/>
          </a:xfrm>
          <a:prstGeom prst="rect">
            <a:avLst/>
          </a:prstGeom>
        </p:spPr>
      </p:pic>
    </p:spTree>
    <p:extLst>
      <p:ext uri="{BB962C8B-B14F-4D97-AF65-F5344CB8AC3E}">
        <p14:creationId xmlns:p14="http://schemas.microsoft.com/office/powerpoint/2010/main" val="3331755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Hidden Node Problem in OT</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Due to the OT, the transmission of Shared AP may be unsuccessful </a:t>
            </a:r>
          </a:p>
          <a:p>
            <a:pPr lvl="1">
              <a:buFont typeface="Arial" panose="020B0604020202020204" pitchFamily="34" charset="0"/>
              <a:buChar char="•"/>
            </a:pPr>
            <a:r>
              <a:rPr lang="en-US" sz="1600" b="0" dirty="0">
                <a:cs typeface="Times New Roman"/>
              </a:rPr>
              <a:t>For </a:t>
            </a:r>
            <a:r>
              <a:rPr lang="en-US" sz="1600" dirty="0">
                <a:cs typeface="Times New Roman"/>
              </a:rPr>
              <a:t>example, i</a:t>
            </a:r>
            <a:r>
              <a:rPr lang="en-US" sz="1600" b="0" dirty="0">
                <a:cs typeface="Times New Roman"/>
              </a:rPr>
              <a:t>f the shared AP (</a:t>
            </a:r>
            <a:r>
              <a:rPr lang="en-US" altLang="ko-KR" sz="1600" b="0" dirty="0">
                <a:cs typeface="Times New Roman"/>
              </a:rPr>
              <a:t>AP 3</a:t>
            </a:r>
            <a:r>
              <a:rPr lang="en-US" sz="1600" b="0" dirty="0">
                <a:cs typeface="Times New Roman"/>
              </a:rPr>
              <a:t>) transmits data frames to the STA in its BSS (STA 5), OT AP (</a:t>
            </a:r>
            <a:r>
              <a:rPr lang="en-US" altLang="ko-KR" sz="1600" b="0" dirty="0">
                <a:cs typeface="Times New Roman"/>
              </a:rPr>
              <a:t>AP 1</a:t>
            </a:r>
            <a:r>
              <a:rPr lang="en-US" sz="1600" b="0" dirty="0">
                <a:cs typeface="Times New Roman"/>
              </a:rPr>
              <a:t>) may start its transmission because OT AP (AP 1) can not detect the transmission of shared AP (AP 3). The transmission of OT AP (AP 1) may result in the collision at the STA </a:t>
            </a:r>
            <a:r>
              <a:rPr lang="en-US" sz="1600" dirty="0">
                <a:cs typeface="Times New Roman"/>
              </a:rPr>
              <a:t>associated with the shared AP (</a:t>
            </a:r>
            <a:r>
              <a:rPr lang="en-US" sz="1600" b="0" dirty="0">
                <a:cs typeface="Times New Roman"/>
              </a:rPr>
              <a:t>STA 5).</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8" name="그림 7"/>
          <p:cNvPicPr>
            <a:picLocks noChangeAspect="1"/>
          </p:cNvPicPr>
          <p:nvPr/>
        </p:nvPicPr>
        <p:blipFill>
          <a:blip r:embed="rId3"/>
          <a:stretch>
            <a:fillRect/>
          </a:stretch>
        </p:blipFill>
        <p:spPr>
          <a:xfrm>
            <a:off x="359943" y="4369062"/>
            <a:ext cx="8348649" cy="1965728"/>
          </a:xfrm>
          <a:prstGeom prst="rect">
            <a:avLst/>
          </a:prstGeom>
        </p:spPr>
      </p:pic>
    </p:spTree>
    <p:extLst>
      <p:ext uri="{BB962C8B-B14F-4D97-AF65-F5344CB8AC3E}">
        <p14:creationId xmlns:p14="http://schemas.microsoft.com/office/powerpoint/2010/main" val="2378441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Control Frame Exchange</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Control frame exchange (e.g., RTS-CTS) may prevent the hidden node problem in OT</a:t>
            </a:r>
          </a:p>
          <a:p>
            <a:pPr lvl="1">
              <a:buFont typeface="Arial" panose="020B0604020202020204" pitchFamily="34" charset="0"/>
              <a:buChar char="•"/>
            </a:pPr>
            <a:r>
              <a:rPr lang="en-US" sz="1600" dirty="0">
                <a:cs typeface="Times New Roman"/>
              </a:rPr>
              <a:t>For example, if Shared AP (</a:t>
            </a:r>
            <a:r>
              <a:rPr lang="en-US" altLang="ko-KR" sz="1600" dirty="0">
                <a:cs typeface="Times New Roman"/>
              </a:rPr>
              <a:t>AP 3</a:t>
            </a:r>
            <a:r>
              <a:rPr lang="en-US" sz="1600" dirty="0">
                <a:cs typeface="Times New Roman"/>
              </a:rPr>
              <a:t>) transmits a data frame to </a:t>
            </a:r>
            <a:r>
              <a:rPr lang="en-US" altLang="ko-KR" sz="1600" dirty="0">
                <a:cs typeface="Times New Roman"/>
              </a:rPr>
              <a:t>the STA in its BSS (STA 5)</a:t>
            </a:r>
            <a:r>
              <a:rPr lang="en-US" sz="1600" dirty="0">
                <a:cs typeface="Times New Roman"/>
              </a:rPr>
              <a:t> after the control frame exchange, NAV reset procedure (after M-</a:t>
            </a:r>
            <a:r>
              <a:rPr lang="en-US" sz="1600" dirty="0" err="1">
                <a:cs typeface="Times New Roman"/>
              </a:rPr>
              <a:t>APNAVTimeout</a:t>
            </a:r>
            <a:r>
              <a:rPr lang="en-US" sz="1600" dirty="0">
                <a:cs typeface="Times New Roman"/>
              </a:rPr>
              <a:t>) at OT AP (</a:t>
            </a:r>
            <a:r>
              <a:rPr lang="en-US" altLang="ko-KR" sz="1600" dirty="0">
                <a:cs typeface="Times New Roman"/>
              </a:rPr>
              <a:t>AP 1</a:t>
            </a:r>
            <a:r>
              <a:rPr lang="en-US" sz="1600" dirty="0">
                <a:cs typeface="Times New Roman"/>
              </a:rPr>
              <a:t>) failed due to the control frame exchange procedure in the shared TXOP.</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6" name="그림 5"/>
          <p:cNvPicPr>
            <a:picLocks noChangeAspect="1"/>
          </p:cNvPicPr>
          <p:nvPr/>
        </p:nvPicPr>
        <p:blipFill>
          <a:blip r:embed="rId3"/>
          <a:stretch>
            <a:fillRect/>
          </a:stretch>
        </p:blipFill>
        <p:spPr>
          <a:xfrm>
            <a:off x="69720" y="4931211"/>
            <a:ext cx="4275268" cy="1006631"/>
          </a:xfrm>
          <a:prstGeom prst="rect">
            <a:avLst/>
          </a:prstGeom>
        </p:spPr>
      </p:pic>
      <p:pic>
        <p:nvPicPr>
          <p:cNvPr id="7" name="그림 6"/>
          <p:cNvPicPr>
            <a:picLocks noChangeAspect="1"/>
          </p:cNvPicPr>
          <p:nvPr/>
        </p:nvPicPr>
        <p:blipFill>
          <a:blip r:embed="rId4"/>
          <a:stretch>
            <a:fillRect/>
          </a:stretch>
        </p:blipFill>
        <p:spPr>
          <a:xfrm>
            <a:off x="4344988" y="3557469"/>
            <a:ext cx="4524692" cy="2945437"/>
          </a:xfrm>
          <a:prstGeom prst="rect">
            <a:avLst/>
          </a:prstGeom>
        </p:spPr>
      </p:pic>
    </p:spTree>
    <p:extLst>
      <p:ext uri="{BB962C8B-B14F-4D97-AF65-F5344CB8AC3E}">
        <p14:creationId xmlns:p14="http://schemas.microsoft.com/office/powerpoint/2010/main" val="2537816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487243"/>
            <a:ext cx="7770813" cy="4343400"/>
          </a:xfrm>
        </p:spPr>
        <p:txBody>
          <a:bodyPr/>
          <a:lstStyle/>
          <a:p>
            <a:pPr>
              <a:buFont typeface="Arial" panose="020B0604020202020204" pitchFamily="34" charset="0"/>
              <a:buChar char="•"/>
            </a:pPr>
            <a:r>
              <a:rPr lang="en-US" sz="2000" b="0" dirty="0">
                <a:cs typeface="Times New Roman"/>
              </a:rPr>
              <a:t>Opportunistic transmission in C-TDMA is proposed in limited condition to enhance the medium efficiency</a:t>
            </a:r>
          </a:p>
          <a:p>
            <a:pPr lvl="1">
              <a:buFont typeface="Arial" panose="020B0604020202020204" pitchFamily="34" charset="0"/>
              <a:buChar char="•"/>
            </a:pPr>
            <a:r>
              <a:rPr lang="en-US" sz="1600" dirty="0">
                <a:cs typeface="Times New Roman"/>
              </a:rPr>
              <a:t>Opportunistic transmission is available</a:t>
            </a:r>
            <a:r>
              <a:rPr lang="en-US" sz="1600" b="1" dirty="0">
                <a:cs typeface="Times New Roman"/>
              </a:rPr>
              <a:t> only when the return of shared TXOP in C-TDMA is not used</a:t>
            </a:r>
          </a:p>
          <a:p>
            <a:pPr lvl="1">
              <a:buFont typeface="Arial" panose="020B0604020202020204" pitchFamily="34" charset="0"/>
              <a:buChar char="•"/>
            </a:pPr>
            <a:r>
              <a:rPr lang="en-US" sz="1600" dirty="0">
                <a:cs typeface="Times New Roman"/>
              </a:rPr>
              <a:t>Control frame exchange is </a:t>
            </a:r>
            <a:r>
              <a:rPr lang="en-US" sz="1600" b="1" dirty="0">
                <a:cs typeface="Times New Roman"/>
              </a:rPr>
              <a:t>highly recommended</a:t>
            </a:r>
            <a:r>
              <a:rPr lang="en-US" sz="1600" dirty="0">
                <a:cs typeface="Times New Roman"/>
              </a:rPr>
              <a:t> in C-TDMA operation to prevent the hidden node problems</a:t>
            </a:r>
            <a:endParaRPr lang="en-US" sz="1600" b="0" dirty="0">
              <a:cs typeface="Times New Roman"/>
            </a:endParaRPr>
          </a:p>
          <a:p>
            <a:pPr>
              <a:buFont typeface="Arial" panose="020B0604020202020204" pitchFamily="34" charset="0"/>
              <a:buChar char="•"/>
            </a:pPr>
            <a:r>
              <a:rPr lang="en-US" sz="2000" b="0" dirty="0">
                <a:cs typeface="Times New Roman"/>
              </a:rPr>
              <a:t>Remaining Problems to be solved</a:t>
            </a:r>
          </a:p>
          <a:p>
            <a:pPr lvl="1">
              <a:buFont typeface="Arial" panose="020B0604020202020204" pitchFamily="34" charset="0"/>
              <a:buChar char="•"/>
            </a:pPr>
            <a:r>
              <a:rPr lang="en-US" sz="1600" b="1" dirty="0">
                <a:cs typeface="Times New Roman"/>
              </a:rPr>
              <a:t>TXOP return is needed in certain cases</a:t>
            </a:r>
          </a:p>
          <a:p>
            <a:pPr lvl="2">
              <a:buFont typeface="Arial" panose="020B0604020202020204" pitchFamily="34" charset="0"/>
              <a:buChar char="•"/>
            </a:pPr>
            <a:r>
              <a:rPr lang="en-US" sz="1400" dirty="0">
                <a:cs typeface="Times New Roman"/>
              </a:rPr>
              <a:t>Amount of TXOP to share can not be perfectly predicted</a:t>
            </a:r>
          </a:p>
          <a:p>
            <a:pPr lvl="2">
              <a:buFont typeface="Arial" panose="020B0604020202020204" pitchFamily="34" charset="0"/>
              <a:buChar char="•"/>
            </a:pPr>
            <a:r>
              <a:rPr lang="en-US" sz="1400" dirty="0">
                <a:cs typeface="Times New Roman"/>
              </a:rPr>
              <a:t>Transmission of shared AP can be failed if the target STA of shared AP is affected by OBSS transmissions</a:t>
            </a:r>
          </a:p>
          <a:p>
            <a:pPr lvl="1">
              <a:buFont typeface="Arial" panose="020B0604020202020204" pitchFamily="34" charset="0"/>
              <a:buChar char="•"/>
            </a:pPr>
            <a:r>
              <a:rPr lang="en-US" sz="1600" b="1" dirty="0">
                <a:cs typeface="Times New Roman"/>
              </a:rPr>
              <a:t>NAV protection can be needed in the certain cases</a:t>
            </a:r>
          </a:p>
          <a:p>
            <a:pPr lvl="2">
              <a:buFont typeface="Arial" panose="020B0604020202020204" pitchFamily="34" charset="0"/>
              <a:buChar char="•"/>
            </a:pPr>
            <a:r>
              <a:rPr lang="en-US" altLang="ko-KR" sz="1400" dirty="0">
                <a:cs typeface="Times New Roman"/>
              </a:rPr>
              <a:t>If the NAV of OT AP is set by OBSS transmissions which was initiated by the hidden node of Sharing AP, it may affect on the OBSS transmissions when OT AP reset its NAV.</a:t>
            </a:r>
          </a:p>
          <a:p>
            <a:pPr lvl="1">
              <a:buFont typeface="Arial" panose="020B0604020202020204" pitchFamily="34" charset="0"/>
              <a:buChar char="•"/>
            </a:pPr>
            <a:r>
              <a:rPr lang="en-US" altLang="ko-KR" sz="1600" b="1" dirty="0">
                <a:cs typeface="Times New Roman"/>
              </a:rPr>
              <a:t>The target STA of OT AP may not response to the control frame of OT AP</a:t>
            </a:r>
          </a:p>
          <a:p>
            <a:pPr lvl="2">
              <a:buFont typeface="Arial" panose="020B0604020202020204" pitchFamily="34" charset="0"/>
              <a:buChar char="•"/>
            </a:pPr>
            <a:r>
              <a:rPr lang="en-US" altLang="ko-KR" sz="1400" dirty="0">
                <a:cs typeface="Times New Roman"/>
              </a:rPr>
              <a:t>STA transmits CTS only when RTS is transmitted by TXOP holder, h</a:t>
            </a:r>
            <a:r>
              <a:rPr lang="en-US" altLang="ko-KR" sz="1400" b="0" dirty="0">
                <a:cs typeface="Times New Roman"/>
              </a:rPr>
              <a:t>owever, OT AP may not the TXOP holder at that time </a:t>
            </a:r>
            <a:r>
              <a:rPr lang="en-US" altLang="ko-KR" sz="1400" dirty="0">
                <a:cs typeface="Times New Roman"/>
              </a:rPr>
              <a:t>(Only direct data transmission is possible)</a:t>
            </a:r>
            <a:endParaRPr lang="en-US" altLang="ko-KR" sz="14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Tree>
    <p:extLst>
      <p:ext uri="{BB962C8B-B14F-4D97-AF65-F5344CB8AC3E}">
        <p14:creationId xmlns:p14="http://schemas.microsoft.com/office/powerpoint/2010/main" val="1534546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References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
        <p:nvSpPr>
          <p:cNvPr id="7" name="내용 개체 틀 2"/>
          <p:cNvSpPr>
            <a:spLocks noGrp="1"/>
          </p:cNvSpPr>
          <p:nvPr>
            <p:ph idx="1"/>
          </p:nvPr>
        </p:nvSpPr>
        <p:spPr/>
        <p:txBody>
          <a:bodyPr/>
          <a:lstStyle/>
          <a:p>
            <a:pPr marL="0" indent="0"/>
            <a:r>
              <a:rPr lang="en-US" altLang="ko-KR" sz="1800" dirty="0">
                <a:ea typeface="굴림" panose="020B0600000101010101" pitchFamily="50" charset="-127"/>
              </a:rPr>
              <a:t>[1] 23/1846r1, “Protection of Extended TXOP Sharing”</a:t>
            </a:r>
          </a:p>
          <a:p>
            <a:pPr marL="0" indent="0">
              <a:buNone/>
            </a:pPr>
            <a:r>
              <a:rPr lang="en-US" altLang="ko-KR" sz="1800" dirty="0">
                <a:ea typeface="굴림" panose="020B0600000101010101" pitchFamily="50" charset="-127"/>
              </a:rPr>
              <a:t>[2] 23/1871r2, “M-AP Coordinated  Transmission framework”</a:t>
            </a:r>
          </a:p>
          <a:p>
            <a:pPr marL="0" indent="0">
              <a:buNone/>
            </a:pPr>
            <a:r>
              <a:rPr lang="en-US" altLang="ko-KR" sz="1800" dirty="0">
                <a:ea typeface="굴림" panose="020B0600000101010101" pitchFamily="50" charset="-127"/>
              </a:rPr>
              <a:t>[3] 23/1912r1, “Coordinated TDMA Procedure”</a:t>
            </a:r>
          </a:p>
          <a:p>
            <a:pPr marL="0" indent="0">
              <a:buNone/>
            </a:pPr>
            <a:r>
              <a:rPr lang="en-US" altLang="ko-KR" sz="1800" dirty="0">
                <a:ea typeface="굴림" panose="020B0600000101010101" pitchFamily="50" charset="-127"/>
              </a:rPr>
              <a:t>[4] 24/0512r0, “Considerations for Coordinated TDMA”</a:t>
            </a:r>
          </a:p>
        </p:txBody>
      </p:sp>
    </p:spTree>
    <p:extLst>
      <p:ext uri="{BB962C8B-B14F-4D97-AF65-F5344CB8AC3E}">
        <p14:creationId xmlns:p14="http://schemas.microsoft.com/office/powerpoint/2010/main" val="2733529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487243"/>
            <a:ext cx="7770813" cy="4343400"/>
          </a:xfrm>
        </p:spPr>
        <p:txBody>
          <a:bodyPr/>
          <a:lstStyle/>
          <a:p>
            <a:pPr>
              <a:buFont typeface="Arial" panose="020B0604020202020204" pitchFamily="34" charset="0"/>
              <a:buChar char="•"/>
            </a:pPr>
            <a:r>
              <a:rPr lang="en-US" sz="2000" dirty="0">
                <a:cs typeface="Times New Roman"/>
              </a:rPr>
              <a:t>Do you agree to define a mechanism to allow an AP to share a portion of its obtained TXOP with one or more of other APs/STAs?</a:t>
            </a:r>
            <a:endParaRPr lang="en-US" sz="16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Tree>
    <p:extLst>
      <p:ext uri="{BB962C8B-B14F-4D97-AF65-F5344CB8AC3E}">
        <p14:creationId xmlns:p14="http://schemas.microsoft.com/office/powerpoint/2010/main" val="2365164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487243"/>
            <a:ext cx="7770813" cy="4343400"/>
          </a:xfrm>
        </p:spPr>
        <p:txBody>
          <a:bodyPr/>
          <a:lstStyle/>
          <a:p>
            <a:pPr>
              <a:buFont typeface="Arial" panose="020B0604020202020204" pitchFamily="34" charset="0"/>
              <a:buChar char="•"/>
            </a:pPr>
            <a:r>
              <a:rPr lang="en-US" sz="2000" dirty="0">
                <a:cs typeface="Times New Roman"/>
              </a:rPr>
              <a:t>Do you agree to define a mechanism that may allow an AP to be able to transmit while the TXOP on the channel is shared within a set of APs</a:t>
            </a:r>
            <a:r>
              <a:rPr lang="en-US" sz="2000" b="0" baseline="30000" dirty="0">
                <a:cs typeface="Times New Roman"/>
              </a:rPr>
              <a:t>[Note 1]</a:t>
            </a:r>
            <a:r>
              <a:rPr lang="en-US" sz="2000" b="0" dirty="0">
                <a:cs typeface="Times New Roman"/>
              </a:rPr>
              <a:t> </a:t>
            </a:r>
            <a:r>
              <a:rPr lang="en-US" sz="2000" dirty="0">
                <a:cs typeface="Times New Roman"/>
              </a:rPr>
              <a:t>under certain conditions</a:t>
            </a:r>
            <a:r>
              <a:rPr lang="en-US" sz="2000" b="0" baseline="30000" dirty="0">
                <a:cs typeface="Times New Roman"/>
              </a:rPr>
              <a:t>[Note 2]</a:t>
            </a:r>
          </a:p>
          <a:p>
            <a:pPr lvl="1">
              <a:buFont typeface="Times New Roman" panose="02020603050405020304" pitchFamily="18" charset="0"/>
              <a:buChar char="–"/>
            </a:pPr>
            <a:r>
              <a:rPr lang="en-US" sz="1600" dirty="0">
                <a:cs typeface="Times New Roman"/>
              </a:rPr>
              <a:t>[Note 1] Definition of set of APs is TBD and the set may consist of at least one other AP</a:t>
            </a:r>
          </a:p>
          <a:p>
            <a:pPr lvl="1">
              <a:buFont typeface="Times New Roman" panose="02020603050405020304" pitchFamily="18" charset="0"/>
              <a:buChar char="–"/>
            </a:pPr>
            <a:r>
              <a:rPr lang="en-US" sz="1600" dirty="0">
                <a:cs typeface="Times New Roman"/>
              </a:rPr>
              <a:t>[Note 2] Certain conditions are TBD, e.g. </a:t>
            </a:r>
          </a:p>
          <a:p>
            <a:pPr lvl="2">
              <a:buFont typeface="Times New Roman" panose="02020603050405020304" pitchFamily="18" charset="0"/>
              <a:buChar char="–"/>
            </a:pPr>
            <a:r>
              <a:rPr lang="en-US" sz="1400" dirty="0">
                <a:cs typeface="Times New Roman"/>
              </a:rPr>
              <a:t>An AP which is hidden to the shared AP</a:t>
            </a:r>
          </a:p>
          <a:p>
            <a:pPr lvl="2">
              <a:buFont typeface="Times New Roman" panose="02020603050405020304" pitchFamily="18" charset="0"/>
              <a:buChar char="–"/>
            </a:pPr>
            <a:r>
              <a:rPr lang="en-US" sz="1400" dirty="0">
                <a:cs typeface="Times New Roman"/>
              </a:rPr>
              <a:t>Another type of </a:t>
            </a:r>
            <a:r>
              <a:rPr lang="en-US" sz="1400" dirty="0" err="1">
                <a:cs typeface="Times New Roman"/>
              </a:rPr>
              <a:t>NAVTimeout</a:t>
            </a:r>
            <a:r>
              <a:rPr lang="en-US" sz="1400" dirty="0">
                <a:cs typeface="Times New Roman"/>
              </a:rPr>
              <a:t> is applied etc.</a:t>
            </a:r>
            <a:endParaRPr lang="en-US" sz="14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17</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Tree>
    <p:extLst>
      <p:ext uri="{BB962C8B-B14F-4D97-AF65-F5344CB8AC3E}">
        <p14:creationId xmlns:p14="http://schemas.microsoft.com/office/powerpoint/2010/main" val="387338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altLang="ko-KR" sz="2000" dirty="0">
                <a:cs typeface="Times New Roman"/>
              </a:rPr>
              <a:t>In [1], allowing the transmission of AP within the duration of shared TXOP when the AP is hidden to the shared AP is proposed</a:t>
            </a:r>
          </a:p>
          <a:p>
            <a:pPr>
              <a:buFont typeface="Arial" panose="020B0604020202020204" pitchFamily="34" charset="0"/>
              <a:buChar char="•"/>
            </a:pPr>
            <a:r>
              <a:rPr lang="en-US" altLang="ko-KR" sz="2000" dirty="0">
                <a:cs typeface="Times New Roman"/>
              </a:rPr>
              <a:t>There were two options to carry out this procedures</a:t>
            </a:r>
          </a:p>
          <a:p>
            <a:pPr lvl="1">
              <a:buFont typeface="Arial" panose="020B0604020202020204" pitchFamily="34" charset="0"/>
              <a:buChar char="•"/>
            </a:pPr>
            <a:r>
              <a:rPr lang="en-US" altLang="ko-KR" sz="1600" dirty="0">
                <a:cs typeface="Times New Roman"/>
              </a:rPr>
              <a:t>Option 1: Using the </a:t>
            </a:r>
            <a:r>
              <a:rPr lang="en-US" altLang="ko-KR" sz="1600" dirty="0" err="1">
                <a:cs typeface="Times New Roman"/>
              </a:rPr>
              <a:t>NAVTimeout</a:t>
            </a:r>
            <a:endParaRPr lang="en-US" altLang="ko-KR" sz="1600" dirty="0">
              <a:cs typeface="Times New Roman"/>
            </a:endParaRPr>
          </a:p>
          <a:p>
            <a:pPr lvl="1">
              <a:buFont typeface="Arial" panose="020B0604020202020204" pitchFamily="34" charset="0"/>
              <a:buChar char="•"/>
            </a:pPr>
            <a:r>
              <a:rPr lang="en-US" altLang="ko-KR" sz="1600" dirty="0">
                <a:cs typeface="Times New Roman"/>
              </a:rPr>
              <a:t>Option 2: Change the duration field of MU-RTS TXS TF</a:t>
            </a:r>
          </a:p>
          <a:p>
            <a:pPr>
              <a:buFont typeface="Arial" panose="020B0604020202020204" pitchFamily="34" charset="0"/>
              <a:buChar char="•"/>
            </a:pPr>
            <a:endParaRPr lang="en-US" altLang="ko-KR" sz="2000" dirty="0">
              <a:cs typeface="Times New Roman"/>
            </a:endParaRPr>
          </a:p>
          <a:p>
            <a:pPr>
              <a:buFont typeface="Arial" panose="020B0604020202020204" pitchFamily="34" charset="0"/>
              <a:buChar char="•"/>
            </a:pPr>
            <a:r>
              <a:rPr lang="en-US" altLang="ko-KR" sz="2000" dirty="0">
                <a:cs typeface="Times New Roman"/>
              </a:rPr>
              <a:t>In this contribution, more detail operations and conditions for conducting this procedures are proposed</a:t>
            </a:r>
          </a:p>
          <a:p>
            <a:pPr lvl="1">
              <a:buFont typeface="Arial" panose="020B0604020202020204" pitchFamily="34" charset="0"/>
              <a:buChar char="•"/>
            </a:pPr>
            <a:endParaRPr lang="en-US" altLang="ko-KR" sz="16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Tree>
    <p:extLst>
      <p:ext uri="{BB962C8B-B14F-4D97-AF65-F5344CB8AC3E}">
        <p14:creationId xmlns:p14="http://schemas.microsoft.com/office/powerpoint/2010/main" val="3871532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Recap: Opportunistic Transmission </a:t>
            </a:r>
            <a:br>
              <a:rPr lang="en-US" dirty="0"/>
            </a:br>
            <a:r>
              <a:rPr lang="en-US" dirty="0"/>
              <a:t>in C-TDMA</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3"/>
            <a:ext cx="7770813" cy="4343400"/>
          </a:xfrm>
        </p:spPr>
        <p:txBody>
          <a:bodyPr/>
          <a:lstStyle/>
          <a:p>
            <a:pPr>
              <a:buFont typeface="Arial" panose="020B0604020202020204" pitchFamily="34" charset="0"/>
              <a:buChar char="•"/>
            </a:pPr>
            <a:r>
              <a:rPr lang="en-US" sz="2000" b="0" dirty="0">
                <a:cs typeface="Times New Roman"/>
              </a:rPr>
              <a:t>In [1], opportunistic transmission (OT) in C-TDMA is proposed</a:t>
            </a:r>
          </a:p>
          <a:p>
            <a:pPr lvl="1">
              <a:buFont typeface="Arial" panose="020B0604020202020204" pitchFamily="34" charset="0"/>
              <a:buChar char="•"/>
            </a:pPr>
            <a:r>
              <a:rPr lang="en-US" sz="1600" dirty="0">
                <a:cs typeface="Times New Roman"/>
              </a:rPr>
              <a:t>Sharing AP</a:t>
            </a:r>
            <a:r>
              <a:rPr lang="en-US" altLang="ko-KR" sz="1600" dirty="0">
                <a:cs typeface="Times New Roman"/>
              </a:rPr>
              <a:t> (AP 2</a:t>
            </a:r>
            <a:r>
              <a:rPr lang="en-US" sz="1600" dirty="0">
                <a:cs typeface="Times New Roman"/>
              </a:rPr>
              <a:t>) shares its TXOP to Shared AP (</a:t>
            </a:r>
            <a:r>
              <a:rPr lang="en-US" altLang="ko-KR" sz="1600" dirty="0">
                <a:cs typeface="Times New Roman"/>
              </a:rPr>
              <a:t>AP 3</a:t>
            </a:r>
            <a:r>
              <a:rPr lang="en-US" sz="1600" dirty="0">
                <a:cs typeface="Times New Roman"/>
              </a:rPr>
              <a:t>)</a:t>
            </a:r>
          </a:p>
          <a:p>
            <a:pPr lvl="1">
              <a:buFont typeface="Arial" panose="020B0604020202020204" pitchFamily="34" charset="0"/>
              <a:buChar char="•"/>
            </a:pPr>
            <a:r>
              <a:rPr lang="en-US" sz="1600" dirty="0">
                <a:cs typeface="Times New Roman"/>
              </a:rPr>
              <a:t>OT AP (</a:t>
            </a:r>
            <a:r>
              <a:rPr lang="en-US" altLang="ko-KR" sz="1600" dirty="0">
                <a:cs typeface="Times New Roman"/>
              </a:rPr>
              <a:t>AP 1</a:t>
            </a:r>
            <a:r>
              <a:rPr lang="en-US" sz="1600" dirty="0">
                <a:cs typeface="Times New Roman"/>
              </a:rPr>
              <a:t>) and Shared AP (</a:t>
            </a:r>
            <a:r>
              <a:rPr lang="en-US" altLang="ko-KR" sz="1600" dirty="0">
                <a:cs typeface="Times New Roman"/>
              </a:rPr>
              <a:t>AP 3</a:t>
            </a:r>
            <a:r>
              <a:rPr lang="en-US" sz="1600" dirty="0">
                <a:cs typeface="Times New Roman"/>
              </a:rPr>
              <a:t>) are hidden to each other</a:t>
            </a:r>
          </a:p>
          <a:p>
            <a:pPr lvl="1">
              <a:buFont typeface="Arial" panose="020B0604020202020204" pitchFamily="34" charset="0"/>
              <a:buChar char="•"/>
            </a:pPr>
            <a:r>
              <a:rPr lang="en-US" sz="1600" b="0" dirty="0">
                <a:cs typeface="Times New Roman"/>
              </a:rPr>
              <a:t>If transmission of OT AP (i.e., AP 1 </a:t>
            </a:r>
            <a:r>
              <a:rPr lang="en-US" sz="1600" b="0" dirty="0">
                <a:cs typeface="Times New Roman"/>
                <a:sym typeface="Wingdings" panose="05000000000000000000" pitchFamily="2" charset="2"/>
              </a:rPr>
              <a:t> STA 1</a:t>
            </a:r>
            <a:r>
              <a:rPr lang="en-US" sz="1600" b="0" dirty="0">
                <a:cs typeface="Times New Roman"/>
              </a:rPr>
              <a:t>) </a:t>
            </a:r>
            <a:r>
              <a:rPr lang="en-US" sz="1600" dirty="0">
                <a:cs typeface="Times New Roman"/>
              </a:rPr>
              <a:t>do not affect on the transmission of shared AP (i.e., AP 3 </a:t>
            </a:r>
            <a:r>
              <a:rPr lang="en-US" sz="1600" dirty="0">
                <a:cs typeface="Times New Roman"/>
                <a:sym typeface="Wingdings" panose="05000000000000000000" pitchFamily="2" charset="2"/>
              </a:rPr>
              <a:t> STA 6</a:t>
            </a:r>
            <a:r>
              <a:rPr lang="en-US" sz="1600" dirty="0">
                <a:cs typeface="Times New Roman"/>
              </a:rPr>
              <a:t>), then the transmission of OT AP (i.e., </a:t>
            </a:r>
            <a:r>
              <a:rPr lang="en-US" altLang="ko-KR" sz="1600" dirty="0">
                <a:cs typeface="Times New Roman"/>
              </a:rPr>
              <a:t>AP 1 </a:t>
            </a:r>
            <a:r>
              <a:rPr lang="en-US" altLang="ko-KR" sz="1600" dirty="0">
                <a:cs typeface="Times New Roman"/>
                <a:sym typeface="Wingdings" panose="05000000000000000000" pitchFamily="2" charset="2"/>
              </a:rPr>
              <a:t> STA 1) is allowed within the shared TXOP duration</a:t>
            </a:r>
            <a:endParaRPr lang="en-US" sz="16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6" name="그림 5"/>
          <p:cNvPicPr>
            <a:picLocks noChangeAspect="1"/>
          </p:cNvPicPr>
          <p:nvPr/>
        </p:nvPicPr>
        <p:blipFill>
          <a:blip r:embed="rId3"/>
          <a:stretch>
            <a:fillRect/>
          </a:stretch>
        </p:blipFill>
        <p:spPr>
          <a:xfrm>
            <a:off x="693554" y="4189615"/>
            <a:ext cx="7763059" cy="1827848"/>
          </a:xfrm>
          <a:prstGeom prst="rect">
            <a:avLst/>
          </a:prstGeom>
        </p:spPr>
      </p:pic>
    </p:spTree>
    <p:extLst>
      <p:ext uri="{BB962C8B-B14F-4D97-AF65-F5344CB8AC3E}">
        <p14:creationId xmlns:p14="http://schemas.microsoft.com/office/powerpoint/2010/main" val="612683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altLang="ko-KR" dirty="0"/>
              <a:t>Recap: Opportunistic Transmission </a:t>
            </a:r>
            <a:br>
              <a:rPr lang="en-US" altLang="ko-KR" dirty="0"/>
            </a:br>
            <a:r>
              <a:rPr lang="en-US" altLang="ko-KR" dirty="0"/>
              <a:t>in C-TDMA</a:t>
            </a:r>
            <a:endParaRPr lang="en-US" dirty="0"/>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3"/>
            <a:ext cx="7770813" cy="4343400"/>
          </a:xfrm>
        </p:spPr>
        <p:txBody>
          <a:bodyPr/>
          <a:lstStyle/>
          <a:p>
            <a:pPr>
              <a:buFont typeface="Arial" panose="020B0604020202020204" pitchFamily="34" charset="0"/>
              <a:buChar char="•"/>
            </a:pPr>
            <a:r>
              <a:rPr lang="en-US" sz="2000" b="0" dirty="0">
                <a:cs typeface="Times New Roman"/>
              </a:rPr>
              <a:t>However, this opportunistic transmission in C-TDMA can be result in the collision at the sharing AP when the shared AP returns its TXOP to the sharing AP. This is because the OT AP and the sharing AP are not hidden to each other.</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13" name="그림 12"/>
          <p:cNvPicPr>
            <a:picLocks noChangeAspect="1"/>
          </p:cNvPicPr>
          <p:nvPr/>
        </p:nvPicPr>
        <p:blipFill>
          <a:blip r:embed="rId3"/>
          <a:stretch>
            <a:fillRect/>
          </a:stretch>
        </p:blipFill>
        <p:spPr>
          <a:xfrm>
            <a:off x="2555872" y="3176399"/>
            <a:ext cx="4262443" cy="3299014"/>
          </a:xfrm>
          <a:prstGeom prst="rect">
            <a:avLst/>
          </a:prstGeom>
        </p:spPr>
      </p:pic>
    </p:spTree>
    <p:extLst>
      <p:ext uri="{BB962C8B-B14F-4D97-AF65-F5344CB8AC3E}">
        <p14:creationId xmlns:p14="http://schemas.microsoft.com/office/powerpoint/2010/main" val="1489485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altLang="ko-KR" dirty="0"/>
              <a:t>Recap: Framework for </a:t>
            </a:r>
            <a:r>
              <a:rPr lang="en-US" dirty="0"/>
              <a:t>C-TDMA</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Frameworks for C-TDMA operations were proposed in [2]-[4]</a:t>
            </a:r>
          </a:p>
          <a:p>
            <a:pPr lvl="1">
              <a:buFont typeface="Arial" panose="020B0604020202020204" pitchFamily="34" charset="0"/>
              <a:buChar char="•"/>
            </a:pPr>
            <a:r>
              <a:rPr lang="en-US" sz="1600" b="0" dirty="0">
                <a:cs typeface="Times New Roman"/>
              </a:rPr>
              <a:t>There are two types of C-TDMA operations </a:t>
            </a:r>
            <a:br>
              <a:rPr lang="en-US" sz="1600" b="0" dirty="0">
                <a:cs typeface="Times New Roman"/>
              </a:rPr>
            </a:br>
            <a:r>
              <a:rPr lang="en-US" sz="1600" b="0" dirty="0">
                <a:cs typeface="Times New Roman"/>
              </a:rPr>
              <a:t>(i.e., C-TDMA operation for periodic or aperiodic traffic)</a:t>
            </a:r>
            <a:endParaRPr lang="en-US" sz="2000" b="0" dirty="0">
              <a:cs typeface="Times New Roman"/>
            </a:endParaRPr>
          </a:p>
          <a:p>
            <a:pPr>
              <a:buFont typeface="Arial" panose="020B0604020202020204" pitchFamily="34" charset="0"/>
              <a:buChar char="•"/>
            </a:pPr>
            <a:r>
              <a:rPr lang="en-US" altLang="ko-KR" sz="2000" b="0" dirty="0">
                <a:cs typeface="Times New Roman"/>
              </a:rPr>
              <a:t>During the C-TDMA configuration setting phase, Configurations of C-TDMA operation (e.g., capabilities of each AP, periodic traffic information (e.g., SCS)) can be set among APs </a:t>
            </a:r>
          </a:p>
          <a:p>
            <a:pPr lvl="1">
              <a:buFont typeface="Arial" panose="020B0604020202020204" pitchFamily="34" charset="0"/>
              <a:buChar char="•"/>
            </a:pPr>
            <a:r>
              <a:rPr lang="en-US" altLang="ko-KR" sz="1600" b="0" dirty="0">
                <a:cs typeface="Times New Roman"/>
              </a:rPr>
              <a:t>This can be the part of the M-AP configurations setting procedure</a:t>
            </a:r>
          </a:p>
          <a:p>
            <a:pPr lvl="1">
              <a:buFont typeface="Arial" panose="020B0604020202020204" pitchFamily="34" charset="0"/>
              <a:buChar char="•"/>
            </a:pPr>
            <a:r>
              <a:rPr lang="en-US" altLang="ko-KR" sz="1600" b="0" dirty="0">
                <a:cs typeface="Times New Roman"/>
              </a:rPr>
              <a:t>Information about periodic traffics can be shared among the APs during the C-TDMA configuration setting procedure</a:t>
            </a:r>
            <a:br>
              <a:rPr lang="en-US" altLang="ko-KR" sz="1600" b="0" dirty="0">
                <a:cs typeface="Times New Roman"/>
              </a:rPr>
            </a:br>
            <a:r>
              <a:rPr lang="en-US" altLang="ko-KR" sz="1600" b="0" dirty="0">
                <a:cs typeface="Times New Roman"/>
                <a:sym typeface="Wingdings" panose="05000000000000000000" pitchFamily="2" charset="2"/>
              </a:rPr>
              <a:t> By using information obtained in this phase, t</a:t>
            </a:r>
            <a:r>
              <a:rPr lang="en-US" altLang="ko-KR" sz="1600" dirty="0">
                <a:cs typeface="Times New Roman"/>
                <a:sym typeface="Wingdings" panose="05000000000000000000" pitchFamily="2" charset="2"/>
              </a:rPr>
              <a:t>he amount of p</a:t>
            </a:r>
            <a:r>
              <a:rPr lang="en-US" altLang="ko-KR" sz="1600" b="0" dirty="0">
                <a:cs typeface="Times New Roman"/>
                <a:sym typeface="Wingdings" panose="05000000000000000000" pitchFamily="2" charset="2"/>
              </a:rPr>
              <a:t>eriodic traffic can </a:t>
            </a:r>
            <a:br>
              <a:rPr lang="en-US" altLang="ko-KR" sz="1600" b="0" dirty="0">
                <a:cs typeface="Times New Roman"/>
                <a:sym typeface="Wingdings" panose="05000000000000000000" pitchFamily="2" charset="2"/>
              </a:rPr>
            </a:br>
            <a:r>
              <a:rPr lang="en-US" altLang="ko-KR" sz="1600" b="0" dirty="0">
                <a:cs typeface="Times New Roman"/>
                <a:sym typeface="Wingdings" panose="05000000000000000000" pitchFamily="2" charset="2"/>
              </a:rPr>
              <a:t>     be predicted</a:t>
            </a:r>
          </a:p>
          <a:p>
            <a:pPr>
              <a:buFont typeface="Arial" panose="020B0604020202020204" pitchFamily="34" charset="0"/>
              <a:buChar char="•"/>
            </a:pPr>
            <a:endParaRPr lang="en-US" sz="2000" b="0" dirty="0">
              <a:cs typeface="Times New Roman"/>
            </a:endParaRPr>
          </a:p>
          <a:p>
            <a:pPr>
              <a:buFont typeface="Arial" panose="020B0604020202020204" pitchFamily="34" charset="0"/>
              <a:buChar char="•"/>
            </a:pPr>
            <a:endParaRPr lang="en-US" sz="200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9" name="그림 8"/>
          <p:cNvPicPr>
            <a:picLocks noChangeAspect="1"/>
          </p:cNvPicPr>
          <p:nvPr/>
        </p:nvPicPr>
        <p:blipFill>
          <a:blip r:embed="rId3"/>
          <a:stretch>
            <a:fillRect/>
          </a:stretch>
        </p:blipFill>
        <p:spPr>
          <a:xfrm>
            <a:off x="183417" y="4749762"/>
            <a:ext cx="9007353" cy="1677412"/>
          </a:xfrm>
          <a:prstGeom prst="rect">
            <a:avLst/>
          </a:prstGeom>
        </p:spPr>
      </p:pic>
      <p:sp>
        <p:nvSpPr>
          <p:cNvPr id="10" name="직사각형 9"/>
          <p:cNvSpPr/>
          <p:nvPr/>
        </p:nvSpPr>
        <p:spPr bwMode="auto">
          <a:xfrm>
            <a:off x="624254" y="4749762"/>
            <a:ext cx="1037492" cy="1725651"/>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665249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altLang="ko-KR" dirty="0"/>
              <a:t>Recap: Framework for C-TDMA</a:t>
            </a:r>
            <a:endParaRPr lang="en-US" dirty="0"/>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sym typeface="Wingdings" panose="05000000000000000000" pitchFamily="2" charset="2"/>
              </a:rPr>
              <a:t>During the pre C-TDMA information exchange procedure, information /signaling for the short-term C-TDMA operation (e.g., request the C-TDMA resource)</a:t>
            </a:r>
            <a:r>
              <a:rPr lang="en-US" altLang="ko-KR" sz="2000" b="0" dirty="0">
                <a:cs typeface="Times New Roman"/>
                <a:sym typeface="Wingdings" panose="05000000000000000000" pitchFamily="2" charset="2"/>
              </a:rPr>
              <a:t> may be conducted</a:t>
            </a:r>
            <a:endParaRPr lang="en-US" sz="1600" b="0" dirty="0">
              <a:cs typeface="Times New Roman"/>
              <a:sym typeface="Wingdings" panose="05000000000000000000" pitchFamily="2" charset="2"/>
            </a:endParaRPr>
          </a:p>
          <a:p>
            <a:pPr lvl="1">
              <a:buFont typeface="Arial" panose="020B0604020202020204" pitchFamily="34" charset="0"/>
              <a:buChar char="•"/>
            </a:pPr>
            <a:r>
              <a:rPr lang="en-US" sz="1600" b="0" dirty="0">
                <a:cs typeface="Times New Roman"/>
                <a:sym typeface="Wingdings" panose="05000000000000000000" pitchFamily="2" charset="2"/>
              </a:rPr>
              <a:t>The possible solution for this procedure can be exchange of BSR or NFR</a:t>
            </a:r>
            <a:br>
              <a:rPr lang="en-US" sz="1600" b="0" dirty="0">
                <a:cs typeface="Times New Roman"/>
                <a:sym typeface="Wingdings" panose="05000000000000000000" pitchFamily="2" charset="2"/>
              </a:rPr>
            </a:br>
            <a:r>
              <a:rPr lang="en-US" sz="1600" b="0" dirty="0">
                <a:cs typeface="Times New Roman"/>
                <a:sym typeface="Wingdings" panose="05000000000000000000" pitchFamily="2" charset="2"/>
              </a:rPr>
              <a:t> By </a:t>
            </a:r>
            <a:r>
              <a:rPr lang="en-US" sz="1600" dirty="0">
                <a:cs typeface="Times New Roman"/>
                <a:sym typeface="Wingdings" panose="05000000000000000000" pitchFamily="2" charset="2"/>
              </a:rPr>
              <a:t>conducting this procedure, </a:t>
            </a:r>
            <a:r>
              <a:rPr lang="en-US" sz="1600" b="0" dirty="0">
                <a:cs typeface="Times New Roman"/>
                <a:sym typeface="Wingdings" panose="05000000000000000000" pitchFamily="2" charset="2"/>
              </a:rPr>
              <a:t>information of aperiodic traffic can be obtained</a:t>
            </a:r>
            <a:endParaRPr lang="en-US" sz="16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9" name="그림 8"/>
          <p:cNvPicPr>
            <a:picLocks noChangeAspect="1"/>
          </p:cNvPicPr>
          <p:nvPr/>
        </p:nvPicPr>
        <p:blipFill>
          <a:blip r:embed="rId3"/>
          <a:stretch>
            <a:fillRect/>
          </a:stretch>
        </p:blipFill>
        <p:spPr>
          <a:xfrm>
            <a:off x="183417" y="4749762"/>
            <a:ext cx="9007353" cy="1677412"/>
          </a:xfrm>
          <a:prstGeom prst="rect">
            <a:avLst/>
          </a:prstGeom>
        </p:spPr>
      </p:pic>
      <p:sp>
        <p:nvSpPr>
          <p:cNvPr id="7" name="직사각형 6"/>
          <p:cNvSpPr/>
          <p:nvPr/>
        </p:nvSpPr>
        <p:spPr bwMode="auto">
          <a:xfrm>
            <a:off x="2778369" y="5169877"/>
            <a:ext cx="1037492" cy="1305536"/>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직사각형 7"/>
          <p:cNvSpPr/>
          <p:nvPr/>
        </p:nvSpPr>
        <p:spPr bwMode="auto">
          <a:xfrm>
            <a:off x="6985246" y="5169877"/>
            <a:ext cx="1037492" cy="1305536"/>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916136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TXOP Return Operation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Based on the prerequisite, the sharing AP may predict the amount of TXOP for shared AP b</a:t>
            </a:r>
            <a:r>
              <a:rPr lang="en-US" altLang="ko-KR" sz="2000" b="0" dirty="0">
                <a:cs typeface="Times New Roman"/>
              </a:rPr>
              <a:t>efore C-TDMA operation</a:t>
            </a:r>
          </a:p>
          <a:p>
            <a:pPr>
              <a:buFont typeface="Arial" panose="020B0604020202020204" pitchFamily="34" charset="0"/>
              <a:buChar char="•"/>
            </a:pPr>
            <a:r>
              <a:rPr lang="en-US" sz="2000" b="0" dirty="0">
                <a:cs typeface="Times New Roman"/>
              </a:rPr>
              <a:t>If amount of TXOP is well predicted, the TXOP return procedure may not be needed</a:t>
            </a:r>
          </a:p>
          <a:p>
            <a:pPr>
              <a:buFont typeface="Arial" panose="020B0604020202020204" pitchFamily="34" charset="0"/>
              <a:buChar char="•"/>
            </a:pPr>
            <a:r>
              <a:rPr lang="en-US" sz="2000" b="0" dirty="0">
                <a:cs typeface="Times New Roman"/>
              </a:rPr>
              <a:t>In addition, support of TXOP return operation can be optional as 11be </a:t>
            </a:r>
            <a:br>
              <a:rPr lang="en-US" sz="2000" b="0" dirty="0">
                <a:cs typeface="Times New Roman"/>
              </a:rPr>
            </a:br>
            <a:r>
              <a:rPr lang="en-US" sz="2000" b="0" dirty="0">
                <a:cs typeface="Times New Roman"/>
              </a:rPr>
              <a:t>(i.e., TXOP Return Support In Triggered TXOP Sharing Mode 2 in 11be)</a:t>
            </a:r>
          </a:p>
          <a:p>
            <a:pPr>
              <a:buFont typeface="Arial" panose="020B0604020202020204" pitchFamily="34" charset="0"/>
              <a:buChar char="•"/>
            </a:pPr>
            <a:endParaRPr lang="en-US" sz="2000" b="0" dirty="0">
              <a:cs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spTree>
    <p:extLst>
      <p:ext uri="{BB962C8B-B14F-4D97-AF65-F5344CB8AC3E}">
        <p14:creationId xmlns:p14="http://schemas.microsoft.com/office/powerpoint/2010/main" val="3945803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Hidden Node Problem in C-TDMA</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Due to the OBSS Transmission, the transmission of Shared AP may be unsuccessful which can be result in the waste of resources</a:t>
            </a:r>
          </a:p>
          <a:p>
            <a:pPr lvl="1">
              <a:buFont typeface="Arial" panose="020B0604020202020204" pitchFamily="34" charset="0"/>
              <a:buChar char="•"/>
            </a:pPr>
            <a:r>
              <a:rPr lang="en-US" sz="1600" dirty="0">
                <a:cs typeface="Times New Roman"/>
              </a:rPr>
              <a:t>For example, when Sharing AP (AP 2) shares its TXOP to Shared AP (AP 3), and the shared AP transmits data to the STA in its BSS (STA 6). However there is OBSS transmission around the STA (STA 6), the STA (STA 6) can not receive the data from Shared AP (AP 3)</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7" name="그림 6"/>
          <p:cNvPicPr>
            <a:picLocks noChangeAspect="1"/>
          </p:cNvPicPr>
          <p:nvPr/>
        </p:nvPicPr>
        <p:blipFill>
          <a:blip r:embed="rId3"/>
          <a:stretch>
            <a:fillRect/>
          </a:stretch>
        </p:blipFill>
        <p:spPr>
          <a:xfrm>
            <a:off x="1013846" y="4131425"/>
            <a:ext cx="7442767" cy="2170807"/>
          </a:xfrm>
          <a:prstGeom prst="rect">
            <a:avLst/>
          </a:prstGeom>
        </p:spPr>
      </p:pic>
    </p:spTree>
    <p:extLst>
      <p:ext uri="{BB962C8B-B14F-4D97-AF65-F5344CB8AC3E}">
        <p14:creationId xmlns:p14="http://schemas.microsoft.com/office/powerpoint/2010/main" val="1572133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Control Frame Exchange</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sz="2000" b="0" dirty="0">
                <a:cs typeface="Times New Roman"/>
              </a:rPr>
              <a:t>Control frame exchange (e.g., RTS-CTS) may prevent the hidden node problem in C-TDMA</a:t>
            </a:r>
          </a:p>
          <a:p>
            <a:pPr>
              <a:buFont typeface="Arial" panose="020B0604020202020204" pitchFamily="34" charset="0"/>
              <a:buChar char="•"/>
            </a:pPr>
            <a:r>
              <a:rPr lang="en-US" sz="2000" b="0" dirty="0">
                <a:cs typeface="Times New Roman"/>
              </a:rPr>
              <a:t>Example)</a:t>
            </a:r>
          </a:p>
          <a:p>
            <a:pPr lvl="1">
              <a:buFont typeface="Arial" panose="020B0604020202020204" pitchFamily="34" charset="0"/>
              <a:buChar char="•"/>
            </a:pPr>
            <a:r>
              <a:rPr lang="en-US" sz="1600" dirty="0">
                <a:cs typeface="Times New Roman"/>
              </a:rPr>
              <a:t>Basic NAV of STA 6 is set by the OBSS transmission</a:t>
            </a:r>
          </a:p>
          <a:p>
            <a:pPr lvl="1">
              <a:buFont typeface="Arial" panose="020B0604020202020204" pitchFamily="34" charset="0"/>
              <a:buChar char="•"/>
            </a:pPr>
            <a:r>
              <a:rPr lang="en-US" sz="1600" dirty="0">
                <a:cs typeface="Times New Roman"/>
              </a:rPr>
              <a:t>When AP 3 transmits a control frame (e.g., RTS) to the STA 6, but STA 6 can not reply due to the Basic NAV, therefore AP 3 may not transmit a data frame to the STA 6</a:t>
            </a:r>
          </a:p>
          <a:p>
            <a:pPr lvl="1">
              <a:buFont typeface="Arial" panose="020B0604020202020204" pitchFamily="34" charset="0"/>
              <a:buChar char="•"/>
            </a:pPr>
            <a:r>
              <a:rPr lang="en-US" sz="1600" dirty="0">
                <a:cs typeface="Times New Roman"/>
              </a:rPr>
              <a:t>AP 3 may use the shared TXOP to other</a:t>
            </a:r>
            <a:br>
              <a:rPr lang="en-US" sz="1600" dirty="0">
                <a:cs typeface="Times New Roman"/>
              </a:rPr>
            </a:br>
            <a:r>
              <a:rPr lang="en-US" sz="1600" dirty="0">
                <a:cs typeface="Times New Roman"/>
              </a:rPr>
              <a:t>STAs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ltLang="ko-KR" dirty="0" err="1"/>
              <a:t>Taeyoung</a:t>
            </a:r>
            <a:r>
              <a:rPr lang="en-GB" altLang="ko-KR" dirty="0"/>
              <a:t> Ha et Al., Samsung</a:t>
            </a:r>
          </a:p>
        </p:txBody>
      </p:sp>
      <p:pic>
        <p:nvPicPr>
          <p:cNvPr id="7" name="그림 6"/>
          <p:cNvPicPr>
            <a:picLocks noChangeAspect="1"/>
          </p:cNvPicPr>
          <p:nvPr/>
        </p:nvPicPr>
        <p:blipFill>
          <a:blip r:embed="rId3"/>
          <a:stretch>
            <a:fillRect/>
          </a:stretch>
        </p:blipFill>
        <p:spPr>
          <a:xfrm>
            <a:off x="66501" y="4730949"/>
            <a:ext cx="4472247" cy="1304405"/>
          </a:xfrm>
          <a:prstGeom prst="rect">
            <a:avLst/>
          </a:prstGeom>
        </p:spPr>
      </p:pic>
      <p:pic>
        <p:nvPicPr>
          <p:cNvPr id="9" name="그림 8"/>
          <p:cNvPicPr>
            <a:picLocks noChangeAspect="1"/>
          </p:cNvPicPr>
          <p:nvPr/>
        </p:nvPicPr>
        <p:blipFill>
          <a:blip r:embed="rId4"/>
          <a:stretch>
            <a:fillRect/>
          </a:stretch>
        </p:blipFill>
        <p:spPr>
          <a:xfrm>
            <a:off x="4514910" y="3682537"/>
            <a:ext cx="4527750" cy="2485305"/>
          </a:xfrm>
          <a:prstGeom prst="rect">
            <a:avLst/>
          </a:prstGeom>
        </p:spPr>
      </p:pic>
    </p:spTree>
    <p:extLst>
      <p:ext uri="{BB962C8B-B14F-4D97-AF65-F5344CB8AC3E}">
        <p14:creationId xmlns:p14="http://schemas.microsoft.com/office/powerpoint/2010/main" val="27865984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1997DC-765F-40E1-8BF7-2B8C22CE55BC}">
  <ds:schemaRefs>
    <ds:schemaRef ds:uri="http://schemas.microsoft.com/office/infopath/2007/PartnerControls"/>
    <ds:schemaRef ds:uri="http://purl.org/dc/dcmitype/"/>
    <ds:schemaRef ds:uri="http://purl.org/dc/terms/"/>
    <ds:schemaRef ds:uri="http://purl.org/dc/elements/1.1/"/>
    <ds:schemaRef ds:uri="http://schemas.microsoft.com/office/2006/documentManagement/types"/>
    <ds:schemaRef ds:uri="4cb1c834-fb5e-4db1-b5fe-b760d2c58fa7"/>
    <ds:schemaRef ds:uri="http://schemas.microsoft.com/office/2006/metadata/properti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4C6B8F8-6BA3-4182-B069-AB4C8DC58076}">
  <ds:schemaRefs>
    <ds:schemaRef ds:uri="http://schemas.microsoft.com/sharepoint/v3/contenttype/forms"/>
  </ds:schemaRefs>
</ds:datastoreItem>
</file>

<file path=customXml/itemProps3.xml><?xml version="1.0" encoding="utf-8"?>
<ds:datastoreItem xmlns:ds="http://schemas.openxmlformats.org/officeDocument/2006/customXml" ds:itemID="{140FCA05-3D69-4054-8B37-2EEC438902B0}">
  <ds:schemaRefs>
    <ds:schemaRef ds:uri="4cb1c834-fb5e-4db1-b5fe-b760d2c58f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4056</TotalTime>
  <Words>1793</Words>
  <Application>Microsoft Office PowerPoint</Application>
  <PresentationFormat>화면 슬라이드 쇼(4:3)</PresentationFormat>
  <Paragraphs>183</Paragraphs>
  <Slides>17</Slides>
  <Notes>17</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17</vt:i4>
      </vt:variant>
    </vt:vector>
  </HeadingPairs>
  <TitlesOfParts>
    <vt:vector size="23" baseType="lpstr">
      <vt:lpstr>Arial Unicode MS</vt:lpstr>
      <vt:lpstr>굴림</vt:lpstr>
      <vt:lpstr>Arial</vt:lpstr>
      <vt:lpstr>Times New Roman</vt:lpstr>
      <vt:lpstr>Office Theme</vt:lpstr>
      <vt:lpstr>Document</vt:lpstr>
      <vt:lpstr>Opportunistic Transmission in C-TDMA</vt:lpstr>
      <vt:lpstr>Introduction</vt:lpstr>
      <vt:lpstr>Recap: Opportunistic Transmission  in C-TDMA</vt:lpstr>
      <vt:lpstr>Recap: Opportunistic Transmission  in C-TDMA</vt:lpstr>
      <vt:lpstr>Recap: Framework for C-TDMA</vt:lpstr>
      <vt:lpstr>Recap: Framework for C-TDMA</vt:lpstr>
      <vt:lpstr>TXOP Return Operation</vt:lpstr>
      <vt:lpstr>Hidden Node Problem in C-TDMA</vt:lpstr>
      <vt:lpstr>Control Frame Exchange</vt:lpstr>
      <vt:lpstr>Opportunistic Transmission in C-TDMA </vt:lpstr>
      <vt:lpstr>Opportunistic Transmission in C-TDMA </vt:lpstr>
      <vt:lpstr>Hidden Node Problem in OT</vt:lpstr>
      <vt:lpstr>Control Frame Exchange</vt:lpstr>
      <vt:lpstr>Summary</vt:lpstr>
      <vt:lpstr>References</vt:lpstr>
      <vt:lpstr>Straw Poll #1</vt:lpstr>
      <vt:lpstr>Straw Poll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aajami@qti.qualcomm.com</dc:creator>
  <cp:lastModifiedBy>TAEYOUNG HA</cp:lastModifiedBy>
  <cp:revision>137</cp:revision>
  <cp:lastPrinted>1601-01-01T00:00:00Z</cp:lastPrinted>
  <dcterms:created xsi:type="dcterms:W3CDTF">2019-06-07T21:10:12Z</dcterms:created>
  <dcterms:modified xsi:type="dcterms:W3CDTF">2024-09-10T07:22:02Z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AdHocReviewCycleID">
    <vt:i4>-925616155</vt:i4>
  </property>
  <property fmtid="{D5CDD505-2E9C-101B-9397-08002B2CF9AE}" pid="4" name="_NewReviewCycle">
    <vt:lpwstr/>
  </property>
  <property fmtid="{D5CDD505-2E9C-101B-9397-08002B2CF9AE}" pid="5" name="_EmailSubject">
    <vt:lpwstr>Coordindated medium access (CrTWT)</vt:lpwstr>
  </property>
  <property fmtid="{D5CDD505-2E9C-101B-9397-08002B2CF9AE}" pid="6" name="_AuthorEmail">
    <vt:lpwstr>dho@qti.qualcomm.com</vt:lpwstr>
  </property>
  <property fmtid="{D5CDD505-2E9C-101B-9397-08002B2CF9AE}" pid="7" name="_AuthorEmailDisplayName">
    <vt:lpwstr>Duncan Ho</vt:lpwstr>
  </property>
</Properties>
</file>