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5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7A2F8E-D97D-7048-A070-DE64D52F7130}" v="5" dt="2024-05-12T11:25:20.1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00" autoAdjust="0"/>
    <p:restoredTop sz="94660"/>
  </p:normalViewPr>
  <p:slideViewPr>
    <p:cSldViewPr>
      <p:cViewPr varScale="1">
        <p:scale>
          <a:sx n="128" d="100"/>
          <a:sy n="128" d="100"/>
        </p:scale>
        <p:origin x="200" y="20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if Wilhelmsson R" userId="7717ad8e-2c2a-4a23-b6d3-5ca880b42707" providerId="ADAL" clId="{837A2F8E-D97D-7048-A070-DE64D52F7130}"/>
    <pc:docChg chg="modMainMaster">
      <pc:chgData name="Leif Wilhelmsson R" userId="7717ad8e-2c2a-4a23-b6d3-5ca880b42707" providerId="ADAL" clId="{837A2F8E-D97D-7048-A070-DE64D52F7130}" dt="2024-05-12T11:25:33.258" v="19" actId="20577"/>
      <pc:docMkLst>
        <pc:docMk/>
      </pc:docMkLst>
      <pc:sldMasterChg chg="modSp mod modSldLayout">
        <pc:chgData name="Leif Wilhelmsson R" userId="7717ad8e-2c2a-4a23-b6d3-5ca880b42707" providerId="ADAL" clId="{837A2F8E-D97D-7048-A070-DE64D52F7130}" dt="2024-05-12T11:25:33.258" v="19" actId="20577"/>
        <pc:sldMasterMkLst>
          <pc:docMk/>
          <pc:sldMasterMk cId="0" sldId="2147483648"/>
        </pc:sldMasterMkLst>
        <pc:spChg chg="mod">
          <ac:chgData name="Leif Wilhelmsson R" userId="7717ad8e-2c2a-4a23-b6d3-5ca880b42707" providerId="ADAL" clId="{837A2F8E-D97D-7048-A070-DE64D52F7130}" dt="2024-05-12T11:25:33.258" v="19" actId="20577"/>
          <ac:spMkLst>
            <pc:docMk/>
            <pc:sldMasterMk cId="0" sldId="2147483648"/>
            <ac:spMk id="10" creationId="{00000000-0000-0000-0000-000000000000}"/>
          </ac:spMkLst>
        </pc:spChg>
        <pc:sldLayoutChg chg="addSp delSp modSp mod">
          <pc:chgData name="Leif Wilhelmsson R" userId="7717ad8e-2c2a-4a23-b6d3-5ca880b42707" providerId="ADAL" clId="{837A2F8E-D97D-7048-A070-DE64D52F7130}" dt="2024-05-12T11:24:56.405" v="5"/>
          <pc:sldLayoutMkLst>
            <pc:docMk/>
            <pc:sldMasterMk cId="0" sldId="2147483648"/>
            <pc:sldLayoutMk cId="0" sldId="2147483649"/>
          </pc:sldLayoutMkLst>
          <pc:spChg chg="add del mod">
            <ac:chgData name="Leif Wilhelmsson R" userId="7717ad8e-2c2a-4a23-b6d3-5ca880b42707" providerId="ADAL" clId="{837A2F8E-D97D-7048-A070-DE64D52F7130}" dt="2024-05-12T11:24:52.951" v="2"/>
            <ac:spMkLst>
              <pc:docMk/>
              <pc:sldMasterMk cId="0" sldId="2147483648"/>
              <pc:sldLayoutMk cId="0" sldId="2147483649"/>
              <ac:spMk id="2" creationId="{69C1FA80-9C37-39DD-3E49-34F9F4FFDBC5}"/>
            </ac:spMkLst>
          </pc:spChg>
          <pc:spChg chg="add del mod">
            <ac:chgData name="Leif Wilhelmsson R" userId="7717ad8e-2c2a-4a23-b6d3-5ca880b42707" providerId="ADAL" clId="{837A2F8E-D97D-7048-A070-DE64D52F7130}" dt="2024-05-12T11:24:56.405" v="5"/>
            <ac:spMkLst>
              <pc:docMk/>
              <pc:sldMasterMk cId="0" sldId="2147483648"/>
              <pc:sldLayoutMk cId="0" sldId="2147483649"/>
              <ac:spMk id="8" creationId="{E6CFC14F-AF29-438B-FFEA-F6ED3D275419}"/>
            </ac:spMkLst>
          </pc:spChg>
        </pc:sldLayoutChg>
        <pc:sldLayoutChg chg="addSp delSp modSp mod">
          <pc:chgData name="Leif Wilhelmsson R" userId="7717ad8e-2c2a-4a23-b6d3-5ca880b42707" providerId="ADAL" clId="{837A2F8E-D97D-7048-A070-DE64D52F7130}" dt="2024-05-12T11:25:00.220" v="8"/>
          <pc:sldLayoutMkLst>
            <pc:docMk/>
            <pc:sldMasterMk cId="0" sldId="2147483648"/>
            <pc:sldLayoutMk cId="0" sldId="2147483650"/>
          </pc:sldLayoutMkLst>
          <pc:spChg chg="add del mod">
            <ac:chgData name="Leif Wilhelmsson R" userId="7717ad8e-2c2a-4a23-b6d3-5ca880b42707" providerId="ADAL" clId="{837A2F8E-D97D-7048-A070-DE64D52F7130}" dt="2024-05-12T11:25:00.220" v="8"/>
            <ac:spMkLst>
              <pc:docMk/>
              <pc:sldMasterMk cId="0" sldId="2147483648"/>
              <pc:sldLayoutMk cId="0" sldId="2147483650"/>
              <ac:spMk id="4" creationId="{A6CD218B-39BF-AABA-4A62-D7711D2AF100}"/>
            </ac:spMkLst>
          </pc:spChg>
        </pc:sldLayoutChg>
        <pc:sldLayoutChg chg="addSp delSp modSp mod">
          <pc:chgData name="Leif Wilhelmsson R" userId="7717ad8e-2c2a-4a23-b6d3-5ca880b42707" providerId="ADAL" clId="{837A2F8E-D97D-7048-A070-DE64D52F7130}" dt="2024-05-12T11:25:27.176" v="17"/>
          <pc:sldLayoutMkLst>
            <pc:docMk/>
            <pc:sldMasterMk cId="0" sldId="2147483648"/>
            <pc:sldLayoutMk cId="0" sldId="2147483651"/>
          </pc:sldLayoutMkLst>
          <pc:spChg chg="add del mod">
            <ac:chgData name="Leif Wilhelmsson R" userId="7717ad8e-2c2a-4a23-b6d3-5ca880b42707" providerId="ADAL" clId="{837A2F8E-D97D-7048-A070-DE64D52F7130}" dt="2024-05-12T11:25:27.176" v="17"/>
            <ac:spMkLst>
              <pc:docMk/>
              <pc:sldMasterMk cId="0" sldId="2147483648"/>
              <pc:sldLayoutMk cId="0" sldId="2147483651"/>
              <ac:spMk id="7" creationId="{21A635E1-D629-3C69-80DB-2BB29A467088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802.11-24/0812r1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sv-SE"/>
              <a:t>May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Leif Wilhelmsson, Ericsson AB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802.11-24/0812r1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Leif Wilhelmsson, Ericsson AB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 AB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802.11-24/0812r1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sv-SE"/>
              <a:t>May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Leif Wilhelmsson, Ericsson AB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F568378-D43B-D112-ED8C-1040A61E2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May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Leif Wilhelmsson</a:t>
            </a:r>
            <a:r>
              <a:rPr lang="en-GB" dirty="0"/>
              <a:t>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Leif Wilhelmsson, Ericsson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802.11-24/0812r1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48531" y="736872"/>
            <a:ext cx="10363200" cy="9639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Using Multi-Layer Transmission with Legacy Devices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2024-05-13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sv-SE" dirty="0"/>
              <a:t>May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030290"/>
              </p:ext>
            </p:extLst>
          </p:nvPr>
        </p:nvGraphicFramePr>
        <p:xfrm>
          <a:off x="993775" y="2484438"/>
          <a:ext cx="10272713" cy="2346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00300" progId="Word.Document.8">
                  <p:embed/>
                </p:oleObj>
              </mc:Choice>
              <mc:Fallback>
                <p:oleObj name="Document" r:id="rId3" imgW="10439400" imgH="24003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84438"/>
                        <a:ext cx="10272713" cy="23463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99B49-D9A3-D76F-15E5-1A6975820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EBE1E-7134-7C51-7C02-9781B12872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Multi-layer transmission  as in [1] has a number of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Enhancing the throughput when the channels are hard to predict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Supporting two different data streams with vastly different reliability requitements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Alternative way of multiplexing data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To support multi-layer transmission, the TX and RX need to slightly updated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would be advantageous if  the benefits of multi-layer transmission to some extent could be used to improve the system performance also with legacy devices present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This presentation shows how this can be achieved 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D1420B-3E97-7335-A32F-D543EE0A83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84364-1C29-B04F-3C3A-055C7C5A98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Leif Wilhelmsson, Ericsson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A998A3-4B9F-01D1-3A70-E0CE71EE625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4958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BD2F8-F8D8-C198-0654-F4B4BE49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AF03-BF91-BBED-8B2F-A2879860DC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idea is to enable legacy RX to receive the N most robust bits of the multi-layer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 = 2 means QPSK, N = 4 means 16QAM, N= 6 means 64QAM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N = 2 is probably the only case that is practically interesting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legacy RX has no knowledge about the other layers, but knows what N to use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legacy RX decodes the data as if it was 2^N-QAM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The Gray mapping ensures that the bits are in the “correct region”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Because of the other layers, the bit will on average be less reliable than if the modulation had been 2^N-QAM</a:t>
            </a:r>
          </a:p>
          <a:p>
            <a:pPr marL="457200" lvl="1" indent="0"/>
            <a:endParaRPr lang="en-SE" dirty="0"/>
          </a:p>
          <a:p>
            <a:pPr marL="0" indent="0"/>
            <a:endParaRPr lang="en-SE" dirty="0"/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51DDBE-1B78-D32D-F2FF-7CB9415C0B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524242-42FB-D794-C44C-39782F7852F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407971-290A-A7CE-0651-6C2B5A0DB8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468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582749-0010-C450-5FD2-CFFB9DAA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Illustration of the idea – QPSK and 64-QAM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B7652-5A86-3C91-AC7B-F1DCA29F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39762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F</a:t>
            </a:r>
            <a:r>
              <a:rPr lang="en-GB" dirty="0"/>
              <a:t>o</a:t>
            </a:r>
            <a:r>
              <a:rPr lang="en-SE" dirty="0"/>
              <a:t>r QPSK, the decision boundaries are trivial, just the real and imaginary axes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Note that for 16-QAM, bit 0 and bit 2 correspond to the QPSK bits</a:t>
            </a:r>
          </a:p>
          <a:p>
            <a:pPr>
              <a:buFont typeface="Arial" panose="020B0604020202020204" pitchFamily="34" charset="0"/>
              <a:buChar char="•"/>
            </a:pPr>
            <a:endParaRPr lang="en-SE" dirty="0"/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D547B-ED8D-7E6D-6293-E6379F5F6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FB85-5C07-360B-2BD5-6A442EAC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8A96-3648-ADA7-08CE-8FF6E80FE5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pic>
        <p:nvPicPr>
          <p:cNvPr id="10" name="Picture 9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AB099929-C026-BC42-23F3-F1B1680F9C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6280" y="1556792"/>
            <a:ext cx="2222738" cy="2016224"/>
          </a:xfrm>
          <a:prstGeom prst="rect">
            <a:avLst/>
          </a:prstGeom>
        </p:spPr>
      </p:pic>
      <p:pic>
        <p:nvPicPr>
          <p:cNvPr id="12" name="Picture 11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7D4DCFB0-45FC-55BB-795E-7F8F3D7CC4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8248" y="3566931"/>
            <a:ext cx="3176418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389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descr="A graph of a function&#10;&#10;Description automatically generated">
            <a:extLst>
              <a:ext uri="{FF2B5EF4-FFF2-40B4-BE49-F238E27FC236}">
                <a16:creationId xmlns:a16="http://schemas.microsoft.com/office/drawing/2014/main" id="{DB3EA2F3-CA88-CE73-2D3B-7910DE3948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3603665"/>
            <a:ext cx="2919789" cy="2723066"/>
          </a:xfrm>
          <a:prstGeom prst="rect">
            <a:avLst/>
          </a:prstGeom>
        </p:spPr>
      </p:pic>
      <p:pic>
        <p:nvPicPr>
          <p:cNvPr id="20" name="Picture 19" descr="A diagram of a mathematical equation&#10;&#10;Description automatically generated">
            <a:extLst>
              <a:ext uri="{FF2B5EF4-FFF2-40B4-BE49-F238E27FC236}">
                <a16:creationId xmlns:a16="http://schemas.microsoft.com/office/drawing/2014/main" id="{D78BF2E1-9EDA-284C-79E9-63E63151AD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0489" y="1349007"/>
            <a:ext cx="2244996" cy="20163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4582749-0010-C450-5FD2-CFFB9DAA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Illustration of the idea – 16-QAM and 64-QAM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AB7652-5A86-3C91-AC7B-F1DCA29F7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7014339" cy="43455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For 16-QAM, additional decision boundaries need to be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</a:t>
            </a:r>
            <a:r>
              <a:rPr lang="en-GB" dirty="0"/>
              <a:t>o</a:t>
            </a:r>
            <a:r>
              <a:rPr lang="en-SE" dirty="0"/>
              <a:t>te that the four bits in 16-QAM correspond to bits 0,1,3, a</a:t>
            </a:r>
            <a:r>
              <a:rPr lang="en-GB" dirty="0" err="1"/>
              <a:t>nd</a:t>
            </a:r>
            <a:r>
              <a:rPr lang="en-SE" dirty="0"/>
              <a:t> 4 in 64-QAM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Normalizing the constellation points to unit energy, t</a:t>
            </a:r>
            <a:r>
              <a:rPr lang="en-GB" dirty="0"/>
              <a:t>he</a:t>
            </a:r>
            <a:r>
              <a:rPr lang="en-SE" dirty="0"/>
              <a:t> decision boundaries are very close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2/sqrt(10) = 0.633 for the upper figure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SE" dirty="0"/>
              <a:t>4/sqrt(42) = 0.614 for the lower figure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Be</a:t>
            </a:r>
            <a:r>
              <a:rPr lang="en-GB" dirty="0"/>
              <a:t>ca</a:t>
            </a:r>
            <a:r>
              <a:rPr lang="en-SE" dirty="0"/>
              <a:t>use the decision regions are very similar, the decoding works assuming another modulation than actually used</a:t>
            </a:r>
          </a:p>
          <a:p>
            <a:endParaRPr lang="en-S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2D547B-ED8D-7E6D-6293-E6379F5F617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8FB85-5C07-360B-2BD5-6A442EAC68E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E748A96-3648-ADA7-08CE-8FF6E80FE5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E15316C-A667-B0B9-8C7D-87AE398A9306}"/>
              </a:ext>
            </a:extLst>
          </p:cNvPr>
          <p:cNvCxnSpPr>
            <a:cxnSpLocks/>
          </p:cNvCxnSpPr>
          <p:nvPr/>
        </p:nvCxnSpPr>
        <p:spPr bwMode="auto">
          <a:xfrm>
            <a:off x="8995932" y="1981201"/>
            <a:ext cx="18525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4674CA7-3A50-835D-05DD-075AF23D17F3}"/>
              </a:ext>
            </a:extLst>
          </p:cNvPr>
          <p:cNvCxnSpPr>
            <a:cxnSpLocks/>
          </p:cNvCxnSpPr>
          <p:nvPr/>
        </p:nvCxnSpPr>
        <p:spPr bwMode="auto">
          <a:xfrm>
            <a:off x="8760296" y="4437112"/>
            <a:ext cx="2515189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C88E559-DB70-AEA1-6269-60D5A09DF491}"/>
              </a:ext>
            </a:extLst>
          </p:cNvPr>
          <p:cNvCxnSpPr>
            <a:cxnSpLocks/>
          </p:cNvCxnSpPr>
          <p:nvPr/>
        </p:nvCxnSpPr>
        <p:spPr bwMode="auto">
          <a:xfrm>
            <a:off x="8645965" y="5517232"/>
            <a:ext cx="2642913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85D608B-1FDA-B684-8618-F42014826312}"/>
              </a:ext>
            </a:extLst>
          </p:cNvPr>
          <p:cNvCxnSpPr>
            <a:cxnSpLocks/>
          </p:cNvCxnSpPr>
          <p:nvPr/>
        </p:nvCxnSpPr>
        <p:spPr bwMode="auto">
          <a:xfrm>
            <a:off x="9480376" y="3717032"/>
            <a:ext cx="0" cy="24482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0138930-1527-6B7E-08B8-5BF5707D25CC}"/>
              </a:ext>
            </a:extLst>
          </p:cNvPr>
          <p:cNvCxnSpPr>
            <a:cxnSpLocks/>
          </p:cNvCxnSpPr>
          <p:nvPr/>
        </p:nvCxnSpPr>
        <p:spPr bwMode="auto">
          <a:xfrm>
            <a:off x="10632504" y="3717032"/>
            <a:ext cx="0" cy="244827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6D406EA-5E5B-7B8F-3948-2CCC8DA964A4}"/>
              </a:ext>
            </a:extLst>
          </p:cNvPr>
          <p:cNvCxnSpPr>
            <a:cxnSpLocks/>
          </p:cNvCxnSpPr>
          <p:nvPr/>
        </p:nvCxnSpPr>
        <p:spPr bwMode="auto">
          <a:xfrm>
            <a:off x="8645965" y="5013176"/>
            <a:ext cx="2695171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1458D45-4834-5FE4-C468-21FC5E7657D9}"/>
              </a:ext>
            </a:extLst>
          </p:cNvPr>
          <p:cNvCxnSpPr>
            <a:cxnSpLocks/>
          </p:cNvCxnSpPr>
          <p:nvPr/>
        </p:nvCxnSpPr>
        <p:spPr bwMode="auto">
          <a:xfrm>
            <a:off x="10056440" y="3717032"/>
            <a:ext cx="0" cy="252028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8C61906C-6276-D03D-9D1A-2BB7184B3BBB}"/>
              </a:ext>
            </a:extLst>
          </p:cNvPr>
          <p:cNvCxnSpPr>
            <a:cxnSpLocks/>
          </p:cNvCxnSpPr>
          <p:nvPr/>
        </p:nvCxnSpPr>
        <p:spPr bwMode="auto">
          <a:xfrm>
            <a:off x="8995932" y="2780928"/>
            <a:ext cx="185259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5D9C195-7398-BAC7-3AEC-C1DDB4C3DD00}"/>
              </a:ext>
            </a:extLst>
          </p:cNvPr>
          <p:cNvCxnSpPr>
            <a:cxnSpLocks/>
          </p:cNvCxnSpPr>
          <p:nvPr/>
        </p:nvCxnSpPr>
        <p:spPr bwMode="auto">
          <a:xfrm>
            <a:off x="10416480" y="170080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FE277AE9-3096-775F-8640-C01DA9D419AB}"/>
              </a:ext>
            </a:extLst>
          </p:cNvPr>
          <p:cNvCxnSpPr>
            <a:cxnSpLocks/>
          </p:cNvCxnSpPr>
          <p:nvPr/>
        </p:nvCxnSpPr>
        <p:spPr bwMode="auto">
          <a:xfrm>
            <a:off x="9552384" y="1700808"/>
            <a:ext cx="0" cy="151216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17D4B6E-AB73-9555-C9B6-6FAEFF10B612}"/>
              </a:ext>
            </a:extLst>
          </p:cNvPr>
          <p:cNvCxnSpPr>
            <a:cxnSpLocks/>
          </p:cNvCxnSpPr>
          <p:nvPr/>
        </p:nvCxnSpPr>
        <p:spPr bwMode="auto">
          <a:xfrm>
            <a:off x="8995932" y="2420888"/>
            <a:ext cx="192460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25BA86A-3693-0BFF-BCB8-283D98FDE8F3}"/>
              </a:ext>
            </a:extLst>
          </p:cNvPr>
          <p:cNvCxnSpPr>
            <a:cxnSpLocks/>
          </p:cNvCxnSpPr>
          <p:nvPr/>
        </p:nvCxnSpPr>
        <p:spPr bwMode="auto">
          <a:xfrm>
            <a:off x="9984432" y="1612495"/>
            <a:ext cx="0" cy="16004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415194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97DB-BBA2-680A-6F3D-13F16D11B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Simulation results - QPSK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24434-6C3C-CB21-8A82-C96C820AA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9D6D9-8712-6AF4-982F-C14931292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69CE79-7A69-110D-DFD5-37726A28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DD4443-5A26-BCCB-D2A9-D95BF267A34F}"/>
              </a:ext>
            </a:extLst>
          </p:cNvPr>
          <p:cNvSpPr txBox="1">
            <a:spLocks/>
          </p:cNvSpPr>
          <p:nvPr/>
        </p:nvSpPr>
        <p:spPr bwMode="auto">
          <a:xfrm>
            <a:off x="914402" y="1981201"/>
            <a:ext cx="5013838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(approximate) LLRs are calculated as if the correct point is at one of the four QPSK constellation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ideal LLR would take into account the 16 possible constellation points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loss in sensitiviy for QPSK by transmitting additional bits is 3-4 dB, irrespective of the modulation used  </a:t>
            </a:r>
          </a:p>
          <a:p>
            <a:endParaRPr lang="en-SE" kern="0" dirty="0"/>
          </a:p>
        </p:txBody>
      </p:sp>
      <p:pic>
        <p:nvPicPr>
          <p:cNvPr id="12" name="Picture 11" descr="A graph of a graph with numbers and lines&#10;&#10;Description automatically generated with medium confidence">
            <a:extLst>
              <a:ext uri="{FF2B5EF4-FFF2-40B4-BE49-F238E27FC236}">
                <a16:creationId xmlns:a16="http://schemas.microsoft.com/office/drawing/2014/main" id="{CC349073-EF0A-0DBC-05CD-1A285FE250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167" y="1830390"/>
            <a:ext cx="5260116" cy="3945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31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D97DB-BBA2-680A-6F3D-13F16D11B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8180" y="695739"/>
            <a:ext cx="10361084" cy="1065213"/>
          </a:xfrm>
        </p:spPr>
        <p:txBody>
          <a:bodyPr/>
          <a:lstStyle/>
          <a:p>
            <a:r>
              <a:rPr lang="en-SE" dirty="0"/>
              <a:t>Simulation results – 16-QAM, 64-QAM, a</a:t>
            </a:r>
            <a:r>
              <a:rPr lang="en-GB" dirty="0" err="1"/>
              <a:t>nd</a:t>
            </a:r>
            <a:r>
              <a:rPr lang="en-SE" dirty="0"/>
              <a:t> 256-QAM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24434-6C3C-CB21-8A82-C96C820AAF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39D6D9-8712-6AF4-982F-C1493129260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69CE79-7A69-110D-DFD5-37726A2808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FDD4443-5A26-BCCB-D2A9-D95BF267A34F}"/>
              </a:ext>
            </a:extLst>
          </p:cNvPr>
          <p:cNvSpPr txBox="1">
            <a:spLocks/>
          </p:cNvSpPr>
          <p:nvPr/>
        </p:nvSpPr>
        <p:spPr bwMode="auto">
          <a:xfrm>
            <a:off x="1092933" y="4932591"/>
            <a:ext cx="1000613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SE" kern="0" dirty="0"/>
              <a:t>The same approach works also for larger modultions, although QPSK is believed to be the most interesting case</a:t>
            </a:r>
          </a:p>
          <a:p>
            <a:endParaRPr lang="en-SE" kern="0" dirty="0"/>
          </a:p>
        </p:txBody>
      </p:sp>
      <p:pic>
        <p:nvPicPr>
          <p:cNvPr id="14" name="Picture 13" descr="A graph of different colored lines&#10;&#10;Description automatically generated">
            <a:extLst>
              <a:ext uri="{FF2B5EF4-FFF2-40B4-BE49-F238E27FC236}">
                <a16:creationId xmlns:a16="http://schemas.microsoft.com/office/drawing/2014/main" id="{445064F2-0825-27BC-D9E4-148A8F60B4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16" y="1957899"/>
            <a:ext cx="3456384" cy="2592288"/>
          </a:xfrm>
          <a:prstGeom prst="rect">
            <a:avLst/>
          </a:prstGeom>
        </p:spPr>
      </p:pic>
      <p:pic>
        <p:nvPicPr>
          <p:cNvPr id="15" name="Picture 14" descr="A graph of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422345FD-0CE3-2E45-C696-154F356CF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0125" y="1957898"/>
            <a:ext cx="3456385" cy="2592289"/>
          </a:xfrm>
          <a:prstGeom prst="rect">
            <a:avLst/>
          </a:prstGeom>
        </p:spPr>
      </p:pic>
      <p:pic>
        <p:nvPicPr>
          <p:cNvPr id="16" name="Picture 15" descr="A graph of a number of objects&#10;&#10;Description automatically generated with medium confidence">
            <a:extLst>
              <a:ext uri="{FF2B5EF4-FFF2-40B4-BE49-F238E27FC236}">
                <a16:creationId xmlns:a16="http://schemas.microsoft.com/office/drawing/2014/main" id="{AED301A0-307D-6BC0-6D64-08EE6F998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8388" y="1981911"/>
            <a:ext cx="3310876" cy="248315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29825C8A-B2CE-1A89-4202-F27EA3397588}"/>
              </a:ext>
            </a:extLst>
          </p:cNvPr>
          <p:cNvSpPr txBox="1"/>
          <p:nvPr/>
        </p:nvSpPr>
        <p:spPr>
          <a:xfrm>
            <a:off x="1847731" y="1581353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16-QAM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3B44B0A-CED4-A917-7E41-8ECE894CAC83}"/>
              </a:ext>
            </a:extLst>
          </p:cNvPr>
          <p:cNvSpPr txBox="1"/>
          <p:nvPr/>
        </p:nvSpPr>
        <p:spPr>
          <a:xfrm>
            <a:off x="5402482" y="1581995"/>
            <a:ext cx="13468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64-QAM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3D5AD1A-25F3-CA78-CDB8-C8EBFFA914CC}"/>
              </a:ext>
            </a:extLst>
          </p:cNvPr>
          <p:cNvSpPr txBox="1"/>
          <p:nvPr/>
        </p:nvSpPr>
        <p:spPr>
          <a:xfrm>
            <a:off x="8760296" y="1581352"/>
            <a:ext cx="1500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SE" b="1" dirty="0">
                <a:solidFill>
                  <a:schemeClr val="tx1"/>
                </a:solidFill>
              </a:rPr>
              <a:t>256-QAM</a:t>
            </a:r>
          </a:p>
        </p:txBody>
      </p:sp>
    </p:spTree>
    <p:extLst>
      <p:ext uri="{BB962C8B-B14F-4D97-AF65-F5344CB8AC3E}">
        <p14:creationId xmlns:p14="http://schemas.microsoft.com/office/powerpoint/2010/main" val="27796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DC129-2373-A2B7-5129-9571367AD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E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C4BDD-DF9F-410C-6858-7862A1EDC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multi-layer concept can be used also with legacy devices in a way that is transparent for the legacy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most robust layer(s) can be decoded with a loss of around 3 dB compared to if a dedicated transmission to the legacy device would have been used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SE" dirty="0"/>
              <a:t>The idea works in principle for any modulation, but using QPSK for the legacy devices seems to be the most intereting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6EC58-FAD3-401E-DC93-06E96DB262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144EF-445B-3ACF-789B-714CD33BB2C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492A691-D119-5A2C-180E-70894396EE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0933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/>
              <a:t>https://</a:t>
            </a:r>
            <a:r>
              <a:rPr lang="en-GB" dirty="0" err="1"/>
              <a:t>mentor.ieee.org</a:t>
            </a:r>
            <a:r>
              <a:rPr lang="en-GB" dirty="0"/>
              <a:t>/802.11/</a:t>
            </a:r>
            <a:r>
              <a:rPr lang="en-GB" dirty="0" err="1"/>
              <a:t>dcn</a:t>
            </a:r>
            <a:r>
              <a:rPr lang="en-GB" dirty="0"/>
              <a:t>/24/11-24-0435-00-00bn-ideas-related-to-achieving-ultra-high-reliability.pptx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Leif Wilhelmsson, Ericsson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sv-SE"/>
              <a:t>May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6122</TotalTime>
  <Words>625</Words>
  <Application>Microsoft Macintosh PowerPoint</Application>
  <PresentationFormat>Widescreen</PresentationFormat>
  <Paragraphs>81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Theme</vt:lpstr>
      <vt:lpstr>Document</vt:lpstr>
      <vt:lpstr>Using Multi-Layer Transmission with Legacy Devices</vt:lpstr>
      <vt:lpstr>Motivation</vt:lpstr>
      <vt:lpstr>Approach</vt:lpstr>
      <vt:lpstr>Illustration of the idea – QPSK and 64-QAM</vt:lpstr>
      <vt:lpstr>Illustration of the idea – 16-QAM and 64-QAM</vt:lpstr>
      <vt:lpstr>Simulation results - QPSK</vt:lpstr>
      <vt:lpstr>Simulation results – 16-QAM, 64-QAM, and 256-QAM</vt:lpstr>
      <vt:lpstr>Conclusions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title</dc:title>
  <dc:subject/>
  <dc:creator>Leif Wilhelmsson R</dc:creator>
  <cp:keywords/>
  <dc:description/>
  <cp:lastModifiedBy>Leif Wilhelmsson R</cp:lastModifiedBy>
  <cp:revision>3</cp:revision>
  <cp:lastPrinted>1601-01-01T00:00:00Z</cp:lastPrinted>
  <dcterms:created xsi:type="dcterms:W3CDTF">2024-05-07T06:12:44Z</dcterms:created>
  <dcterms:modified xsi:type="dcterms:W3CDTF">2024-05-12T11:25:36Z</dcterms:modified>
  <cp:category>Name, Affiliation</cp:category>
</cp:coreProperties>
</file>