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618A7-924E-9741-B453-AE9718A136D7}" v="56" dt="2024-05-08T11:26:28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4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802.11-24/0812r0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802.11-24/0812r0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</a:t>
            </a:r>
            <a:r>
              <a:rPr lang="en-GB" dirty="0"/>
              <a:t>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736872"/>
            <a:ext cx="10363200" cy="963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Multi-Layer Transmission with Legacy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3029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9B49-D9A3-D76F-15E5-1A697582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EBE1E-7134-7C51-7C02-9781B128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Multi-layer transmission  as in [1] has a number of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Enhancing the throughput when the channels are hard to predict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Supporting two different data streams with vastly different reliability requitements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Alternative way of multiplexing data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support multi-layer transmission, the TX and RX need to slightly updated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would be advantageous if  the benefits of multi-layer transmission to some extent could be used to improve the system performance also with legacy devices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This presentation shows how this can be achieved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420B-3E97-7335-A32F-D543EE0A83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84364-1C29-B04F-3C3A-055C7C5A98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A998A3-4B9F-01D1-3A70-E0CE71EE62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95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D2F8-F8D8-C198-0654-F4B4BE49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AF03-BF91-BBED-8B2F-A2879860D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is to enable legacy RX to receive the N most robust bits of the multi-layer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means QPSK, N = 4 means 16QAM, N= 6 means 64QAM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is probably the only case that is practically interesting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has no knowledge about the other layers, but knows what N to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decodes the data as if it was 2^N-QAM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Gray mapping ensures that the bits are in the “correct region”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Because of the other layers, the bit will on average be less reliable than if the modulation had been 2^N-QAM</a:t>
            </a:r>
          </a:p>
          <a:p>
            <a:pPr marL="457200" lvl="1" indent="0"/>
            <a:endParaRPr lang="en-SE" dirty="0"/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1DDBE-1B78-D32D-F2FF-7CB9415C0B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24242-42FB-D794-C44C-39782F7852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407971-290A-A7CE-0651-6C2B5A0DB8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46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QPSK and 64-QAM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976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</a:t>
            </a:r>
            <a:r>
              <a:rPr lang="en-GB" dirty="0"/>
              <a:t>o</a:t>
            </a:r>
            <a:r>
              <a:rPr lang="en-SE" dirty="0"/>
              <a:t>r QPSK, the decision boundaries are trivial, just the real and imaginary axes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 that for 16-QAM, bit 0 and bit 2 correspond to the QPSK bits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pic>
        <p:nvPicPr>
          <p:cNvPr id="10" name="Picture 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AB099929-C026-BC42-23F3-F1B1680F9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56792"/>
            <a:ext cx="2222738" cy="2016224"/>
          </a:xfrm>
          <a:prstGeom prst="rect">
            <a:avLst/>
          </a:prstGeom>
        </p:spPr>
      </p:pic>
      <p:pic>
        <p:nvPicPr>
          <p:cNvPr id="12" name="Picture 11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7D4DCFB0-45FC-55BB-795E-7F8F3D7CC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3566931"/>
            <a:ext cx="3176418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8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graph of a function&#10;&#10;Description automatically generated">
            <a:extLst>
              <a:ext uri="{FF2B5EF4-FFF2-40B4-BE49-F238E27FC236}">
                <a16:creationId xmlns:a16="http://schemas.microsoft.com/office/drawing/2014/main" id="{DB3EA2F3-CA88-CE73-2D3B-7910DE394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3603665"/>
            <a:ext cx="2919789" cy="2723066"/>
          </a:xfrm>
          <a:prstGeom prst="rect">
            <a:avLst/>
          </a:prstGeom>
        </p:spPr>
      </p:pic>
      <p:pic>
        <p:nvPicPr>
          <p:cNvPr id="20" name="Picture 1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D78BF2E1-9EDA-284C-79E9-63E63151A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489" y="1349007"/>
            <a:ext cx="2244996" cy="2016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16-QAM and 64-QAM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14339" cy="434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For 16-QAM, additional decision boundaries need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</a:t>
            </a:r>
            <a:r>
              <a:rPr lang="en-GB" dirty="0"/>
              <a:t>o</a:t>
            </a:r>
            <a:r>
              <a:rPr lang="en-SE" dirty="0"/>
              <a:t>te that the four bits in 16-QAM correspond to bits 0,1,3, a</a:t>
            </a:r>
            <a:r>
              <a:rPr lang="en-GB" dirty="0" err="1"/>
              <a:t>nd</a:t>
            </a:r>
            <a:r>
              <a:rPr lang="en-SE" dirty="0"/>
              <a:t> 4 in 64-QAM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Normalizing the constellation points to unit energy, t</a:t>
            </a:r>
            <a:r>
              <a:rPr lang="en-GB" dirty="0"/>
              <a:t>he</a:t>
            </a:r>
            <a:r>
              <a:rPr lang="en-SE" dirty="0"/>
              <a:t> decision boundaries are very close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2/sqrt(10) = 0.633 for the upper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4/sqrt(42) = 0.614 for the lower figure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</a:t>
            </a:r>
            <a:r>
              <a:rPr lang="en-GB" dirty="0"/>
              <a:t>ca</a:t>
            </a:r>
            <a:r>
              <a:rPr lang="en-SE" dirty="0"/>
              <a:t>use the decision regions are very similar, the decoding works assuming another modulation than actually used</a:t>
            </a:r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15316C-A667-B0B9-8C7D-87AE398A9306}"/>
              </a:ext>
            </a:extLst>
          </p:cNvPr>
          <p:cNvCxnSpPr>
            <a:cxnSpLocks/>
          </p:cNvCxnSpPr>
          <p:nvPr/>
        </p:nvCxnSpPr>
        <p:spPr bwMode="auto">
          <a:xfrm>
            <a:off x="8995932" y="1981201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674CA7-3A50-835D-05DD-075AF23D17F3}"/>
              </a:ext>
            </a:extLst>
          </p:cNvPr>
          <p:cNvCxnSpPr>
            <a:cxnSpLocks/>
          </p:cNvCxnSpPr>
          <p:nvPr/>
        </p:nvCxnSpPr>
        <p:spPr bwMode="auto">
          <a:xfrm>
            <a:off x="8760296" y="4437112"/>
            <a:ext cx="2515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88E559-DB70-AEA1-6269-60D5A09DF491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517232"/>
            <a:ext cx="264291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5D608B-1FDA-B684-8618-F42014826312}"/>
              </a:ext>
            </a:extLst>
          </p:cNvPr>
          <p:cNvCxnSpPr>
            <a:cxnSpLocks/>
          </p:cNvCxnSpPr>
          <p:nvPr/>
        </p:nvCxnSpPr>
        <p:spPr bwMode="auto">
          <a:xfrm>
            <a:off x="9480376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138930-1527-6B7E-08B8-5BF5707D25CC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D406EA-5E5B-7B8F-3948-2CCC8DA964A4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013176"/>
            <a:ext cx="269517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1458D45-4834-5FE4-C468-21FC5E7657D9}"/>
              </a:ext>
            </a:extLst>
          </p:cNvPr>
          <p:cNvCxnSpPr>
            <a:cxnSpLocks/>
          </p:cNvCxnSpPr>
          <p:nvPr/>
        </p:nvCxnSpPr>
        <p:spPr bwMode="auto">
          <a:xfrm>
            <a:off x="10056440" y="3717032"/>
            <a:ext cx="0" cy="25202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61906C-6276-D03D-9D1A-2BB7184B3BBB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780928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5D9C195-7398-BAC7-3AEC-C1DDB4C3DD00}"/>
              </a:ext>
            </a:extLst>
          </p:cNvPr>
          <p:cNvCxnSpPr>
            <a:cxnSpLocks/>
          </p:cNvCxnSpPr>
          <p:nvPr/>
        </p:nvCxnSpPr>
        <p:spPr bwMode="auto">
          <a:xfrm>
            <a:off x="10416480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E277AE9-3096-775F-8640-C01DA9D419AB}"/>
              </a:ext>
            </a:extLst>
          </p:cNvPr>
          <p:cNvCxnSpPr>
            <a:cxnSpLocks/>
          </p:cNvCxnSpPr>
          <p:nvPr/>
        </p:nvCxnSpPr>
        <p:spPr bwMode="auto">
          <a:xfrm>
            <a:off x="9552384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17D4B6E-AB73-9555-C9B6-6FAEFF10B612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420888"/>
            <a:ext cx="19246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5BA86A-3693-0BFF-BCB8-283D98FDE8F3}"/>
              </a:ext>
            </a:extLst>
          </p:cNvPr>
          <p:cNvCxnSpPr>
            <a:cxnSpLocks/>
          </p:cNvCxnSpPr>
          <p:nvPr/>
        </p:nvCxnSpPr>
        <p:spPr bwMode="auto">
          <a:xfrm>
            <a:off x="9984432" y="1612495"/>
            <a:ext cx="0" cy="1600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15194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Simulation results - QPSK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914402" y="1981201"/>
            <a:ext cx="501383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(approximate) LLRs are calculated as if the correct point is at one of the four QPSK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ideal LLR would take into account the 16 possible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loss in sensitiviy for QPSK by transmitting additional bits is 3-4 dB, irrespective of the modulation used  </a:t>
            </a:r>
          </a:p>
          <a:p>
            <a:endParaRPr lang="en-SE" kern="0" dirty="0"/>
          </a:p>
        </p:txBody>
      </p:sp>
      <p:pic>
        <p:nvPicPr>
          <p:cNvPr id="12" name="Picture 11" descr="A graph of a graph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CC349073-EF0A-0DBC-05CD-1A285FE25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1830390"/>
            <a:ext cx="5260116" cy="394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3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180" y="695739"/>
            <a:ext cx="10361084" cy="1065213"/>
          </a:xfrm>
        </p:spPr>
        <p:txBody>
          <a:bodyPr/>
          <a:lstStyle/>
          <a:p>
            <a:r>
              <a:rPr lang="en-SE" dirty="0"/>
              <a:t>Simulation results – 16-QAM, 64-QAM, a</a:t>
            </a:r>
            <a:r>
              <a:rPr lang="en-GB" dirty="0" err="1"/>
              <a:t>nd</a:t>
            </a:r>
            <a:r>
              <a:rPr lang="en-SE" dirty="0"/>
              <a:t> 256-QAM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1092933" y="4932591"/>
            <a:ext cx="1000613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same approach works also for larger modultions, although QPSK is believed to be the most interesting case</a:t>
            </a:r>
          </a:p>
          <a:p>
            <a:endParaRPr lang="en-SE" kern="0" dirty="0"/>
          </a:p>
        </p:txBody>
      </p:sp>
      <p:pic>
        <p:nvPicPr>
          <p:cNvPr id="14" name="Picture 13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445064F2-0825-27BC-D9E4-148A8F60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6" y="1957899"/>
            <a:ext cx="3456384" cy="2592288"/>
          </a:xfrm>
          <a:prstGeom prst="rect">
            <a:avLst/>
          </a:prstGeom>
        </p:spPr>
      </p:pic>
      <p:pic>
        <p:nvPicPr>
          <p:cNvPr id="15" name="Picture 14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422345FD-0CE3-2E45-C696-154F356CF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25" y="1957898"/>
            <a:ext cx="3456385" cy="2592289"/>
          </a:xfrm>
          <a:prstGeom prst="rect">
            <a:avLst/>
          </a:prstGeom>
        </p:spPr>
      </p:pic>
      <p:pic>
        <p:nvPicPr>
          <p:cNvPr id="16" name="Picture 15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AED301A0-307D-6BC0-6D64-08EE6F998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88" y="1981911"/>
            <a:ext cx="3310876" cy="248315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9825C8A-B2CE-1A89-4202-F27EA3397588}"/>
              </a:ext>
            </a:extLst>
          </p:cNvPr>
          <p:cNvSpPr txBox="1"/>
          <p:nvPr/>
        </p:nvSpPr>
        <p:spPr>
          <a:xfrm>
            <a:off x="1847731" y="1581353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16-QAM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B44B0A-CED4-A917-7E41-8ECE894CAC83}"/>
              </a:ext>
            </a:extLst>
          </p:cNvPr>
          <p:cNvSpPr txBox="1"/>
          <p:nvPr/>
        </p:nvSpPr>
        <p:spPr>
          <a:xfrm>
            <a:off x="5402482" y="1581995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64-QAM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D5AD1A-25F3-CA78-CDB8-C8EBFFA914CC}"/>
              </a:ext>
            </a:extLst>
          </p:cNvPr>
          <p:cNvSpPr txBox="1"/>
          <p:nvPr/>
        </p:nvSpPr>
        <p:spPr>
          <a:xfrm>
            <a:off x="8760296" y="1581352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256-QAM</a:t>
            </a:r>
          </a:p>
        </p:txBody>
      </p:sp>
    </p:spTree>
    <p:extLst>
      <p:ext uri="{BB962C8B-B14F-4D97-AF65-F5344CB8AC3E}">
        <p14:creationId xmlns:p14="http://schemas.microsoft.com/office/powerpoint/2010/main" val="27796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C129-2373-A2B7-5129-9571367A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4BDD-DF9F-410C-6858-7862A1ED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multi-layer concept can be used also with legacy devices in a way that is transparent for the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most robust layer(s) can be decoded with a loss of around 3 dB compared to if a dedicated transmission to the legacy device would have been used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works in principle for any modulation, but using QPSK for the legacy devices seems to be the most intereting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6EC58-FAD3-401E-DC93-06E96DB262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144EF-445B-3ACF-789B-714CD33BB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92A691-D119-5A2C-180E-70894396EE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93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https://</a:t>
            </a:r>
            <a:r>
              <a:rPr lang="en-GB" dirty="0" err="1"/>
              <a:t>mentor.ieee.org</a:t>
            </a:r>
            <a:r>
              <a:rPr lang="en-GB" dirty="0"/>
              <a:t>/802.11/</a:t>
            </a:r>
            <a:r>
              <a:rPr lang="en-GB" dirty="0" err="1"/>
              <a:t>dcn</a:t>
            </a:r>
            <a:r>
              <a:rPr lang="en-GB" dirty="0"/>
              <a:t>/24/11-24-0435-00-00bn-ideas-related-to-achieving-ultra-high-reliability.pptx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6121</TotalTime>
  <Words>625</Words>
  <Application>Microsoft Macintosh PowerPoint</Application>
  <PresentationFormat>Widescreen</PresentationFormat>
  <Paragraphs>81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Microsoft Word 97-2004 Document</vt:lpstr>
      <vt:lpstr>Using Multi-Layer Transmission with Legacy Devices</vt:lpstr>
      <vt:lpstr>Motivation</vt:lpstr>
      <vt:lpstr>Approach</vt:lpstr>
      <vt:lpstr>Illustration of the idea – QPSK and 64-QAM</vt:lpstr>
      <vt:lpstr>Illustration of the idea – 16-QAM and 64-QAM</vt:lpstr>
      <vt:lpstr>Simulation results - QPSK</vt:lpstr>
      <vt:lpstr>Simulation results – 16-QAM, 64-QAM, and 256-QAM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title</dc:title>
  <dc:subject/>
  <dc:creator>Leif Wilhelmsson R</dc:creator>
  <cp:keywords/>
  <dc:description/>
  <cp:lastModifiedBy>Leif Wilhelmsson R</cp:lastModifiedBy>
  <cp:revision>2</cp:revision>
  <cp:lastPrinted>1601-01-01T00:00:00Z</cp:lastPrinted>
  <dcterms:created xsi:type="dcterms:W3CDTF">2024-05-07T06:12:44Z</dcterms:created>
  <dcterms:modified xsi:type="dcterms:W3CDTF">2024-05-12T11:21:34Z</dcterms:modified>
  <cp:category>Name, Affiliation</cp:category>
</cp:coreProperties>
</file>