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75" r:id="rId5"/>
    <p:sldId id="276" r:id="rId6"/>
    <p:sldId id="282" r:id="rId7"/>
    <p:sldId id="268" r:id="rId8"/>
    <p:sldId id="278" r:id="rId9"/>
    <p:sldId id="284" r:id="rId10"/>
    <p:sldId id="285" r:id="rId11"/>
    <p:sldId id="267" r:id="rId12"/>
    <p:sldId id="281" r:id="rId13"/>
    <p:sldId id="273" r:id="rId14"/>
  </p:sldIdLst>
  <p:sldSz cx="12192000" cy="6858000"/>
  <p:notesSz cx="6934200" cy="9280525"/>
  <p:custDataLst>
    <p:tags r:id="rId17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95BF0-45BF-4933-AD44-F4E25F86C6FF}" v="2" dt="2024-05-08T08:51:33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1" autoAdjust="0"/>
    <p:restoredTop sz="94660"/>
  </p:normalViewPr>
  <p:slideViewPr>
    <p:cSldViewPr>
      <p:cViewPr varScale="1">
        <p:scale>
          <a:sx n="67" d="100"/>
          <a:sy n="67" d="100"/>
        </p:scale>
        <p:origin x="31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802.11-24/0811r0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Overlapped indication for aperiodic low latency traffic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26766"/>
              </p:ext>
            </p:extLst>
          </p:nvPr>
        </p:nvGraphicFramePr>
        <p:xfrm>
          <a:off x="996950" y="2351088"/>
          <a:ext cx="9907588" cy="436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28746" imgH="4209026" progId="Word.Document.8">
                  <p:embed/>
                </p:oleObj>
              </mc:Choice>
              <mc:Fallback>
                <p:oleObj name="Document" r:id="rId3" imgW="9528746" imgH="420902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351088"/>
                        <a:ext cx="9907588" cy="436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694419E-AB7F-4820-8F1F-1A04BB02D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059" y="224110"/>
            <a:ext cx="4711700" cy="6445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4936-D561-BD9D-F608-B5031666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333727" cy="1065213"/>
          </a:xfrm>
        </p:spPr>
        <p:txBody>
          <a:bodyPr/>
          <a:lstStyle/>
          <a:p>
            <a:r>
              <a:rPr lang="en-US" dirty="0"/>
              <a:t>Large latency gains for LL-STA contending with AC_VO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117-4373-964B-E39A-3A4F8A80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81201"/>
            <a:ext cx="6956675" cy="449043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 UL traffic only, MCS 4,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PPDU duration 1ms. Max TXOP duration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LL STA: traffic CBR 2Mbps, 1.5KB 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AC: 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STAs: traffic CBR 4Mbps, 1.5KB MPDU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AC: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50% to 98% LL STA latency gains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impact to non-LL STAs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latency loss with 4 STAs (short contention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latency gain with 8 STAs (long contention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Marginal throughput loss in dense scenarios (12 STAs)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67E7-8C91-DF29-1F69-4A8E8A8B3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98AA7-E911-B00F-58A1-E092831FF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1638E-B030-02BA-C737-9563DFD06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6D2310-B1FF-9DD2-E85A-3D59C66E509B}"/>
              </a:ext>
            </a:extLst>
          </p:cNvPr>
          <p:cNvSpPr txBox="1"/>
          <p:nvPr/>
        </p:nvSpPr>
        <p:spPr>
          <a:xfrm>
            <a:off x="9803216" y="692696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237152-924C-2052-7413-AE939BD983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2687" y="915410"/>
            <a:ext cx="642233" cy="58180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FB20E-EEAA-1F04-042C-1ED92D36394E}"/>
              </a:ext>
            </a:extLst>
          </p:cNvPr>
          <p:cNvCxnSpPr>
            <a:cxnSpLocks/>
          </p:cNvCxnSpPr>
          <p:nvPr/>
        </p:nvCxnSpPr>
        <p:spPr bwMode="auto">
          <a:xfrm>
            <a:off x="10034920" y="915410"/>
            <a:ext cx="453568" cy="49736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8F6678-0AC5-7DE3-43F0-3EFEBC0A7F4B}"/>
              </a:ext>
            </a:extLst>
          </p:cNvPr>
          <p:cNvCxnSpPr>
            <a:cxnSpLocks/>
          </p:cNvCxnSpPr>
          <p:nvPr/>
        </p:nvCxnSpPr>
        <p:spPr bwMode="auto">
          <a:xfrm>
            <a:off x="10034920" y="915410"/>
            <a:ext cx="1677704" cy="425358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DD8018F-4E3E-3E00-4B1B-498A5FF1518D}"/>
              </a:ext>
            </a:extLst>
          </p:cNvPr>
          <p:cNvSpPr txBox="1"/>
          <p:nvPr/>
        </p:nvSpPr>
        <p:spPr>
          <a:xfrm>
            <a:off x="8710300" y="3072255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4F0F204-9ABD-BD46-CFFA-DA8F455345D0}"/>
              </a:ext>
            </a:extLst>
          </p:cNvPr>
          <p:cNvCxnSpPr>
            <a:cxnSpLocks/>
          </p:cNvCxnSpPr>
          <p:nvPr/>
        </p:nvCxnSpPr>
        <p:spPr bwMode="auto">
          <a:xfrm>
            <a:off x="9117953" y="3272944"/>
            <a:ext cx="148817" cy="17379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C696410-C9DD-A252-584D-64699A03C51B}"/>
              </a:ext>
            </a:extLst>
          </p:cNvPr>
          <p:cNvSpPr txBox="1"/>
          <p:nvPr/>
        </p:nvSpPr>
        <p:spPr>
          <a:xfrm>
            <a:off x="11159203" y="4541779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A735E0-658C-3DBC-7B81-C2935D21A3EC}"/>
              </a:ext>
            </a:extLst>
          </p:cNvPr>
          <p:cNvSpPr/>
          <p:nvPr/>
        </p:nvSpPr>
        <p:spPr bwMode="auto">
          <a:xfrm rot="16200000">
            <a:off x="7174409" y="1270472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40B316-5E67-C18B-4323-15930CD62EBC}"/>
              </a:ext>
            </a:extLst>
          </p:cNvPr>
          <p:cNvSpPr/>
          <p:nvPr/>
        </p:nvSpPr>
        <p:spPr bwMode="auto">
          <a:xfrm rot="16200000">
            <a:off x="7174410" y="3142680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Non-LL STA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4FC62C-5E7C-C1A8-8E59-E41F3AE968F5}"/>
              </a:ext>
            </a:extLst>
          </p:cNvPr>
          <p:cNvSpPr/>
          <p:nvPr/>
        </p:nvSpPr>
        <p:spPr bwMode="auto">
          <a:xfrm rot="16200000">
            <a:off x="7246418" y="5158904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All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STAs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61B7C6-22CC-DDD6-2A61-CD6EDE43F072}"/>
              </a:ext>
            </a:extLst>
          </p:cNvPr>
          <p:cNvCxnSpPr>
            <a:cxnSpLocks/>
            <a:stCxn id="62" idx="3"/>
          </p:cNvCxnSpPr>
          <p:nvPr/>
        </p:nvCxnSpPr>
        <p:spPr bwMode="auto">
          <a:xfrm>
            <a:off x="11622612" y="4653136"/>
            <a:ext cx="162020" cy="1440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C9EAB52-9A19-63DB-1C89-25D58B8C8407}"/>
              </a:ext>
            </a:extLst>
          </p:cNvPr>
          <p:cNvSpPr txBox="1"/>
          <p:nvPr/>
        </p:nvSpPr>
        <p:spPr>
          <a:xfrm>
            <a:off x="10003037" y="2717600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82AD96-0B6E-4FF6-E454-8F04F4DC2000}"/>
              </a:ext>
            </a:extLst>
          </p:cNvPr>
          <p:cNvCxnSpPr>
            <a:cxnSpLocks/>
            <a:stCxn id="24" idx="2"/>
          </p:cNvCxnSpPr>
          <p:nvPr/>
        </p:nvCxnSpPr>
        <p:spPr bwMode="auto">
          <a:xfrm>
            <a:off x="10234742" y="2940314"/>
            <a:ext cx="168054" cy="164160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11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9B6B-228E-A51A-36E3-50C02777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5AF7C-6306-75EE-FEBE-EEE64B750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overlapped LL indication solves the problem of LL traffic awareness at STAs not part of ongoing TXOP traffic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Overlapped LL indication design achieves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impact on reliability of ongoing PPDU for wide range of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detection probability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Preemption with overlapped LL indication gives large latency reduction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50% to 98% latency reduction for LL-STAs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impact to non-LL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Some positive cases of up to 7% latency reduction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more than 3% latency increase in negative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Marginal throughput loss in dense scenarios (12 STAs)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527D-E7C9-68F2-646F-3836E0953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0AA4B-FC67-1F56-D6D7-1803305A92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A20114-89DA-324A-7783-45F5E38C82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35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4D7F-2BFF-EC3A-253C-B1EA982E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48AD5-331B-A725-B0D8-06720BA5D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use of an overlapped indication for non-AP STAs to inform AP </a:t>
            </a:r>
            <a:r>
              <a:rPr lang="en-US"/>
              <a:t>of traffic </a:t>
            </a:r>
            <a:r>
              <a:rPr lang="en-US" dirty="0"/>
              <a:t>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6D256-C245-C235-9664-EEAE160A0E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9940C-28AB-E327-7DE9-09B319E371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B50042-187C-E3E0-87A4-3E29A1281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98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13550-0CF1-3706-5F6D-007B7AFCD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C4C02-FF69-996A-6D30-BDBF301E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014247" cy="432811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[1] 11-23/1229r1 Preemption for low latency application (Follow up)</a:t>
            </a:r>
          </a:p>
          <a:p>
            <a:r>
              <a:rPr lang="en-US" dirty="0"/>
              <a:t>[2] 11-23/1886r3 Preemption techniques to meet low-latency (LL) targets </a:t>
            </a:r>
          </a:p>
          <a:p>
            <a:r>
              <a:rPr lang="en-US" dirty="0"/>
              <a:t>[3] 11-23/1909r1 Transmission Method of Low Latency Traffic</a:t>
            </a:r>
          </a:p>
          <a:p>
            <a:r>
              <a:rPr lang="en-US" dirty="0"/>
              <a:t>[4] 11-23/1950r0 Considerations on Preemption Request</a:t>
            </a:r>
          </a:p>
          <a:p>
            <a:r>
              <a:rPr lang="en-US" dirty="0"/>
              <a:t>[5] 11-23/1939r1 Priority Based Preemption Method</a:t>
            </a:r>
          </a:p>
          <a:p>
            <a:r>
              <a:rPr lang="en-US" dirty="0"/>
              <a:t>[6] 11-24/0103r1 TXOP level preemption for Low latency application in 802.11bn</a:t>
            </a:r>
          </a:p>
          <a:p>
            <a:r>
              <a:rPr lang="en-US" dirty="0"/>
              <a:t>[7] 11-24/0091r0 Enhanced Scheduling Method for LL Traffic Follow up </a:t>
            </a:r>
          </a:p>
          <a:p>
            <a:r>
              <a:rPr lang="en-US" dirty="0"/>
              <a:t>[8] 11-24/0168r0 TXOP Preemption in 11bn </a:t>
            </a:r>
          </a:p>
          <a:p>
            <a:r>
              <a:rPr lang="en-US" dirty="0"/>
              <a:t>[9] 11-24/0416r1 Target STA Prioritization in EDCA-based Preemption Mechanisms during a DL TXOP </a:t>
            </a:r>
          </a:p>
          <a:p>
            <a:r>
              <a:rPr lang="en-US" dirty="0"/>
              <a:t>[10] 11-24/0470r0 Re-thinking latency: the missing pieces </a:t>
            </a:r>
          </a:p>
          <a:p>
            <a:r>
              <a:rPr lang="en-US" dirty="0"/>
              <a:t>[11] 11-24/0431r2 Signal for preemption request </a:t>
            </a:r>
          </a:p>
          <a:p>
            <a:r>
              <a:rPr lang="en-US" dirty="0"/>
              <a:t>[12] 11-23/1194r0 </a:t>
            </a:r>
            <a:r>
              <a:rPr lang="en-US" dirty="0">
                <a:solidFill>
                  <a:schemeClr val="tx1"/>
                </a:solidFill>
              </a:rPr>
              <a:t>Overlapped Indication to Support Preemption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9B8C6-570E-5477-F99D-583EA54A18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5A810-CB23-3853-D8C1-A99E8EBD3E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64BC7F-6CE8-1209-C2E2-18849948E2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9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400127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of </a:t>
            </a:r>
            <a:r>
              <a:rPr lang="en-US" dirty="0"/>
              <a:t>aperiodic</a:t>
            </a:r>
            <a:r>
              <a:rPr lang="en-GB" dirty="0"/>
              <a:t> low latency (LL) traffic is important for 11bn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</a:t>
            </a:r>
            <a:r>
              <a:rPr lang="en-GB" dirty="0" err="1"/>
              <a:t>preemption</a:t>
            </a:r>
            <a:r>
              <a:rPr lang="en-GB" dirty="0"/>
              <a:t> opportunity is made via …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Short PPDUs with </a:t>
            </a:r>
            <a:r>
              <a:rPr lang="en-GB" dirty="0" err="1"/>
              <a:t>xIFS</a:t>
            </a:r>
            <a:r>
              <a:rPr lang="en-GB" dirty="0"/>
              <a:t> gaps [1,2,6,9,10]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Preemption</a:t>
            </a:r>
            <a:r>
              <a:rPr lang="en-GB" dirty="0"/>
              <a:t> request and response exchange [3,7,8,11]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Unified </a:t>
            </a:r>
            <a:r>
              <a:rPr lang="en-GB" dirty="0" err="1"/>
              <a:t>preemption</a:t>
            </a:r>
            <a:r>
              <a:rPr lang="en-GB" dirty="0"/>
              <a:t> request frame and LL traffic protection 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Preemption</a:t>
            </a:r>
            <a:r>
              <a:rPr lang="en-GB" dirty="0"/>
              <a:t> priority indication [5]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Overlapped indication in TB-PPDU to enable UL </a:t>
            </a:r>
            <a:r>
              <a:rPr lang="en-GB" dirty="0" err="1"/>
              <a:t>preemption</a:t>
            </a:r>
            <a:r>
              <a:rPr lang="en-GB" dirty="0"/>
              <a:t> [12]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Independent of LL channel access mechanism LL traffic awareness is necessary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provides evaluation of overlapped indication for TXOP </a:t>
            </a:r>
            <a:r>
              <a:rPr lang="en-GB" dirty="0" err="1"/>
              <a:t>preemption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Introduce use case in EDCA UL TXOP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Simulation results for: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Reliability of ongoing PPDU with several MCS and probability of overlapped indication detection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Latency improvements from using overlapped indication in UL </a:t>
            </a:r>
            <a:r>
              <a:rPr lang="en-GB" dirty="0" err="1"/>
              <a:t>preemption</a:t>
            </a:r>
            <a:endParaRPr lang="en-GB" dirty="0"/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Total throughput efficiency impact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problem of aperiodic LL traffic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16638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traffic originates at LL_STA that is </a:t>
            </a:r>
            <a:r>
              <a:rPr lang="en-US" u="sng" dirty="0"/>
              <a:t>neither</a:t>
            </a:r>
            <a:r>
              <a:rPr lang="en-US" dirty="0"/>
              <a:t> TXOP holder </a:t>
            </a:r>
            <a:r>
              <a:rPr lang="en-US" u="sng" dirty="0"/>
              <a:t>nor</a:t>
            </a:r>
            <a:r>
              <a:rPr lang="en-US" dirty="0"/>
              <a:t>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needs to wait until TXOP ends to start contention for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arrival is unpredictable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channel access can suffer long delays in dense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11C10D7-9DCF-8F8F-109A-A34C7A3D50A7}"/>
              </a:ext>
            </a:extLst>
          </p:cNvPr>
          <p:cNvCxnSpPr/>
          <p:nvPr/>
        </p:nvCxnSpPr>
        <p:spPr>
          <a:xfrm>
            <a:off x="5447928" y="6100443"/>
            <a:ext cx="4071262" cy="0"/>
          </a:xfrm>
          <a:prstGeom prst="straightConnector1">
            <a:avLst/>
          </a:prstGeom>
          <a:noFill/>
          <a:ln w="21590" cap="flat" cmpd="sng" algn="ctr">
            <a:solidFill>
              <a:srgbClr val="FFC000"/>
            </a:solidFill>
            <a:prstDash val="dash"/>
            <a:headEnd type="triangle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A2B1071-34BF-2E87-513B-DA2EDBE25556}"/>
              </a:ext>
            </a:extLst>
          </p:cNvPr>
          <p:cNvSpPr txBox="1"/>
          <p:nvPr/>
        </p:nvSpPr>
        <p:spPr>
          <a:xfrm>
            <a:off x="2110819" y="5721032"/>
            <a:ext cx="719428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  <a:endParaRPr kumimoji="1" lang="en-US" sz="136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8626636-0CAF-B7CD-11FF-B339CAEE13DA}"/>
              </a:ext>
            </a:extLst>
          </p:cNvPr>
          <p:cNvCxnSpPr/>
          <p:nvPr/>
        </p:nvCxnSpPr>
        <p:spPr>
          <a:xfrm flipH="1">
            <a:off x="2711623" y="6008803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14CE67F7-8721-DDE9-1C12-02674D7099B3}"/>
              </a:ext>
            </a:extLst>
          </p:cNvPr>
          <p:cNvSpPr txBox="1"/>
          <p:nvPr/>
        </p:nvSpPr>
        <p:spPr>
          <a:xfrm>
            <a:off x="9361288" y="6080545"/>
            <a:ext cx="1656184" cy="343236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lang="en-US" sz="1400" dirty="0">
                <a:solidFill>
                  <a:srgbClr val="FFC000"/>
                </a:solidFill>
              </a:rPr>
              <a:t>Channel access delay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C9869C-9BC9-4C5C-DB0B-E94291D55A67}"/>
              </a:ext>
            </a:extLst>
          </p:cNvPr>
          <p:cNvSpPr txBox="1"/>
          <p:nvPr/>
        </p:nvSpPr>
        <p:spPr>
          <a:xfrm>
            <a:off x="916324" y="4812720"/>
            <a:ext cx="1795300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 (TXOP responder)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DF08F2-6FBA-3C56-80DD-5827BFE128F9}"/>
              </a:ext>
            </a:extLst>
          </p:cNvPr>
          <p:cNvSpPr txBox="1"/>
          <p:nvPr/>
        </p:nvSpPr>
        <p:spPr>
          <a:xfrm>
            <a:off x="941331" y="5266876"/>
            <a:ext cx="1770293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 (TXOP Holder)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2ACF37-0F88-3FC9-2570-4AB6A4848443}"/>
              </a:ext>
            </a:extLst>
          </p:cNvPr>
          <p:cNvSpPr/>
          <p:nvPr/>
        </p:nvSpPr>
        <p:spPr>
          <a:xfrm>
            <a:off x="3929840" y="5303170"/>
            <a:ext cx="2086097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763976-9E2E-660E-968E-56F475BF857A}"/>
              </a:ext>
            </a:extLst>
          </p:cNvPr>
          <p:cNvSpPr/>
          <p:nvPr/>
        </p:nvSpPr>
        <p:spPr>
          <a:xfrm>
            <a:off x="351571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CTS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5DDF99-83F9-3F81-AEEE-6283C5EB152B}"/>
              </a:ext>
            </a:extLst>
          </p:cNvPr>
          <p:cNvSpPr/>
          <p:nvPr/>
        </p:nvSpPr>
        <p:spPr>
          <a:xfrm>
            <a:off x="6142061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EDB626D-9EF4-042C-1001-1445FBB4E642}"/>
              </a:ext>
            </a:extLst>
          </p:cNvPr>
          <p:cNvCxnSpPr/>
          <p:nvPr/>
        </p:nvCxnSpPr>
        <p:spPr>
          <a:xfrm flipH="1">
            <a:off x="2711623" y="5098499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4572D7-A9D4-B8B9-18DE-53E810F3534E}"/>
              </a:ext>
            </a:extLst>
          </p:cNvPr>
          <p:cNvCxnSpPr/>
          <p:nvPr/>
        </p:nvCxnSpPr>
        <p:spPr>
          <a:xfrm flipH="1">
            <a:off x="2711623" y="5552655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5" name="Flowchart: Data 24">
            <a:extLst>
              <a:ext uri="{FF2B5EF4-FFF2-40B4-BE49-F238E27FC236}">
                <a16:creationId xmlns:a16="http://schemas.microsoft.com/office/drawing/2014/main" id="{F076DF93-E7A7-D246-279B-68522ABBB132}"/>
              </a:ext>
            </a:extLst>
          </p:cNvPr>
          <p:cNvSpPr/>
          <p:nvPr/>
        </p:nvSpPr>
        <p:spPr>
          <a:xfrm>
            <a:off x="2996324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Flowchart: Data 25">
            <a:extLst>
              <a:ext uri="{FF2B5EF4-FFF2-40B4-BE49-F238E27FC236}">
                <a16:creationId xmlns:a16="http://schemas.microsoft.com/office/drawing/2014/main" id="{CD7563C4-A097-1C47-967C-41FD1DF84B14}"/>
              </a:ext>
            </a:extLst>
          </p:cNvPr>
          <p:cNvSpPr/>
          <p:nvPr/>
        </p:nvSpPr>
        <p:spPr>
          <a:xfrm>
            <a:off x="2891056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6485AD-25E9-9C14-EDF1-C20DCADFBFF9}"/>
              </a:ext>
            </a:extLst>
          </p:cNvPr>
          <p:cNvSpPr/>
          <p:nvPr/>
        </p:nvSpPr>
        <p:spPr>
          <a:xfrm>
            <a:off x="3101592" y="5303170"/>
            <a:ext cx="288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RTS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6D0123-0941-3492-210D-8C46E698CD0D}"/>
              </a:ext>
            </a:extLst>
          </p:cNvPr>
          <p:cNvSpPr/>
          <p:nvPr/>
        </p:nvSpPr>
        <p:spPr>
          <a:xfrm>
            <a:off x="6556184" y="5303170"/>
            <a:ext cx="2375664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65A677E-F5B1-9084-CFF7-1FFC2721E691}"/>
              </a:ext>
            </a:extLst>
          </p:cNvPr>
          <p:cNvSpPr/>
          <p:nvPr/>
        </p:nvSpPr>
        <p:spPr>
          <a:xfrm>
            <a:off x="9057973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</a:t>
            </a:r>
          </a:p>
        </p:txBody>
      </p:sp>
      <p:sp>
        <p:nvSpPr>
          <p:cNvPr id="98" name="Flowchart: Data 97">
            <a:extLst>
              <a:ext uri="{FF2B5EF4-FFF2-40B4-BE49-F238E27FC236}">
                <a16:creationId xmlns:a16="http://schemas.microsoft.com/office/drawing/2014/main" id="{9BEE3AD5-2B28-2DB2-67DA-C78F92EAF9D7}"/>
              </a:ext>
            </a:extLst>
          </p:cNvPr>
          <p:cNvSpPr/>
          <p:nvPr/>
        </p:nvSpPr>
        <p:spPr>
          <a:xfrm>
            <a:off x="9703489" y="5759318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Flowchart: Data 98">
            <a:extLst>
              <a:ext uri="{FF2B5EF4-FFF2-40B4-BE49-F238E27FC236}">
                <a16:creationId xmlns:a16="http://schemas.microsoft.com/office/drawing/2014/main" id="{0D3B3B9F-C333-7A54-DF23-EA5A74663EC0}"/>
              </a:ext>
            </a:extLst>
          </p:cNvPr>
          <p:cNvSpPr/>
          <p:nvPr/>
        </p:nvSpPr>
        <p:spPr>
          <a:xfrm>
            <a:off x="9598221" y="5759318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18556FC-B75E-299F-BCBF-3CB2B3299288}"/>
              </a:ext>
            </a:extLst>
          </p:cNvPr>
          <p:cNvSpPr/>
          <p:nvPr/>
        </p:nvSpPr>
        <p:spPr>
          <a:xfrm>
            <a:off x="9808757" y="5759318"/>
            <a:ext cx="681266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LL data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02" name="Arrow: Down 101">
            <a:extLst>
              <a:ext uri="{FF2B5EF4-FFF2-40B4-BE49-F238E27FC236}">
                <a16:creationId xmlns:a16="http://schemas.microsoft.com/office/drawing/2014/main" id="{055141C5-BA0D-AF36-740C-9BA4BCB98AF5}"/>
              </a:ext>
            </a:extLst>
          </p:cNvPr>
          <p:cNvSpPr/>
          <p:nvPr/>
        </p:nvSpPr>
        <p:spPr bwMode="auto">
          <a:xfrm rot="3773837">
            <a:off x="10111443" y="4998127"/>
            <a:ext cx="288000" cy="95803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5A257B0-9CA7-34B0-7A02-3B18CF3DB461}"/>
              </a:ext>
            </a:extLst>
          </p:cNvPr>
          <p:cNvSpPr txBox="1"/>
          <p:nvPr/>
        </p:nvSpPr>
        <p:spPr>
          <a:xfrm>
            <a:off x="10736890" y="5040328"/>
            <a:ext cx="1356297" cy="422211"/>
          </a:xfrm>
          <a:prstGeom prst="rect">
            <a:avLst/>
          </a:prstGeom>
          <a:noFill/>
        </p:spPr>
        <p:txBody>
          <a:bodyPr wrap="square" lIns="3600" tIns="3600" rIns="3600" bIns="36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Other STAs could win contention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6F759B7-FE53-7DA6-D7CA-22D281CB0F5A}"/>
              </a:ext>
            </a:extLst>
          </p:cNvPr>
          <p:cNvCxnSpPr>
            <a:cxnSpLocks/>
          </p:cNvCxnSpPr>
          <p:nvPr/>
        </p:nvCxnSpPr>
        <p:spPr>
          <a:xfrm flipV="1">
            <a:off x="5447928" y="6008803"/>
            <a:ext cx="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5C3FD463-7E86-756E-069C-6E445720DC43}"/>
              </a:ext>
            </a:extLst>
          </p:cNvPr>
          <p:cNvSpPr txBox="1"/>
          <p:nvPr/>
        </p:nvSpPr>
        <p:spPr>
          <a:xfrm>
            <a:off x="5312261" y="6161587"/>
            <a:ext cx="85574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031B100-DBF5-79D3-6E53-6F4BB225BEEC}"/>
              </a:ext>
            </a:extLst>
          </p:cNvPr>
          <p:cNvCxnSpPr/>
          <p:nvPr/>
        </p:nvCxnSpPr>
        <p:spPr>
          <a:xfrm>
            <a:off x="3515716" y="4685742"/>
            <a:ext cx="5830258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CE0FCA9-C172-6DF1-B5A8-42729E31451F}"/>
              </a:ext>
            </a:extLst>
          </p:cNvPr>
          <p:cNvSpPr txBox="1"/>
          <p:nvPr/>
        </p:nvSpPr>
        <p:spPr>
          <a:xfrm>
            <a:off x="9336216" y="4552547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389720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50C0B65-A8ED-57F2-3ECC-AE308F54425E}"/>
              </a:ext>
            </a:extLst>
          </p:cNvPr>
          <p:cNvSpPr/>
          <p:nvPr/>
        </p:nvSpPr>
        <p:spPr>
          <a:xfrm>
            <a:off x="3929841" y="4849014"/>
            <a:ext cx="2086097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Overlapped LL Indication (</a:t>
            </a:r>
            <a:r>
              <a:rPr lang="en-US" dirty="0" err="1"/>
              <a:t>OLLInd</a:t>
            </a:r>
            <a:r>
              <a:rPr lang="en-US" dirty="0"/>
              <a:t>) for LL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42240" cy="26248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OLLInd</a:t>
            </a:r>
            <a:r>
              <a:rPr lang="en-US" dirty="0"/>
              <a:t> 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OFDM signal synchronized to OFDM symbols of ongoing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OLLInd</a:t>
            </a:r>
            <a:r>
              <a:rPr lang="en-US" dirty="0"/>
              <a:t> TX power previously agreed with AP or derived from preamble information in ongoing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LL traffic arrival and can identify LL_STA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also give a basic buffer status indication (above or below certain threshold)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detect </a:t>
            </a:r>
            <a:r>
              <a:rPr lang="en-US" dirty="0" err="1"/>
              <a:t>OLLInd</a:t>
            </a:r>
            <a:r>
              <a:rPr lang="en-US" dirty="0"/>
              <a:t> with simple correlation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E4C122-0CB9-A3E1-BE1C-B0F690F7F989}"/>
              </a:ext>
            </a:extLst>
          </p:cNvPr>
          <p:cNvSpPr txBox="1"/>
          <p:nvPr/>
        </p:nvSpPr>
        <p:spPr>
          <a:xfrm>
            <a:off x="2110819" y="5721032"/>
            <a:ext cx="719428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  <a:endParaRPr kumimoji="1" lang="en-US" sz="136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0095A7-341F-3198-D92D-1B26D1BEC03A}"/>
              </a:ext>
            </a:extLst>
          </p:cNvPr>
          <p:cNvCxnSpPr/>
          <p:nvPr/>
        </p:nvCxnSpPr>
        <p:spPr>
          <a:xfrm flipH="1">
            <a:off x="2711623" y="6008803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CA32E2C-0CF3-5F3F-E847-0ED140638CB0}"/>
              </a:ext>
            </a:extLst>
          </p:cNvPr>
          <p:cNvSpPr txBox="1"/>
          <p:nvPr/>
        </p:nvSpPr>
        <p:spPr>
          <a:xfrm>
            <a:off x="916324" y="4812720"/>
            <a:ext cx="1795300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 (TXOP responder)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D0C73C-5D81-5F50-17A6-6E81C6C4F390}"/>
              </a:ext>
            </a:extLst>
          </p:cNvPr>
          <p:cNvSpPr txBox="1"/>
          <p:nvPr/>
        </p:nvSpPr>
        <p:spPr>
          <a:xfrm>
            <a:off x="941331" y="5266876"/>
            <a:ext cx="1770293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 (TXOP Holder)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74942BF-5EE2-6C18-E7DB-5C43CEE8DD4A}"/>
              </a:ext>
            </a:extLst>
          </p:cNvPr>
          <p:cNvCxnSpPr/>
          <p:nvPr/>
        </p:nvCxnSpPr>
        <p:spPr>
          <a:xfrm>
            <a:off x="3515716" y="4685742"/>
            <a:ext cx="5830258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E2F9C1C-658A-BC47-2F2E-F2E637DD8798}"/>
              </a:ext>
            </a:extLst>
          </p:cNvPr>
          <p:cNvSpPr txBox="1"/>
          <p:nvPr/>
        </p:nvSpPr>
        <p:spPr>
          <a:xfrm>
            <a:off x="9336216" y="4552547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68BB20-3F98-48D7-3349-3A5F6D0EF4DE}"/>
              </a:ext>
            </a:extLst>
          </p:cNvPr>
          <p:cNvSpPr/>
          <p:nvPr/>
        </p:nvSpPr>
        <p:spPr>
          <a:xfrm>
            <a:off x="351571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CTS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F91D28-7D16-CE3D-3AEE-58BF0C6A4830}"/>
              </a:ext>
            </a:extLst>
          </p:cNvPr>
          <p:cNvCxnSpPr/>
          <p:nvPr/>
        </p:nvCxnSpPr>
        <p:spPr>
          <a:xfrm flipH="1">
            <a:off x="2711623" y="5098499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93F5AAA-5923-6BFF-862D-702367531EDE}"/>
              </a:ext>
            </a:extLst>
          </p:cNvPr>
          <p:cNvCxnSpPr/>
          <p:nvPr/>
        </p:nvCxnSpPr>
        <p:spPr>
          <a:xfrm flipH="1">
            <a:off x="2711623" y="5552655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7" name="Flowchart: Data 36">
            <a:extLst>
              <a:ext uri="{FF2B5EF4-FFF2-40B4-BE49-F238E27FC236}">
                <a16:creationId xmlns:a16="http://schemas.microsoft.com/office/drawing/2014/main" id="{800717B9-869C-0D08-F0B7-46FD0900622F}"/>
              </a:ext>
            </a:extLst>
          </p:cNvPr>
          <p:cNvSpPr/>
          <p:nvPr/>
        </p:nvSpPr>
        <p:spPr>
          <a:xfrm>
            <a:off x="2996324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Flowchart: Data 37">
            <a:extLst>
              <a:ext uri="{FF2B5EF4-FFF2-40B4-BE49-F238E27FC236}">
                <a16:creationId xmlns:a16="http://schemas.microsoft.com/office/drawing/2014/main" id="{FC4090A5-FB42-D20E-04AC-F91063979198}"/>
              </a:ext>
            </a:extLst>
          </p:cNvPr>
          <p:cNvSpPr/>
          <p:nvPr/>
        </p:nvSpPr>
        <p:spPr>
          <a:xfrm>
            <a:off x="2891056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09B98A7-6751-42C9-DC71-3DB0E61FA65E}"/>
              </a:ext>
            </a:extLst>
          </p:cNvPr>
          <p:cNvSpPr/>
          <p:nvPr/>
        </p:nvSpPr>
        <p:spPr>
          <a:xfrm>
            <a:off x="3101592" y="5303170"/>
            <a:ext cx="288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RTS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94D9E71-B29E-ED7A-F3B0-9A38D7E5FDD0}"/>
              </a:ext>
            </a:extLst>
          </p:cNvPr>
          <p:cNvSpPr/>
          <p:nvPr/>
        </p:nvSpPr>
        <p:spPr>
          <a:xfrm>
            <a:off x="3929840" y="5303170"/>
            <a:ext cx="2086097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Ongoing 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5FD1E16-1D3F-8C38-D708-A631583C1289}"/>
              </a:ext>
            </a:extLst>
          </p:cNvPr>
          <p:cNvCxnSpPr>
            <a:cxnSpLocks/>
          </p:cNvCxnSpPr>
          <p:nvPr/>
        </p:nvCxnSpPr>
        <p:spPr>
          <a:xfrm flipV="1">
            <a:off x="5159896" y="6008803"/>
            <a:ext cx="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EAC08505-5CF5-1675-7198-0E1EBE30A57A}"/>
              </a:ext>
            </a:extLst>
          </p:cNvPr>
          <p:cNvSpPr txBox="1"/>
          <p:nvPr/>
        </p:nvSpPr>
        <p:spPr>
          <a:xfrm>
            <a:off x="5024229" y="6161587"/>
            <a:ext cx="85574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3FA0B91-645F-5805-4E2E-5CA625CCF913}"/>
              </a:ext>
            </a:extLst>
          </p:cNvPr>
          <p:cNvSpPr/>
          <p:nvPr/>
        </p:nvSpPr>
        <p:spPr>
          <a:xfrm>
            <a:off x="5519936" y="5759318"/>
            <a:ext cx="324000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lIns="3600" tIns="3600" rIns="3600" bIns="36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OLLInd</a:t>
            </a:r>
            <a:endParaRPr kumimoji="1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707A586-F1C1-CDD4-9C4C-630B47C04EA0}"/>
              </a:ext>
            </a:extLst>
          </p:cNvPr>
          <p:cNvSpPr/>
          <p:nvPr/>
        </p:nvSpPr>
        <p:spPr>
          <a:xfrm>
            <a:off x="5519936" y="4849014"/>
            <a:ext cx="324000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547C6D18-869C-FAA0-4C1F-E7C845E34C45}"/>
              </a:ext>
            </a:extLst>
          </p:cNvPr>
          <p:cNvSpPr/>
          <p:nvPr/>
        </p:nvSpPr>
        <p:spPr bwMode="auto">
          <a:xfrm>
            <a:off x="6176064" y="4849014"/>
            <a:ext cx="3160152" cy="13037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Preemption mechanism possible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79EF1E22-79B3-33BA-F58F-6ECFC70E1A55}"/>
              </a:ext>
            </a:extLst>
          </p:cNvPr>
          <p:cNvSpPr/>
          <p:nvPr/>
        </p:nvSpPr>
        <p:spPr bwMode="auto">
          <a:xfrm>
            <a:off x="6116028" y="4744995"/>
            <a:ext cx="1152128" cy="2494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Fast LL awareness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AE169AA-6F3A-C022-F66F-D04BD5A77765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 flipH="1">
            <a:off x="5873954" y="4869738"/>
            <a:ext cx="242074" cy="101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4286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50C0B65-A8ED-57F2-3ECC-AE308F54425E}"/>
              </a:ext>
            </a:extLst>
          </p:cNvPr>
          <p:cNvSpPr/>
          <p:nvPr/>
        </p:nvSpPr>
        <p:spPr>
          <a:xfrm>
            <a:off x="5370088" y="4849014"/>
            <a:ext cx="900000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preemption using overlapped LL Indication (</a:t>
            </a:r>
            <a:r>
              <a:rPr lang="en-US" dirty="0" err="1"/>
              <a:t>OLLInd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6248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Basic TXOP preemption 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PPDU size to allow preemption opportunities (PPDU length ~1ms)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holder can send preemption allowed indication in UL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Once AP is aware of LL traffic a preemption mechanism can be applied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send preemption indication (PI) frame to notify STAs of preemption event and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Trigger LL data, collect BSR, use NFRP or UORA, allow EDCA, etc.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AD81C4B-28AE-3B2A-D27E-270A934316B8}"/>
              </a:ext>
            </a:extLst>
          </p:cNvPr>
          <p:cNvCxnSpPr/>
          <p:nvPr/>
        </p:nvCxnSpPr>
        <p:spPr>
          <a:xfrm>
            <a:off x="5447928" y="6100443"/>
            <a:ext cx="1848532" cy="0"/>
          </a:xfrm>
          <a:prstGeom prst="straightConnector1">
            <a:avLst/>
          </a:prstGeom>
          <a:noFill/>
          <a:ln w="21590" cap="flat" cmpd="sng" algn="ctr">
            <a:solidFill>
              <a:srgbClr val="00B0F0"/>
            </a:solidFill>
            <a:prstDash val="dash"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8E4C122-0CB9-A3E1-BE1C-B0F690F7F989}"/>
              </a:ext>
            </a:extLst>
          </p:cNvPr>
          <p:cNvSpPr txBox="1"/>
          <p:nvPr/>
        </p:nvSpPr>
        <p:spPr>
          <a:xfrm>
            <a:off x="2110819" y="5721032"/>
            <a:ext cx="719428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  <a:endParaRPr kumimoji="1" lang="en-US" sz="1360" dirty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0095A7-341F-3198-D92D-1B26D1BEC03A}"/>
              </a:ext>
            </a:extLst>
          </p:cNvPr>
          <p:cNvCxnSpPr/>
          <p:nvPr/>
        </p:nvCxnSpPr>
        <p:spPr>
          <a:xfrm flipH="1">
            <a:off x="2711623" y="6008803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6BC5A91-B492-E38A-8500-102972547083}"/>
              </a:ext>
            </a:extLst>
          </p:cNvPr>
          <p:cNvSpPr txBox="1"/>
          <p:nvPr/>
        </p:nvSpPr>
        <p:spPr>
          <a:xfrm>
            <a:off x="6726572" y="6165304"/>
            <a:ext cx="1656184" cy="343236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algn="l">
              <a:spcBef>
                <a:spcPts val="600"/>
              </a:spcBef>
              <a:buClr>
                <a:schemeClr val="tx2"/>
              </a:buClr>
            </a:pPr>
            <a:r>
              <a:rPr lang="en-US" sz="1400" dirty="0">
                <a:solidFill>
                  <a:srgbClr val="00B0F0"/>
                </a:solidFill>
              </a:rPr>
              <a:t>Reduced access delay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A32E2C-0CF3-5F3F-E847-0ED140638CB0}"/>
              </a:ext>
            </a:extLst>
          </p:cNvPr>
          <p:cNvSpPr txBox="1"/>
          <p:nvPr/>
        </p:nvSpPr>
        <p:spPr>
          <a:xfrm>
            <a:off x="916324" y="4812720"/>
            <a:ext cx="1795300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AP (TXOP responder)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D0C73C-5D81-5F50-17A6-6E81C6C4F390}"/>
              </a:ext>
            </a:extLst>
          </p:cNvPr>
          <p:cNvSpPr txBox="1"/>
          <p:nvPr/>
        </p:nvSpPr>
        <p:spPr>
          <a:xfrm>
            <a:off x="941331" y="5266876"/>
            <a:ext cx="1770293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STA 1 (TXOP Holder)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74942BF-5EE2-6C18-E7DB-5C43CEE8DD4A}"/>
              </a:ext>
            </a:extLst>
          </p:cNvPr>
          <p:cNvCxnSpPr/>
          <p:nvPr/>
        </p:nvCxnSpPr>
        <p:spPr>
          <a:xfrm>
            <a:off x="3515716" y="4685742"/>
            <a:ext cx="5830258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E2F9C1C-658A-BC47-2F2E-F2E637DD8798}"/>
              </a:ext>
            </a:extLst>
          </p:cNvPr>
          <p:cNvSpPr txBox="1"/>
          <p:nvPr/>
        </p:nvSpPr>
        <p:spPr>
          <a:xfrm>
            <a:off x="9336216" y="4552547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F4AB7CD-4989-A731-7503-44F745FD3A85}"/>
              </a:ext>
            </a:extLst>
          </p:cNvPr>
          <p:cNvSpPr/>
          <p:nvPr/>
        </p:nvSpPr>
        <p:spPr>
          <a:xfrm>
            <a:off x="3929840" y="5303170"/>
            <a:ext cx="900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68BB20-3F98-48D7-3349-3A5F6D0EF4DE}"/>
              </a:ext>
            </a:extLst>
          </p:cNvPr>
          <p:cNvSpPr/>
          <p:nvPr/>
        </p:nvSpPr>
        <p:spPr>
          <a:xfrm>
            <a:off x="351571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CTS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F54EB1-A743-4617-DD91-7AF06859BCC5}"/>
              </a:ext>
            </a:extLst>
          </p:cNvPr>
          <p:cNvSpPr/>
          <p:nvPr/>
        </p:nvSpPr>
        <p:spPr>
          <a:xfrm>
            <a:off x="4955964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F91D28-7D16-CE3D-3AEE-58BF0C6A4830}"/>
              </a:ext>
            </a:extLst>
          </p:cNvPr>
          <p:cNvCxnSpPr/>
          <p:nvPr/>
        </p:nvCxnSpPr>
        <p:spPr>
          <a:xfrm flipH="1">
            <a:off x="2711623" y="5098499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93F5AAA-5923-6BFF-862D-702367531EDE}"/>
              </a:ext>
            </a:extLst>
          </p:cNvPr>
          <p:cNvCxnSpPr/>
          <p:nvPr/>
        </p:nvCxnSpPr>
        <p:spPr>
          <a:xfrm flipH="1">
            <a:off x="2711623" y="5552655"/>
            <a:ext cx="792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7" name="Flowchart: Data 36">
            <a:extLst>
              <a:ext uri="{FF2B5EF4-FFF2-40B4-BE49-F238E27FC236}">
                <a16:creationId xmlns:a16="http://schemas.microsoft.com/office/drawing/2014/main" id="{800717B9-869C-0D08-F0B7-46FD0900622F}"/>
              </a:ext>
            </a:extLst>
          </p:cNvPr>
          <p:cNvSpPr/>
          <p:nvPr/>
        </p:nvSpPr>
        <p:spPr>
          <a:xfrm>
            <a:off x="2996324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Flowchart: Data 37">
            <a:extLst>
              <a:ext uri="{FF2B5EF4-FFF2-40B4-BE49-F238E27FC236}">
                <a16:creationId xmlns:a16="http://schemas.microsoft.com/office/drawing/2014/main" id="{FC4090A5-FB42-D20E-04AC-F91063979198}"/>
              </a:ext>
            </a:extLst>
          </p:cNvPr>
          <p:cNvSpPr/>
          <p:nvPr/>
        </p:nvSpPr>
        <p:spPr>
          <a:xfrm>
            <a:off x="2891056" y="5303170"/>
            <a:ext cx="105268" cy="249485"/>
          </a:xfrm>
          <a:prstGeom prst="flowChartInputOutput">
            <a:avLst/>
          </a:prstGeom>
          <a:noFill/>
          <a:ln w="24257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00" tIns="97200" rIns="97200" bIns="97200" rtlCol="0" anchor="ctr"/>
          <a:lstStyle/>
          <a:p>
            <a:pPr marL="0" marR="0" lvl="0" indent="0" algn="ctr" defTabSz="10889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09B98A7-6751-42C9-DC71-3DB0E61FA65E}"/>
              </a:ext>
            </a:extLst>
          </p:cNvPr>
          <p:cNvSpPr/>
          <p:nvPr/>
        </p:nvSpPr>
        <p:spPr>
          <a:xfrm>
            <a:off x="3101592" y="5303170"/>
            <a:ext cx="288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RTS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FEEB820-F643-5779-F06E-EC18C98A34BF}"/>
              </a:ext>
            </a:extLst>
          </p:cNvPr>
          <p:cNvSpPr/>
          <p:nvPr/>
        </p:nvSpPr>
        <p:spPr>
          <a:xfrm>
            <a:off x="5370088" y="5303170"/>
            <a:ext cx="900000" cy="2494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24289" cap="flat" cmpd="sng" algn="ctr">
            <a:solidFill>
              <a:schemeClr val="tx1"/>
            </a:solidFill>
            <a:prstDash val="solid"/>
          </a:ln>
          <a:effectLst/>
        </p:spPr>
        <p:txBody>
          <a:bodyPr vert="horz" wrap="square" lIns="18000" tIns="38862" rIns="18000" bIns="38862" rtlCol="0" anchor="ctr" anchorCtr="0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PPDU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17C4296-B398-E502-6D3E-1BEC6F6A80CA}"/>
              </a:ext>
            </a:extLst>
          </p:cNvPr>
          <p:cNvSpPr/>
          <p:nvPr/>
        </p:nvSpPr>
        <p:spPr>
          <a:xfrm>
            <a:off x="6396212" y="4849014"/>
            <a:ext cx="360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PI</a:t>
            </a:r>
            <a:r>
              <a: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+BA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B02F24E-8A25-A09B-3717-BAF10E57AC21}"/>
              </a:ext>
            </a:extLst>
          </p:cNvPr>
          <p:cNvSpPr/>
          <p:nvPr/>
        </p:nvSpPr>
        <p:spPr>
          <a:xfrm>
            <a:off x="5519936" y="5759318"/>
            <a:ext cx="324000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lIns="3600" tIns="3600" rIns="3600" bIns="36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OLLInd</a:t>
            </a:r>
            <a:endParaRPr kumimoji="1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1429C17-3BC6-6FB2-51E1-EEE0C7905BFC}"/>
              </a:ext>
            </a:extLst>
          </p:cNvPr>
          <p:cNvSpPr/>
          <p:nvPr/>
        </p:nvSpPr>
        <p:spPr>
          <a:xfrm>
            <a:off x="5519936" y="4849014"/>
            <a:ext cx="324000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7BD60C-9262-6051-55F9-AB54811DF236}"/>
              </a:ext>
            </a:extLst>
          </p:cNvPr>
          <p:cNvCxnSpPr>
            <a:cxnSpLocks/>
          </p:cNvCxnSpPr>
          <p:nvPr/>
        </p:nvCxnSpPr>
        <p:spPr>
          <a:xfrm flipV="1">
            <a:off x="5159896" y="6008803"/>
            <a:ext cx="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1EFE1BB-713C-A2E2-EEA8-84E9F1403066}"/>
              </a:ext>
            </a:extLst>
          </p:cNvPr>
          <p:cNvSpPr txBox="1"/>
          <p:nvPr/>
        </p:nvSpPr>
        <p:spPr>
          <a:xfrm>
            <a:off x="5024229" y="6161587"/>
            <a:ext cx="85574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 dirty="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8B36664-5A64-53D8-F190-B4AB7B30D1B1}"/>
              </a:ext>
            </a:extLst>
          </p:cNvPr>
          <p:cNvGrpSpPr/>
          <p:nvPr/>
        </p:nvGrpSpPr>
        <p:grpSpPr>
          <a:xfrm>
            <a:off x="7296460" y="4849014"/>
            <a:ext cx="2409514" cy="1159789"/>
            <a:chOff x="7646926" y="4849014"/>
            <a:chExt cx="2409514" cy="1159789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D2AAD59-24EC-0920-AA75-4CB2DA35DF81}"/>
                </a:ext>
              </a:extLst>
            </p:cNvPr>
            <p:cNvSpPr/>
            <p:nvPr/>
          </p:nvSpPr>
          <p:spPr>
            <a:xfrm>
              <a:off x="7646926" y="5759318"/>
              <a:ext cx="681266" cy="249485"/>
            </a:xfrm>
            <a:prstGeom prst="rect">
              <a:avLst/>
            </a:prstGeom>
            <a:solidFill>
              <a:sysClr val="window" lastClr="FFFFFF">
                <a:alpha val="0"/>
              </a:sysClr>
            </a:solidFill>
            <a:ln w="24289" cap="flat" cmpd="sng" algn="ctr">
              <a:solidFill>
                <a:srgbClr val="00B0F0"/>
              </a:solidFill>
              <a:prstDash val="solid"/>
            </a:ln>
            <a:effectLst/>
          </p:spPr>
          <p:txBody>
            <a:bodyPr vert="horz" wrap="square" lIns="18000" tIns="38862" rIns="18000" bIns="38862" rtlCol="0" anchor="ctr" anchorCtr="0">
              <a:no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kern="0" dirty="0">
                  <a:solidFill>
                    <a:prstClr val="black"/>
                  </a:solidFill>
                  <a:latin typeface="Tahoma"/>
                  <a:ea typeface="ＭＳ Ｐゴシック"/>
                </a:rPr>
                <a:t>LL data</a:t>
              </a:r>
              <a:endPara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B73ADBD-60F7-C710-DFBB-F5A74F069A9C}"/>
                </a:ext>
              </a:extLst>
            </p:cNvPr>
            <p:cNvSpPr/>
            <p:nvPr/>
          </p:nvSpPr>
          <p:spPr>
            <a:xfrm>
              <a:off x="8454316" y="4849014"/>
              <a:ext cx="288000" cy="249485"/>
            </a:xfrm>
            <a:prstGeom prst="rect">
              <a:avLst/>
            </a:prstGeom>
            <a:noFill/>
            <a:ln w="24289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8000" tIns="38862" rIns="18000" bIns="38862" rtlCol="0" anchor="ctr"/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7C77E33-6911-3348-9B1C-129E52E4A810}"/>
                </a:ext>
              </a:extLst>
            </p:cNvPr>
            <p:cNvSpPr/>
            <p:nvPr/>
          </p:nvSpPr>
          <p:spPr>
            <a:xfrm>
              <a:off x="8868440" y="5303170"/>
              <a:ext cx="773876" cy="249485"/>
            </a:xfrm>
            <a:prstGeom prst="rect">
              <a:avLst/>
            </a:prstGeom>
            <a:solidFill>
              <a:sysClr val="window" lastClr="FFFFFF">
                <a:alpha val="0"/>
              </a:sysClr>
            </a:solidFill>
            <a:ln w="24289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vert="horz" wrap="square" lIns="18000" tIns="38862" rIns="18000" bIns="38862" rtlCol="0" anchor="ctr" anchorCtr="0">
              <a:no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kern="0" dirty="0">
                  <a:solidFill>
                    <a:prstClr val="black"/>
                  </a:solidFill>
                  <a:latin typeface="Tahoma"/>
                  <a:ea typeface="ＭＳ Ｐゴシック"/>
                </a:rPr>
                <a:t>PPDU</a:t>
              </a:r>
              <a:endParaRPr kumimoji="1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867615D-7CCD-B8F7-C3AB-0326D3564D4D}"/>
                </a:ext>
              </a:extLst>
            </p:cNvPr>
            <p:cNvSpPr/>
            <p:nvPr/>
          </p:nvSpPr>
          <p:spPr>
            <a:xfrm>
              <a:off x="9768440" y="4849014"/>
              <a:ext cx="288000" cy="249485"/>
            </a:xfrm>
            <a:prstGeom prst="rect">
              <a:avLst/>
            </a:prstGeom>
            <a:noFill/>
            <a:ln w="24289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18000" tIns="38862" rIns="18000" bIns="38862" rtlCol="0" anchor="ctr"/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BA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6B083E47-8CD2-2E47-36DB-BE2998452B53}"/>
              </a:ext>
            </a:extLst>
          </p:cNvPr>
          <p:cNvSpPr txBox="1"/>
          <p:nvPr/>
        </p:nvSpPr>
        <p:spPr>
          <a:xfrm>
            <a:off x="6498166" y="5118868"/>
            <a:ext cx="1039683" cy="191936"/>
          </a:xfrm>
          <a:prstGeom prst="rect">
            <a:avLst/>
          </a:prstGeom>
          <a:noFill/>
        </p:spPr>
        <p:txBody>
          <a:bodyPr wrap="square" lIns="3600" tIns="3600" rIns="3600" bIns="3600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Ongoing PPDU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8D6DF1C-546F-F95B-9CD6-AFDF42D9DA98}"/>
              </a:ext>
            </a:extLst>
          </p:cNvPr>
          <p:cNvCxnSpPr>
            <a:cxnSpLocks/>
            <a:stCxn id="65" idx="1"/>
          </p:cNvCxnSpPr>
          <p:nvPr/>
        </p:nvCxnSpPr>
        <p:spPr bwMode="auto">
          <a:xfrm flipH="1">
            <a:off x="6270088" y="5214836"/>
            <a:ext cx="228078" cy="953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F758F70-0DB5-AFF0-54F9-443CDA4E1F14}"/>
              </a:ext>
            </a:extLst>
          </p:cNvPr>
          <p:cNvSpPr/>
          <p:nvPr/>
        </p:nvSpPr>
        <p:spPr>
          <a:xfrm>
            <a:off x="6882336" y="4849014"/>
            <a:ext cx="288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" tIns="38862" rIns="18000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kern="0" dirty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09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134E-3586-2AA4-4EF6-403A7153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basic frame-base preemption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C9E82-7436-35A4-6F98-DDA909807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3281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Increased efficiency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Inserting IFS gaps longer than SIFs is not 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 or NFRP is not necessary (</a:t>
            </a:r>
            <a:r>
              <a:rPr lang="en-US" dirty="0" err="1"/>
              <a:t>OLLInd</a:t>
            </a:r>
            <a:r>
              <a:rPr lang="en-US" dirty="0"/>
              <a:t> can identify the LL_STA and give basic buffer status)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processing and signaling at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 filter to detect </a:t>
            </a:r>
            <a:r>
              <a:rPr lang="en-US" dirty="0" err="1"/>
              <a:t>OLLInd</a:t>
            </a:r>
            <a:r>
              <a:rPr lang="en-US" dirty="0"/>
              <a:t> (low complexity compared to OFDM demodulation)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indicates LL_STA target RSSI to achieve desired SIR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B7450-BFFA-81A1-19B5-09451672C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5D63-8295-8CB8-862C-8A8D225757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0A7E89-7D39-5639-ADBC-199F55FC1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41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05712-DDBA-D8BA-8EEA-CFECE5CB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reliability for ongoing PPDU and </a:t>
            </a:r>
            <a:r>
              <a:rPr lang="en-US" dirty="0" err="1"/>
              <a:t>OLLInd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D269F-3AB1-A48F-DA2C-1110666BF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46643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type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Ongoing PPDU: 20MHz SU-PPDU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OLLInd</a:t>
            </a:r>
            <a:r>
              <a:rPr lang="en-US" dirty="0"/>
              <a:t>: 20 MHz 11ax waveform.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Wide range of MCS supported for ongoing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MCS =&gt; short OLL Ind. with moderate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MCS =&gt; Long OLL ind. with low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gap 0 to 3dB on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OLL Ind. Prob. Detection &gt; 99%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OLL Ind. Prob. False alarm &lt; 2.5%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 PER &lt; 10%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8798A-F82A-6779-759F-3ADE8A851F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720A-33CA-F182-2C53-ED4BE3590A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DD0431-616E-C9CC-7D61-4492B9D72A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653AA3E-2DB2-DDC8-1606-8957654E4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944" y="1627982"/>
            <a:ext cx="6438900" cy="48196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2D4B70-7B94-9437-ED17-EFDC67D2E376}"/>
                  </a:ext>
                </a:extLst>
              </p:cNvPr>
              <p:cNvSpPr txBox="1"/>
              <p:nvPr/>
            </p:nvSpPr>
            <p:spPr>
              <a:xfrm>
                <a:off x="9912425" y="3832514"/>
                <a:ext cx="2160240" cy="995361"/>
              </a:xfrm>
              <a:prstGeom prst="rect">
                <a:avLst/>
              </a:prstGeom>
              <a:noFill/>
            </p:spPr>
            <p:txBody>
              <a:bodyPr wrap="square" lIns="3600" tIns="3600" rIns="3600" bIns="3600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SIR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Rx</m:t>
                          </m:r>
                          <m: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Pw</m:t>
                          </m:r>
                          <m: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ongoing</m:t>
                          </m:r>
                          <m: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PPDU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Rx</m:t>
                          </m:r>
                          <m: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Pw</m:t>
                          </m:r>
                          <m: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4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OLLInd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  <a:p>
                <a:r>
                  <a:rPr lang="en-US" sz="1400" dirty="0" err="1">
                    <a:solidFill>
                      <a:schemeClr val="tx1"/>
                    </a:solidFill>
                  </a:rPr>
                  <a:t>Nsym</a:t>
                </a:r>
                <a:r>
                  <a:rPr lang="en-US" sz="1400" dirty="0">
                    <a:solidFill>
                      <a:schemeClr val="tx1"/>
                    </a:solidFill>
                  </a:rPr>
                  <a:t> = # OFDM symbols in </a:t>
                </a:r>
              </a:p>
              <a:p>
                <a:r>
                  <a:rPr lang="en-US" sz="1400" dirty="0">
                    <a:solidFill>
                      <a:schemeClr val="tx1"/>
                    </a:solidFill>
                  </a:rPr>
                  <a:t>	      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OLLInd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2D4B70-7B94-9437-ED17-EFDC67D2E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2425" y="3832514"/>
                <a:ext cx="2160240" cy="995361"/>
              </a:xfrm>
              <a:prstGeom prst="rect">
                <a:avLst/>
              </a:prstGeom>
              <a:blipFill>
                <a:blip r:embed="rId3"/>
                <a:stretch>
                  <a:fillRect l="-4802" r="-3955" b="-9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216B973-303E-04EA-8FF7-5844FE485168}"/>
              </a:ext>
            </a:extLst>
          </p:cNvPr>
          <p:cNvSpPr/>
          <p:nvPr/>
        </p:nvSpPr>
        <p:spPr bwMode="auto">
          <a:xfrm>
            <a:off x="9867292" y="3803948"/>
            <a:ext cx="2277380" cy="1065212"/>
          </a:xfrm>
          <a:prstGeom prst="roundRect">
            <a:avLst>
              <a:gd name="adj" fmla="val 9061"/>
            </a:avLst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68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9084903-78E8-1274-6ED4-97F678D4C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059" y="205060"/>
            <a:ext cx="4711700" cy="6445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4936-D561-BD9D-F608-B5031666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534071" cy="1065213"/>
          </a:xfrm>
        </p:spPr>
        <p:txBody>
          <a:bodyPr/>
          <a:lstStyle/>
          <a:p>
            <a:r>
              <a:rPr lang="en-US" dirty="0"/>
              <a:t>Latency gains increase with number of contending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117-4373-964B-E39A-3A4F8A80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6243340" cy="45434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 UL traffic only, MCS 4,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PPDU duration 1ms. Max TXOP duration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LL STA: traffic CBR 2Mbps, 1.5KB 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AC: 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STAs: traffic CBR 4Mbps, 1.5KB MPDU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AC: 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STA latency gains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 60% latency reduction with &gt; 8 contending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to non-LL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3% Latency reduction with 8 contending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Overall throughput unaffected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67E7-8C91-DF29-1F69-4A8E8A8B3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98AA7-E911-B00F-58A1-E092831FF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1638E-B030-02BA-C737-9563DFD06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6D2310-B1FF-9DD2-E85A-3D59C66E509B}"/>
              </a:ext>
            </a:extLst>
          </p:cNvPr>
          <p:cNvSpPr txBox="1"/>
          <p:nvPr/>
        </p:nvSpPr>
        <p:spPr>
          <a:xfrm>
            <a:off x="9912424" y="764704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237152-924C-2052-7413-AE939BD983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0195" y="987418"/>
            <a:ext cx="753933" cy="540594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FB20E-EEAA-1F04-042C-1ED92D36394E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87418"/>
            <a:ext cx="231704" cy="479593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8F6678-0AC5-7DE3-43F0-3EFEBC0A7F4B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87418"/>
            <a:ext cx="1424480" cy="430651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DD8018F-4E3E-3E00-4B1B-498A5FF1518D}"/>
              </a:ext>
            </a:extLst>
          </p:cNvPr>
          <p:cNvSpPr txBox="1"/>
          <p:nvPr/>
        </p:nvSpPr>
        <p:spPr>
          <a:xfrm>
            <a:off x="10632504" y="2630222"/>
            <a:ext cx="418550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48C05E6-1B8C-630E-D1DF-02D357788924}"/>
              </a:ext>
            </a:extLst>
          </p:cNvPr>
          <p:cNvCxnSpPr>
            <a:cxnSpLocks/>
            <a:stCxn id="47" idx="3"/>
          </p:cNvCxnSpPr>
          <p:nvPr/>
        </p:nvCxnSpPr>
        <p:spPr bwMode="auto">
          <a:xfrm>
            <a:off x="11051054" y="2741579"/>
            <a:ext cx="555083" cy="8511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A735E0-658C-3DBC-7B81-C2935D21A3EC}"/>
              </a:ext>
            </a:extLst>
          </p:cNvPr>
          <p:cNvSpPr/>
          <p:nvPr/>
        </p:nvSpPr>
        <p:spPr bwMode="auto">
          <a:xfrm rot="16200000">
            <a:off x="7174409" y="1270472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40B316-5E67-C18B-4323-15930CD62EBC}"/>
              </a:ext>
            </a:extLst>
          </p:cNvPr>
          <p:cNvSpPr/>
          <p:nvPr/>
        </p:nvSpPr>
        <p:spPr bwMode="auto">
          <a:xfrm rot="16200000">
            <a:off x="7174409" y="3142680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Non-LL STA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4FC62C-5E7C-C1A8-8E59-E41F3AE968F5}"/>
              </a:ext>
            </a:extLst>
          </p:cNvPr>
          <p:cNvSpPr/>
          <p:nvPr/>
        </p:nvSpPr>
        <p:spPr bwMode="auto">
          <a:xfrm rot="16200000">
            <a:off x="7246417" y="5158904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All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STAs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933F52-4236-2815-FE6D-F9F633C736D1}"/>
              </a:ext>
            </a:extLst>
          </p:cNvPr>
          <p:cNvSpPr txBox="1"/>
          <p:nvPr/>
        </p:nvSpPr>
        <p:spPr>
          <a:xfrm>
            <a:off x="9367411" y="2765620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E507927-315F-D591-DDA8-84FBB918A702}"/>
              </a:ext>
            </a:extLst>
          </p:cNvPr>
          <p:cNvCxnSpPr>
            <a:cxnSpLocks/>
            <a:stCxn id="25" idx="3"/>
          </p:cNvCxnSpPr>
          <p:nvPr/>
        </p:nvCxnSpPr>
        <p:spPr bwMode="auto">
          <a:xfrm>
            <a:off x="9830820" y="2876977"/>
            <a:ext cx="545012" cy="274331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61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07A71433-E887-5A6E-EFB6-68C17E874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059" y="224110"/>
            <a:ext cx="4705350" cy="6445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4936-D561-BD9D-F608-B5031666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3" y="685801"/>
            <a:ext cx="6967962" cy="1065213"/>
          </a:xfrm>
        </p:spPr>
        <p:txBody>
          <a:bodyPr>
            <a:noAutofit/>
          </a:bodyPr>
          <a:lstStyle/>
          <a:p>
            <a:r>
              <a:rPr lang="en-US" sz="2800" dirty="0"/>
              <a:t>High latency gains for LL-STAs </a:t>
            </a:r>
            <a:br>
              <a:rPr lang="en-US" sz="2800" dirty="0"/>
            </a:br>
            <a:r>
              <a:rPr lang="en-US" sz="2800" dirty="0"/>
              <a:t>Low latency gains for AC_VI non-LL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A7117-4373-964B-E39A-3A4F8A80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367034" cy="449043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Single BSS UL traffic only, MCS 4,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PPDU duration 1ms. Max TXOP duration 5ms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LL STA: traffic CBR 2Mbps, 1.5KB 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AC: 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Non-LL STAs: traffic CBR 4Mbps, 1.5KB MPDU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AC: 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STA latency gains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~34% with low number of contending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&gt;80% with &gt; 8 contending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to non-LL STAs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latency reduction for non-LL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Due to LL STA not contending as often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Marginal throughput loss in dense scenarios (12 STAs)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67E7-8C91-DF29-1F69-4A8E8A8B3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98AA7-E911-B00F-58A1-E092831FF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1638E-B030-02BA-C737-9563DFD06E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6D2310-B1FF-9DD2-E85A-3D59C66E509B}"/>
              </a:ext>
            </a:extLst>
          </p:cNvPr>
          <p:cNvSpPr txBox="1"/>
          <p:nvPr/>
        </p:nvSpPr>
        <p:spPr>
          <a:xfrm>
            <a:off x="9912424" y="692696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237152-924C-2052-7413-AE939BD983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431327" y="915410"/>
            <a:ext cx="712801" cy="569374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BFB20E-EEAA-1F04-042C-1ED92D36394E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15410"/>
            <a:ext cx="344360" cy="569374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8F6678-0AC5-7DE3-43F0-3EFEBC0A7F4B}"/>
              </a:ext>
            </a:extLst>
          </p:cNvPr>
          <p:cNvCxnSpPr>
            <a:cxnSpLocks/>
          </p:cNvCxnSpPr>
          <p:nvPr/>
        </p:nvCxnSpPr>
        <p:spPr bwMode="auto">
          <a:xfrm>
            <a:off x="10144128" y="915410"/>
            <a:ext cx="1496488" cy="49736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C696410-C9DD-A252-584D-64699A03C51B}"/>
              </a:ext>
            </a:extLst>
          </p:cNvPr>
          <p:cNvSpPr txBox="1"/>
          <p:nvPr/>
        </p:nvSpPr>
        <p:spPr>
          <a:xfrm>
            <a:off x="10926375" y="4563857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A735E0-658C-3DBC-7B81-C2935D21A3EC}"/>
              </a:ext>
            </a:extLst>
          </p:cNvPr>
          <p:cNvSpPr/>
          <p:nvPr/>
        </p:nvSpPr>
        <p:spPr bwMode="auto">
          <a:xfrm rot="16200000">
            <a:off x="7174409" y="1270472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40B316-5E67-C18B-4323-15930CD62EBC}"/>
              </a:ext>
            </a:extLst>
          </p:cNvPr>
          <p:cNvSpPr/>
          <p:nvPr/>
        </p:nvSpPr>
        <p:spPr bwMode="auto">
          <a:xfrm rot="16200000">
            <a:off x="7174409" y="3142680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Non-LL STA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4FC62C-5E7C-C1A8-8E59-E41F3AE968F5}"/>
              </a:ext>
            </a:extLst>
          </p:cNvPr>
          <p:cNvSpPr/>
          <p:nvPr/>
        </p:nvSpPr>
        <p:spPr bwMode="auto">
          <a:xfrm rot="16200000">
            <a:off x="7196209" y="5158904"/>
            <a:ext cx="1277766" cy="266231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" tIns="3600" rIns="3600" bIns="36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All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STAs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61B7C6-22CC-DDD6-2A61-CD6EDE43F072}"/>
              </a:ext>
            </a:extLst>
          </p:cNvPr>
          <p:cNvCxnSpPr>
            <a:cxnSpLocks/>
            <a:stCxn id="62" idx="3"/>
          </p:cNvCxnSpPr>
          <p:nvPr/>
        </p:nvCxnSpPr>
        <p:spPr bwMode="auto">
          <a:xfrm>
            <a:off x="11389784" y="4675214"/>
            <a:ext cx="285729" cy="1440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CE7D223-031C-C280-F428-2F883D982683}"/>
              </a:ext>
            </a:extLst>
          </p:cNvPr>
          <p:cNvSpPr txBox="1"/>
          <p:nvPr/>
        </p:nvSpPr>
        <p:spPr>
          <a:xfrm>
            <a:off x="9408213" y="2759687"/>
            <a:ext cx="463409" cy="222714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Gain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034AA52-DA8D-1448-3AB9-01DEF07E30B9}"/>
              </a:ext>
            </a:extLst>
          </p:cNvPr>
          <p:cNvCxnSpPr>
            <a:cxnSpLocks/>
            <a:stCxn id="32" idx="2"/>
          </p:cNvCxnSpPr>
          <p:nvPr/>
        </p:nvCxnSpPr>
        <p:spPr bwMode="auto">
          <a:xfrm>
            <a:off x="9639918" y="2982401"/>
            <a:ext cx="735915" cy="230575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D5890AE-1A69-A3F5-8BDA-2024B091B57F}"/>
              </a:ext>
            </a:extLst>
          </p:cNvPr>
          <p:cNvCxnSpPr>
            <a:cxnSpLocks/>
            <a:stCxn id="32" idx="2"/>
          </p:cNvCxnSpPr>
          <p:nvPr/>
        </p:nvCxnSpPr>
        <p:spPr bwMode="auto">
          <a:xfrm flipH="1">
            <a:off x="9336360" y="2982401"/>
            <a:ext cx="303558" cy="446599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1730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eed9155e-9d0f-46fe-9dfc-d8fbdbc56d80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lIns="3600" tIns="3600" rIns="3600" bIns="3600" rtlCol="0">
        <a:spAutoFit/>
      </a:bodyPr>
      <a:lstStyle>
        <a:defPPr algn="l">
          <a:defRPr sz="18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5400C4D-AFEE-4747-9792-D541240AB1A9}" vid="{089F04FE-D734-4AB2-A95D-286C7278E4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</Template>
  <TotalTime>36196</TotalTime>
  <Words>1293</Words>
  <Application>Microsoft Office PowerPoint</Application>
  <PresentationFormat>Widescreen</PresentationFormat>
  <Paragraphs>234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Office Theme</vt:lpstr>
      <vt:lpstr>Document</vt:lpstr>
      <vt:lpstr>Overlapped indication for aperiodic low latency traffic</vt:lpstr>
      <vt:lpstr>Introduction</vt:lpstr>
      <vt:lpstr>Recap: problem of aperiodic LL traffic awareness</vt:lpstr>
      <vt:lpstr>Overlapped LL Indication (OLLInd) for LL awareness</vt:lpstr>
      <vt:lpstr>UL preemption using overlapped LL Indication (OLLInd)</vt:lpstr>
      <vt:lpstr>Comparison with basic frame-base preemption method</vt:lpstr>
      <vt:lpstr>High reliability for ongoing PPDU and OLLInd </vt:lpstr>
      <vt:lpstr>Latency gains increase with number of contending STAs</vt:lpstr>
      <vt:lpstr>High latency gains for LL-STAs  Low latency gains for AC_VI non-LL STAs</vt:lpstr>
      <vt:lpstr>Large latency gains for LL-STA contending with AC_VO STAs</vt:lpstr>
      <vt:lpstr>Conclusion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Overlapped indication for aperiodic low latency traffic</dc:title>
  <dc:creator>Verenzuela Moreno, Daniel</dc:creator>
  <cp:lastModifiedBy>Daniel</cp:lastModifiedBy>
  <cp:revision>5</cp:revision>
  <cp:lastPrinted>1601-01-01T00:00:00Z</cp:lastPrinted>
  <dcterms:created xsi:type="dcterms:W3CDTF">2024-02-14T09:16:07Z</dcterms:created>
  <dcterms:modified xsi:type="dcterms:W3CDTF">2024-05-13T12:33:59Z</dcterms:modified>
</cp:coreProperties>
</file>