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3" r:id="rId4"/>
    <p:sldId id="274" r:id="rId5"/>
    <p:sldId id="286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72" r:id="rId22"/>
    <p:sldId id="264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8E8EF-6949-4257-B264-E91AEEB27735}" v="5" dt="2024-05-12T20:55:38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5D48E8EF-6949-4257-B264-E91AEEB27735}"/>
    <pc:docChg chg="modSld">
      <pc:chgData name="Carlos Rios" userId="259fa1cc625225d5" providerId="LiveId" clId="{5D48E8EF-6949-4257-B264-E91AEEB27735}" dt="2024-05-12T20:56:30.540" v="632" actId="20577"/>
      <pc:docMkLst>
        <pc:docMk/>
      </pc:docMkLst>
      <pc:sldChg chg="modSp mod">
        <pc:chgData name="Carlos Rios" userId="259fa1cc625225d5" providerId="LiveId" clId="{5D48E8EF-6949-4257-B264-E91AEEB27735}" dt="2024-05-12T19:58:35.148" v="4" actId="20577"/>
        <pc:sldMkLst>
          <pc:docMk/>
          <pc:sldMk cId="0" sldId="257"/>
        </pc:sldMkLst>
        <pc:spChg chg="mod">
          <ac:chgData name="Carlos Rios" userId="259fa1cc625225d5" providerId="LiveId" clId="{5D48E8EF-6949-4257-B264-E91AEEB27735}" dt="2024-05-12T19:58:35.148" v="4" actId="20577"/>
          <ac:spMkLst>
            <pc:docMk/>
            <pc:sldMk cId="0" sldId="257"/>
            <ac:spMk id="2" creationId="{7671A216-09D8-1846-5100-3229D3DED0FB}"/>
          </ac:spMkLst>
        </pc:spChg>
      </pc:sldChg>
      <pc:sldChg chg="addSp modSp mod">
        <pc:chgData name="Carlos Rios" userId="259fa1cc625225d5" providerId="LiveId" clId="{5D48E8EF-6949-4257-B264-E91AEEB27735}" dt="2024-05-12T20:56:30.540" v="632" actId="20577"/>
        <pc:sldMkLst>
          <pc:docMk/>
          <pc:sldMk cId="3287572780" sldId="272"/>
        </pc:sldMkLst>
        <pc:spChg chg="mod">
          <ac:chgData name="Carlos Rios" userId="259fa1cc625225d5" providerId="LiveId" clId="{5D48E8EF-6949-4257-B264-E91AEEB27735}" dt="2024-05-12T20:56:30.540" v="632" actId="20577"/>
          <ac:spMkLst>
            <pc:docMk/>
            <pc:sldMk cId="3287572780" sldId="272"/>
            <ac:spMk id="2" creationId="{668B0CCF-9C74-C31C-B4AD-3900E8965C43}"/>
          </ac:spMkLst>
        </pc:spChg>
        <pc:spChg chg="add mod">
          <ac:chgData name="Carlos Rios" userId="259fa1cc625225d5" providerId="LiveId" clId="{5D48E8EF-6949-4257-B264-E91AEEB27735}" dt="2024-05-12T20:14:42.290" v="153" actId="20577"/>
          <ac:spMkLst>
            <pc:docMk/>
            <pc:sldMk cId="3287572780" sldId="272"/>
            <ac:spMk id="3" creationId="{5706E17F-D109-8D5D-2F30-6D4F0EDE18F5}"/>
          </ac:spMkLst>
        </pc:spChg>
        <pc:spChg chg="add mod">
          <ac:chgData name="Carlos Rios" userId="259fa1cc625225d5" providerId="LiveId" clId="{5D48E8EF-6949-4257-B264-E91AEEB27735}" dt="2024-05-12T20:16:08.589" v="172" actId="20577"/>
          <ac:spMkLst>
            <pc:docMk/>
            <pc:sldMk cId="3287572780" sldId="272"/>
            <ac:spMk id="7" creationId="{0C5BFB01-2AB3-61B1-D6E1-4B26849C8C83}"/>
          </ac:spMkLst>
        </pc:spChg>
        <pc:picChg chg="mod modCrop">
          <ac:chgData name="Carlos Rios" userId="259fa1cc625225d5" providerId="LiveId" clId="{5D48E8EF-6949-4257-B264-E91AEEB27735}" dt="2024-05-12T20:12:12.495" v="105" actId="1076"/>
          <ac:picMkLst>
            <pc:docMk/>
            <pc:sldMk cId="3287572780" sldId="272"/>
            <ac:picMk id="12" creationId="{12ED712E-ECAA-3BE7-764C-70E0B8FBF431}"/>
          </ac:picMkLst>
        </pc:picChg>
      </pc:sldChg>
      <pc:sldChg chg="modSp mod">
        <pc:chgData name="Carlos Rios" userId="259fa1cc625225d5" providerId="LiveId" clId="{5D48E8EF-6949-4257-B264-E91AEEB27735}" dt="2024-05-12T20:19:48.911" v="273" actId="20577"/>
        <pc:sldMkLst>
          <pc:docMk/>
          <pc:sldMk cId="1497361553" sldId="273"/>
        </pc:sldMkLst>
        <pc:spChg chg="mod">
          <ac:chgData name="Carlos Rios" userId="259fa1cc625225d5" providerId="LiveId" clId="{5D48E8EF-6949-4257-B264-E91AEEB27735}" dt="2024-05-12T20:19:48.911" v="273" actId="20577"/>
          <ac:spMkLst>
            <pc:docMk/>
            <pc:sldMk cId="1497361553" sldId="273"/>
            <ac:spMk id="3" creationId="{0C78FB68-FB74-FBB2-2494-74CB18616291}"/>
          </ac:spMkLst>
        </pc:spChg>
      </pc:sldChg>
      <pc:sldChg chg="modSp mod">
        <pc:chgData name="Carlos Rios" userId="259fa1cc625225d5" providerId="LiveId" clId="{5D48E8EF-6949-4257-B264-E91AEEB27735}" dt="2024-05-12T20:21:10.600" v="283" actId="20577"/>
        <pc:sldMkLst>
          <pc:docMk/>
          <pc:sldMk cId="14231131" sldId="281"/>
        </pc:sldMkLst>
        <pc:spChg chg="mod">
          <ac:chgData name="Carlos Rios" userId="259fa1cc625225d5" providerId="LiveId" clId="{5D48E8EF-6949-4257-B264-E91AEEB27735}" dt="2024-05-12T20:21:10.600" v="283" actId="20577"/>
          <ac:spMkLst>
            <pc:docMk/>
            <pc:sldMk cId="14231131" sldId="281"/>
            <ac:spMk id="24" creationId="{F2360526-1B07-B157-1149-9BEF1DDFF27A}"/>
          </ac:spMkLst>
        </pc:spChg>
      </pc:sldChg>
      <pc:sldChg chg="modSp mod">
        <pc:chgData name="Carlos Rios" userId="259fa1cc625225d5" providerId="LiveId" clId="{5D48E8EF-6949-4257-B264-E91AEEB27735}" dt="2024-05-12T20:21:21.306" v="284" actId="20577"/>
        <pc:sldMkLst>
          <pc:docMk/>
          <pc:sldMk cId="219262761" sldId="282"/>
        </pc:sldMkLst>
        <pc:spChg chg="mod">
          <ac:chgData name="Carlos Rios" userId="259fa1cc625225d5" providerId="LiveId" clId="{5D48E8EF-6949-4257-B264-E91AEEB27735}" dt="2024-05-12T20:21:21.306" v="284" actId="20577"/>
          <ac:spMkLst>
            <pc:docMk/>
            <pc:sldMk cId="219262761" sldId="282"/>
            <ac:spMk id="24" creationId="{F2360526-1B07-B157-1149-9BEF1DDFF27A}"/>
          </ac:spMkLst>
        </pc:spChg>
      </pc:sldChg>
      <pc:sldChg chg="modSp mod">
        <pc:chgData name="Carlos Rios" userId="259fa1cc625225d5" providerId="LiveId" clId="{5D48E8EF-6949-4257-B264-E91AEEB27735}" dt="2024-05-12T20:22:11.444" v="295" actId="20577"/>
        <pc:sldMkLst>
          <pc:docMk/>
          <pc:sldMk cId="3873710900" sldId="283"/>
        </pc:sldMkLst>
        <pc:spChg chg="mod">
          <ac:chgData name="Carlos Rios" userId="259fa1cc625225d5" providerId="LiveId" clId="{5D48E8EF-6949-4257-B264-E91AEEB27735}" dt="2024-05-12T20:22:11.444" v="295" actId="20577"/>
          <ac:spMkLst>
            <pc:docMk/>
            <pc:sldMk cId="3873710900" sldId="283"/>
            <ac:spMk id="24" creationId="{F2360526-1B07-B157-1149-9BEF1DDFF2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802.11-24/0810r2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Polarization and Beamforming Update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58F70C-A3E2-0529-A1C4-FF16E431DD05}"/>
              </a:ext>
            </a:extLst>
          </p:cNvPr>
          <p:cNvSpPr txBox="1"/>
          <p:nvPr/>
        </p:nvSpPr>
        <p:spPr>
          <a:xfrm>
            <a:off x="1458597" y="1212574"/>
            <a:ext cx="67821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Provided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7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And given                 </a:t>
            </a:r>
          </a:p>
          <a:p>
            <a:pPr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                            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 =                                    0.500  &lt;  r  &lt;  0.750  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Then                             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Demultiplexer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9D07A-44C3-FB0B-B2DF-314FF842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45" y="3732364"/>
            <a:ext cx="1383287" cy="108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67EFC-4763-B48D-47FB-A8812F8D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264" r="243"/>
          <a:stretch/>
        </p:blipFill>
        <p:spPr>
          <a:xfrm>
            <a:off x="1577434" y="4857085"/>
            <a:ext cx="6578584" cy="1070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B488D-F6C4-82D6-4741-0CB4D3057817}"/>
              </a:ext>
            </a:extLst>
          </p:cNvPr>
          <p:cNvGrpSpPr/>
          <p:nvPr/>
        </p:nvGrpSpPr>
        <p:grpSpPr>
          <a:xfrm>
            <a:off x="3031301" y="1262377"/>
            <a:ext cx="5524034" cy="2580003"/>
            <a:chOff x="798706" y="1338146"/>
            <a:chExt cx="5524034" cy="25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B65224-5DC0-6E85-DBE2-8400E53AB78E}"/>
                </a:ext>
              </a:extLst>
            </p:cNvPr>
            <p:cNvGrpSpPr/>
            <p:nvPr/>
          </p:nvGrpSpPr>
          <p:grpSpPr>
            <a:xfrm>
              <a:off x="798706" y="1338146"/>
              <a:ext cx="5524034" cy="2413959"/>
              <a:chOff x="1200150" y="1141941"/>
              <a:chExt cx="7075201" cy="31900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7C8E2-56D3-69B8-AD33-63B1338BB5E6}"/>
                  </a:ext>
                </a:extLst>
              </p:cNvPr>
              <p:cNvGrpSpPr/>
              <p:nvPr/>
            </p:nvGrpSpPr>
            <p:grpSpPr>
              <a:xfrm>
                <a:off x="1200150" y="1141941"/>
                <a:ext cx="6888367" cy="3190029"/>
                <a:chOff x="1200150" y="1141941"/>
                <a:chExt cx="6888367" cy="31900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E43CE44-22F0-BDB8-50C0-2E5A31F74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125" t="-1" r="11543" b="29858"/>
                <a:stretch/>
              </p:blipFill>
              <p:spPr>
                <a:xfrm>
                  <a:off x="1200150" y="1141941"/>
                  <a:ext cx="6888367" cy="319002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18128BF-1D8A-0FF7-E697-D30D88488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468" y="1659353"/>
                  <a:ext cx="1468001" cy="193278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8905B9C-D3A6-0655-1837-3ED9C37F9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2050" y="2658294"/>
                  <a:ext cx="490520" cy="23981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78EC183-8DD3-4871-59BB-0EC714F58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9895" y="2670850"/>
                  <a:ext cx="473435" cy="19367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21D3CD-E4BE-1441-6EFD-161D3F5AE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5562" y="2651417"/>
                  <a:ext cx="617812" cy="27458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266055-F80D-C5FD-9EB9-FAF34A7BD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6751" y="1473940"/>
                <a:ext cx="228600" cy="262889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AC028-89CA-AF4E-B5F5-F3B498179C2A}"/>
                </a:ext>
              </a:extLst>
            </p:cNvPr>
            <p:cNvSpPr txBox="1"/>
            <p:nvPr/>
          </p:nvSpPr>
          <p:spPr>
            <a:xfrm>
              <a:off x="2423024" y="3690394"/>
              <a:ext cx="3600232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/>
                <a:t>[H</a:t>
              </a:r>
              <a:r>
                <a:rPr lang="en-US" sz="1050" b="1" baseline="-25000"/>
                <a:t>DP</a:t>
              </a:r>
              <a:r>
                <a:rPr lang="en-US" sz="1050" b="1"/>
                <a:t>]                                                              [H</a:t>
              </a:r>
              <a:r>
                <a:rPr lang="en-US" sz="1050" b="1" baseline="-25000"/>
                <a:t>DP</a:t>
              </a:r>
              <a:r>
                <a:rPr lang="en-US" sz="1050" b="1" baseline="30000"/>
                <a:t>-1</a:t>
              </a:r>
              <a:r>
                <a:rPr lang="en-US" sz="1050" b="1"/>
                <a:t>]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Such that Implementing the Corresponding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Becomes a Trivial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D1E1-7C2B-E3E3-CFC9-1616764C9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720" y="3885922"/>
            <a:ext cx="1412738" cy="201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271E6-0D50-D370-D8D5-E6F6459927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4951" y="5230093"/>
            <a:ext cx="342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Math </a:t>
            </a:r>
            <a:r>
              <a:rPr lang="en-US" sz="2000" dirty="0">
                <a:solidFill>
                  <a:srgbClr val="C00000"/>
                </a:solidFill>
              </a:rPr>
              <a:t>Posits</a:t>
            </a:r>
            <a:r>
              <a:rPr lang="en-US" sz="2000" b="1" dirty="0">
                <a:solidFill>
                  <a:srgbClr val="C00000"/>
                </a:solidFill>
              </a:rPr>
              <a:t> 92 Gbps TRX in 320 MHz, at Least </a:t>
            </a: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b="1" dirty="0">
                <a:solidFill>
                  <a:srgbClr val="C00000"/>
                </a:solidFill>
              </a:rPr>
              <a:t>nder the Most Benign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E265-C0B5-B03B-EAF2-7377ABE5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74" y="1159951"/>
            <a:ext cx="8380338" cy="4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91" y="6041782"/>
            <a:ext cx="10587568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Sims Concur, Validating 92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Gbps in 320 MHz under the Most Benign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3C46-411C-E4CD-698F-91DC2F9C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"/>
          <a:stretch/>
        </p:blipFill>
        <p:spPr>
          <a:xfrm>
            <a:off x="1710451" y="1287897"/>
            <a:ext cx="8487175" cy="4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And then Proceed to Validate </a:t>
            </a:r>
            <a:r>
              <a:rPr lang="en-US" sz="2000" b="1" dirty="0">
                <a:solidFill>
                  <a:srgbClr val="C00000"/>
                </a:solidFill>
              </a:rPr>
              <a:t>92 Gbps in 320 MHz under ANY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C040A-9CD8-3D45-AAC0-EB2172AE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"/>
          <a:stretch/>
        </p:blipFill>
        <p:spPr>
          <a:xfrm>
            <a:off x="2282130" y="1179577"/>
            <a:ext cx="7300798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Hardware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06A38B-F408-350E-5B1B-7FAF71332732}"/>
              </a:ext>
            </a:extLst>
          </p:cNvPr>
          <p:cNvGrpSpPr/>
          <p:nvPr/>
        </p:nvGrpSpPr>
        <p:grpSpPr>
          <a:xfrm>
            <a:off x="1270043" y="1700011"/>
            <a:ext cx="9649800" cy="4211031"/>
            <a:chOff x="376432" y="1694768"/>
            <a:chExt cx="8364024" cy="38900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37A626-A8FE-1006-F227-1F137156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2" y="4601992"/>
              <a:ext cx="3016641" cy="982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30C8EB-D897-1DD2-A3F4-563F916E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005" y="2100483"/>
              <a:ext cx="1196333" cy="2326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D5ADF-CE89-48AB-5A27-711AEC0B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11" y="2314025"/>
              <a:ext cx="2465166" cy="225641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DFBB35-BC9E-3603-D52E-B4CAEAD4F728}"/>
                </a:ext>
              </a:extLst>
            </p:cNvPr>
            <p:cNvGrpSpPr/>
            <p:nvPr/>
          </p:nvGrpSpPr>
          <p:grpSpPr>
            <a:xfrm>
              <a:off x="3511923" y="1694768"/>
              <a:ext cx="5228533" cy="3048660"/>
              <a:chOff x="3794071" y="1694768"/>
              <a:chExt cx="5228533" cy="30486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77CB9E-3C78-A45D-3940-329614C85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49537"/>
              <a:stretch/>
            </p:blipFill>
            <p:spPr>
              <a:xfrm>
                <a:off x="3879096" y="1694768"/>
                <a:ext cx="5107577" cy="304866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5F94DF-6C0F-9535-BB6F-470C2BEFE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4071" y="2918178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EF18B0F-17AA-1944-EFD3-5153072B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902" y="2904773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BFFF35A-0A31-961D-1BAD-F38ED86BA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78105" y="2678230"/>
                <a:ext cx="336405" cy="8988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8E761BB-8F27-1C63-862D-2A89F0662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798" y="2689660"/>
                <a:ext cx="336405" cy="898856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A90FA8-FBA3-E892-19A2-7DC5D64E35EC}"/>
                </a:ext>
              </a:extLst>
            </p:cNvPr>
            <p:cNvCxnSpPr>
              <a:cxnSpLocks/>
            </p:cNvCxnSpPr>
            <p:nvPr/>
          </p:nvCxnSpPr>
          <p:spPr>
            <a:xfrm>
              <a:off x="3238292" y="3241356"/>
              <a:ext cx="35865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0E1C-1F51-F244-D10C-6646F4D6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380" y="4683171"/>
              <a:ext cx="2774916" cy="88518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Proposed Quick-Turn DPWiFi-4 TRX Testbed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Hardware Validation Could be Completed Within Several Weeks</a:t>
            </a:r>
          </a:p>
        </p:txBody>
      </p:sp>
    </p:spTree>
    <p:extLst>
      <p:ext uri="{BB962C8B-B14F-4D97-AF65-F5344CB8AC3E}">
        <p14:creationId xmlns:p14="http://schemas.microsoft.com/office/powerpoint/2010/main" val="178294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Early DPWiFi 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Contemplated (WiFi-7 Kludge) DPWiFi PMX-4/ BF-32 PHY/MAC Engineering Platform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True TGbn DPWiFi AP/ Client Product Design Could Start Within Several Weeks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FB5E8-E99A-4273-209F-44718FE6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6" y="1739640"/>
            <a:ext cx="7212993" cy="43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DLoS/ nLoS/ NLoS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APs and Clients Find a Way to Connect, One Way or Another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40F1-D3F6-1119-E91D-0B72B2E4C186}"/>
              </a:ext>
            </a:extLst>
          </p:cNvPr>
          <p:cNvGrpSpPr/>
          <p:nvPr/>
        </p:nvGrpSpPr>
        <p:grpSpPr>
          <a:xfrm>
            <a:off x="1872883" y="1613522"/>
            <a:ext cx="8134002" cy="4053182"/>
            <a:chOff x="515641" y="1727705"/>
            <a:chExt cx="7840869" cy="38311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4F51FC-0178-F461-4314-695AAB696C9C}"/>
                </a:ext>
              </a:extLst>
            </p:cNvPr>
            <p:cNvGrpSpPr/>
            <p:nvPr/>
          </p:nvGrpSpPr>
          <p:grpSpPr>
            <a:xfrm>
              <a:off x="515641" y="1727705"/>
              <a:ext cx="7840869" cy="3402590"/>
              <a:chOff x="651565" y="969990"/>
              <a:chExt cx="7840869" cy="34025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4B60534-6469-6662-802D-4D5AD7CBFFDD}"/>
                  </a:ext>
                </a:extLst>
              </p:cNvPr>
              <p:cNvGrpSpPr/>
              <p:nvPr/>
            </p:nvGrpSpPr>
            <p:grpSpPr>
              <a:xfrm>
                <a:off x="651565" y="969990"/>
                <a:ext cx="7840869" cy="3402590"/>
                <a:chOff x="612452" y="2570812"/>
                <a:chExt cx="7840869" cy="369341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D9C62D9-008D-BD53-831B-6C406613BCA0}"/>
                    </a:ext>
                  </a:extLst>
                </p:cNvPr>
                <p:cNvGrpSpPr/>
                <p:nvPr/>
              </p:nvGrpSpPr>
              <p:grpSpPr>
                <a:xfrm>
                  <a:off x="612452" y="2570812"/>
                  <a:ext cx="7840869" cy="3693415"/>
                  <a:chOff x="304289" y="2257897"/>
                  <a:chExt cx="7840869" cy="3693415"/>
                </a:xfrm>
              </p:grpSpPr>
              <p:pic>
                <p:nvPicPr>
                  <p:cNvPr id="4099" name="Picture 4098">
                    <a:extLst>
                      <a:ext uri="{FF2B5EF4-FFF2-40B4-BE49-F238E27FC236}">
                        <a16:creationId xmlns:a16="http://schemas.microsoft.com/office/drawing/2014/main" id="{A7808761-496D-4476-2A68-CBD827CC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89" y="3331132"/>
                    <a:ext cx="891385" cy="933481"/>
                  </a:xfrm>
                  <a:prstGeom prst="rect">
                    <a:avLst/>
                  </a:prstGeom>
                </p:spPr>
              </p:pic>
              <p:pic>
                <p:nvPicPr>
                  <p:cNvPr id="4100" name="Picture 4099">
                    <a:extLst>
                      <a:ext uri="{FF2B5EF4-FFF2-40B4-BE49-F238E27FC236}">
                        <a16:creationId xmlns:a16="http://schemas.microsoft.com/office/drawing/2014/main" id="{F9A42488-83E4-9FB2-21F6-FB1E72039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9150" y="3739454"/>
                    <a:ext cx="1693677" cy="1134566"/>
                  </a:xfrm>
                  <a:prstGeom prst="rect">
                    <a:avLst/>
                  </a:prstGeom>
                </p:spPr>
              </p:pic>
              <p:sp>
                <p:nvSpPr>
                  <p:cNvPr id="4101" name="TextBox 4100">
                    <a:extLst>
                      <a:ext uri="{FF2B5EF4-FFF2-40B4-BE49-F238E27FC236}">
                        <a16:creationId xmlns:a16="http://schemas.microsoft.com/office/drawing/2014/main" id="{3CC13E2A-3982-0A20-7168-A496FD71DD85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414" y="5571877"/>
                    <a:ext cx="227948" cy="2400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b="1" i="1" dirty="0"/>
                      <a:t> </a:t>
                    </a:r>
                    <a:endParaRPr lang="en-US" b="1" i="1" dirty="0">
                      <a:solidFill>
                        <a:srgbClr val="000099"/>
                      </a:solidFill>
                    </a:endParaRPr>
                  </a:p>
                </p:txBody>
              </p:sp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00376C60-EE2E-A0A4-6761-26EED7446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922" y="3127555"/>
                    <a:ext cx="208304" cy="284163"/>
                  </a:xfrm>
                  <a:prstGeom prst="rect">
                    <a:avLst/>
                  </a:prstGeom>
                </p:spPr>
              </p:pic>
              <p:pic>
                <p:nvPicPr>
                  <p:cNvPr id="4103" name="Picture 4102">
                    <a:extLst>
                      <a:ext uri="{FF2B5EF4-FFF2-40B4-BE49-F238E27FC236}">
                        <a16:creationId xmlns:a16="http://schemas.microsoft.com/office/drawing/2014/main" id="{62AA0519-11B8-D268-7B20-421AA86F4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3999" y="3066371"/>
                    <a:ext cx="1311159" cy="2486670"/>
                  </a:xfrm>
                  <a:prstGeom prst="rect">
                    <a:avLst/>
                  </a:prstGeom>
                </p:spPr>
              </p:pic>
              <p:grpSp>
                <p:nvGrpSpPr>
                  <p:cNvPr id="4104" name="Group 4103">
                    <a:extLst>
                      <a:ext uri="{FF2B5EF4-FFF2-40B4-BE49-F238E27FC236}">
                        <a16:creationId xmlns:a16="http://schemas.microsoft.com/office/drawing/2014/main" id="{6B758A0D-3A5B-A660-D5D8-9150B9D0D5B3}"/>
                      </a:ext>
                    </a:extLst>
                  </p:cNvPr>
                  <p:cNvGrpSpPr/>
                  <p:nvPr/>
                </p:nvGrpSpPr>
                <p:grpSpPr>
                  <a:xfrm>
                    <a:off x="3623824" y="4092682"/>
                    <a:ext cx="1575794" cy="1038745"/>
                    <a:chOff x="5149860" y="4341617"/>
                    <a:chExt cx="1219768" cy="858684"/>
                  </a:xfrm>
                </p:grpSpPr>
                <p:pic>
                  <p:nvPicPr>
                    <p:cNvPr id="4149" name="Picture 4148">
                      <a:extLst>
                        <a:ext uri="{FF2B5EF4-FFF2-40B4-BE49-F238E27FC236}">
                          <a16:creationId xmlns:a16="http://schemas.microsoft.com/office/drawing/2014/main" id="{4282C774-62FB-AE60-7F26-64E061070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49860" y="4341617"/>
                      <a:ext cx="638583" cy="8586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0" name="Picture 4149">
                      <a:extLst>
                        <a:ext uri="{FF2B5EF4-FFF2-40B4-BE49-F238E27FC236}">
                          <a16:creationId xmlns:a16="http://schemas.microsoft.com/office/drawing/2014/main" id="{EB86B560-87CB-C57E-406D-8ECC394765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247" y="4518480"/>
                      <a:ext cx="640281" cy="5335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1" name="Picture 4150">
                      <a:extLst>
                        <a:ext uri="{FF2B5EF4-FFF2-40B4-BE49-F238E27FC236}">
                          <a16:creationId xmlns:a16="http://schemas.microsoft.com/office/drawing/2014/main" id="{26E88509-CF4A-25F7-8517-E90ACDDAB0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3390" y="4479175"/>
                      <a:ext cx="556238" cy="6555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05" name="Picture 4104">
                    <a:extLst>
                      <a:ext uri="{FF2B5EF4-FFF2-40B4-BE49-F238E27FC236}">
                        <a16:creationId xmlns:a16="http://schemas.microsoft.com/office/drawing/2014/main" id="{F5D8292E-FDAA-0178-A0A6-780A037C64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681" y="4749460"/>
                    <a:ext cx="1108558" cy="690077"/>
                  </a:xfrm>
                  <a:prstGeom prst="rect">
                    <a:avLst/>
                  </a:prstGeom>
                </p:spPr>
              </p:pic>
              <p:pic>
                <p:nvPicPr>
                  <p:cNvPr id="4106" name="Picture 4105">
                    <a:extLst>
                      <a:ext uri="{FF2B5EF4-FFF2-40B4-BE49-F238E27FC236}">
                        <a16:creationId xmlns:a16="http://schemas.microsoft.com/office/drawing/2014/main" id="{87501642-F486-B8E2-94A2-87A6B09F80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7118" y="2257897"/>
                    <a:ext cx="805559" cy="809803"/>
                  </a:xfrm>
                  <a:prstGeom prst="rect">
                    <a:avLst/>
                  </a:prstGeom>
                </p:spPr>
              </p:pic>
              <p:sp>
                <p:nvSpPr>
                  <p:cNvPr id="4107" name="Oval 4106">
                    <a:extLst>
                      <a:ext uri="{FF2B5EF4-FFF2-40B4-BE49-F238E27FC236}">
                        <a16:creationId xmlns:a16="http://schemas.microsoft.com/office/drawing/2014/main" id="{3169E7DC-0BFD-42E1-6A5E-E5DAD3554D61}"/>
                      </a:ext>
                    </a:extLst>
                  </p:cNvPr>
                  <p:cNvSpPr/>
                  <p:nvPr/>
                </p:nvSpPr>
                <p:spPr>
                  <a:xfrm rot="21125217">
                    <a:off x="822860" y="2831302"/>
                    <a:ext cx="5125584" cy="118215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id="{A4CD7061-8ABF-D94E-2BB9-AACB08D7E468}"/>
                      </a:ext>
                    </a:extLst>
                  </p:cNvPr>
                  <p:cNvSpPr/>
                  <p:nvPr/>
                </p:nvSpPr>
                <p:spPr>
                  <a:xfrm rot="1214348" flipV="1">
                    <a:off x="819739" y="3528311"/>
                    <a:ext cx="1410948" cy="71910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09" name="Group 4108">
                    <a:extLst>
                      <a:ext uri="{FF2B5EF4-FFF2-40B4-BE49-F238E27FC236}">
                        <a16:creationId xmlns:a16="http://schemas.microsoft.com/office/drawing/2014/main" id="{864DB3D7-3678-8895-ED10-3CF7484AEA62}"/>
                      </a:ext>
                    </a:extLst>
                  </p:cNvPr>
                  <p:cNvGrpSpPr/>
                  <p:nvPr/>
                </p:nvGrpSpPr>
                <p:grpSpPr>
                  <a:xfrm>
                    <a:off x="1001116" y="2666026"/>
                    <a:ext cx="2263877" cy="2293240"/>
                    <a:chOff x="1275733" y="3485718"/>
                    <a:chExt cx="1851122" cy="1831368"/>
                  </a:xfrm>
                </p:grpSpPr>
                <p:grpSp>
                  <p:nvGrpSpPr>
                    <p:cNvPr id="4139" name="Group 4138">
                      <a:extLst>
                        <a:ext uri="{FF2B5EF4-FFF2-40B4-BE49-F238E27FC236}">
                          <a16:creationId xmlns:a16="http://schemas.microsoft.com/office/drawing/2014/main" id="{EE249A20-38CC-2575-6C81-D7CDAFDDE677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45" name="Arc 4144">
                        <a:extLst>
                          <a:ext uri="{FF2B5EF4-FFF2-40B4-BE49-F238E27FC236}">
                            <a16:creationId xmlns:a16="http://schemas.microsoft.com/office/drawing/2014/main" id="{86C2F96E-B3D1-9413-B2F9-361BB13C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6" name="Arc 4145">
                        <a:extLst>
                          <a:ext uri="{FF2B5EF4-FFF2-40B4-BE49-F238E27FC236}">
                            <a16:creationId xmlns:a16="http://schemas.microsoft.com/office/drawing/2014/main" id="{A3A8D314-7082-4BA0-BE79-671BA0DC6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7" name="Arc 4146">
                        <a:extLst>
                          <a:ext uri="{FF2B5EF4-FFF2-40B4-BE49-F238E27FC236}">
                            <a16:creationId xmlns:a16="http://schemas.microsoft.com/office/drawing/2014/main" id="{9CE58D75-D620-B2BD-8E3D-47212F8F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Arc 4147">
                        <a:extLst>
                          <a:ext uri="{FF2B5EF4-FFF2-40B4-BE49-F238E27FC236}">
                            <a16:creationId xmlns:a16="http://schemas.microsoft.com/office/drawing/2014/main" id="{FC974078-2F9E-3277-FE09-503D1D7C2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40" name="Group 4139">
                      <a:extLst>
                        <a:ext uri="{FF2B5EF4-FFF2-40B4-BE49-F238E27FC236}">
                          <a16:creationId xmlns:a16="http://schemas.microsoft.com/office/drawing/2014/main" id="{6DD1B00E-1131-813E-8931-1DE98329C42A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43" name="Arc 4142">
                        <a:extLst>
                          <a:ext uri="{FF2B5EF4-FFF2-40B4-BE49-F238E27FC236}">
                            <a16:creationId xmlns:a16="http://schemas.microsoft.com/office/drawing/2014/main" id="{13BDA510-0C39-137E-9984-A8CDE8B3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4" name="Arc 4143">
                        <a:extLst>
                          <a:ext uri="{FF2B5EF4-FFF2-40B4-BE49-F238E27FC236}">
                            <a16:creationId xmlns:a16="http://schemas.microsoft.com/office/drawing/2014/main" id="{D7FA1071-7929-B3E3-4385-8418F9649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41" name="Arc 4140">
                      <a:extLst>
                        <a:ext uri="{FF2B5EF4-FFF2-40B4-BE49-F238E27FC236}">
                          <a16:creationId xmlns:a16="http://schemas.microsoft.com/office/drawing/2014/main" id="{35BEB508-5F23-6CC3-2641-502B4920C394}"/>
                        </a:ext>
                      </a:extLst>
                    </p:cNvPr>
                    <p:cNvSpPr/>
                    <p:nvPr/>
                  </p:nvSpPr>
                  <p:spPr>
                    <a:xfrm rot="4155461">
                      <a:off x="1285610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2" name="Oval 4141">
                      <a:extLst>
                        <a:ext uri="{FF2B5EF4-FFF2-40B4-BE49-F238E27FC236}">
                          <a16:creationId xmlns:a16="http://schemas.microsoft.com/office/drawing/2014/main" id="{34DF5A3D-631E-692E-8CC0-BE4757A41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0" name="Group 4109">
                    <a:extLst>
                      <a:ext uri="{FF2B5EF4-FFF2-40B4-BE49-F238E27FC236}">
                        <a16:creationId xmlns:a16="http://schemas.microsoft.com/office/drawing/2014/main" id="{8E389D75-B65D-C365-B352-09505C61B6D6}"/>
                      </a:ext>
                    </a:extLst>
                  </p:cNvPr>
                  <p:cNvGrpSpPr/>
                  <p:nvPr/>
                </p:nvGrpSpPr>
                <p:grpSpPr>
                  <a:xfrm rot="2247016">
                    <a:off x="2810299" y="2793220"/>
                    <a:ext cx="3015156" cy="2860226"/>
                    <a:chOff x="1287395" y="3485718"/>
                    <a:chExt cx="1851122" cy="1831368"/>
                  </a:xfrm>
                </p:grpSpPr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6A168051-958E-A932-84AA-D9935FDE9C16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35" name="Arc 4134">
                        <a:extLst>
                          <a:ext uri="{FF2B5EF4-FFF2-40B4-BE49-F238E27FC236}">
                            <a16:creationId xmlns:a16="http://schemas.microsoft.com/office/drawing/2014/main" id="{EA210F95-CD5F-4661-7686-EDBA505D5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6" name="Arc 4135">
                        <a:extLst>
                          <a:ext uri="{FF2B5EF4-FFF2-40B4-BE49-F238E27FC236}">
                            <a16:creationId xmlns:a16="http://schemas.microsoft.com/office/drawing/2014/main" id="{55630C6B-A00A-490A-5805-10E73AB94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7" name="Arc 4136">
                        <a:extLst>
                          <a:ext uri="{FF2B5EF4-FFF2-40B4-BE49-F238E27FC236}">
                            <a16:creationId xmlns:a16="http://schemas.microsoft.com/office/drawing/2014/main" id="{89005C64-2532-9779-1E49-0574A8BD7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8" name="Arc 4137">
                        <a:extLst>
                          <a:ext uri="{FF2B5EF4-FFF2-40B4-BE49-F238E27FC236}">
                            <a16:creationId xmlns:a16="http://schemas.microsoft.com/office/drawing/2014/main" id="{9702D131-74D5-A4BC-1208-5EF12D994E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C977CD6F-9FB0-61D8-E8F9-6A4D23EE97F1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33" name="Arc 4132">
                        <a:extLst>
                          <a:ext uri="{FF2B5EF4-FFF2-40B4-BE49-F238E27FC236}">
                            <a16:creationId xmlns:a16="http://schemas.microsoft.com/office/drawing/2014/main" id="{D7558C56-4897-47A7-7C80-F89BC8DB5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Arc 4133">
                        <a:extLst>
                          <a:ext uri="{FF2B5EF4-FFF2-40B4-BE49-F238E27FC236}">
                            <a16:creationId xmlns:a16="http://schemas.microsoft.com/office/drawing/2014/main" id="{1CFF25CD-00DC-13F9-6371-FB465F14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31" name="Arc 4130">
                      <a:extLst>
                        <a:ext uri="{FF2B5EF4-FFF2-40B4-BE49-F238E27FC236}">
                          <a16:creationId xmlns:a16="http://schemas.microsoft.com/office/drawing/2014/main" id="{DE93D322-F3AD-170D-AB6E-522D440F2DFD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297272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2" name="Oval 4131">
                      <a:extLst>
                        <a:ext uri="{FF2B5EF4-FFF2-40B4-BE49-F238E27FC236}">
                          <a16:creationId xmlns:a16="http://schemas.microsoft.com/office/drawing/2014/main" id="{50FFD334-B3FB-19A6-DBEF-003AE1F0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1" name="Group 4110">
                    <a:extLst>
                      <a:ext uri="{FF2B5EF4-FFF2-40B4-BE49-F238E27FC236}">
                        <a16:creationId xmlns:a16="http://schemas.microsoft.com/office/drawing/2014/main" id="{A5D210EF-9F76-673B-3C8A-EBCFCA206149}"/>
                      </a:ext>
                    </a:extLst>
                  </p:cNvPr>
                  <p:cNvGrpSpPr/>
                  <p:nvPr/>
                </p:nvGrpSpPr>
                <p:grpSpPr>
                  <a:xfrm rot="20595573">
                    <a:off x="4550369" y="3648106"/>
                    <a:ext cx="2216596" cy="2303206"/>
                    <a:chOff x="1302783" y="3490125"/>
                    <a:chExt cx="1851122" cy="1831368"/>
                  </a:xfrm>
                </p:grpSpPr>
                <p:grpSp>
                  <p:nvGrpSpPr>
                    <p:cNvPr id="4119" name="Group 4118">
                      <a:extLst>
                        <a:ext uri="{FF2B5EF4-FFF2-40B4-BE49-F238E27FC236}">
                          <a16:creationId xmlns:a16="http://schemas.microsoft.com/office/drawing/2014/main" id="{5CF11345-DCA8-4A83-9AF3-E9D00D19A53B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25" name="Arc 4124">
                        <a:extLst>
                          <a:ext uri="{FF2B5EF4-FFF2-40B4-BE49-F238E27FC236}">
                            <a16:creationId xmlns:a16="http://schemas.microsoft.com/office/drawing/2014/main" id="{5E47DD8E-2130-B8A7-F4C4-2EFA7CC4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6" name="Arc 4125">
                        <a:extLst>
                          <a:ext uri="{FF2B5EF4-FFF2-40B4-BE49-F238E27FC236}">
                            <a16:creationId xmlns:a16="http://schemas.microsoft.com/office/drawing/2014/main" id="{A7A1E82A-9140-3478-8E80-75D26EBBC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7" name="Arc 4126">
                        <a:extLst>
                          <a:ext uri="{FF2B5EF4-FFF2-40B4-BE49-F238E27FC236}">
                            <a16:creationId xmlns:a16="http://schemas.microsoft.com/office/drawing/2014/main" id="{5222C4EA-8743-5EB6-B8E7-73CAA32B4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8" name="Arc 4127">
                        <a:extLst>
                          <a:ext uri="{FF2B5EF4-FFF2-40B4-BE49-F238E27FC236}">
                            <a16:creationId xmlns:a16="http://schemas.microsoft.com/office/drawing/2014/main" id="{4FC582D0-BADF-2EBE-BD7A-C901BCA8A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0" name="Group 4119">
                      <a:extLst>
                        <a:ext uri="{FF2B5EF4-FFF2-40B4-BE49-F238E27FC236}">
                          <a16:creationId xmlns:a16="http://schemas.microsoft.com/office/drawing/2014/main" id="{0B5DC0D8-49F6-928B-681B-F8FA149E8BD8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23" name="Arc 4122">
                        <a:extLst>
                          <a:ext uri="{FF2B5EF4-FFF2-40B4-BE49-F238E27FC236}">
                            <a16:creationId xmlns:a16="http://schemas.microsoft.com/office/drawing/2014/main" id="{5C8D11EA-ED00-3B64-97B5-4BAB2F74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Arc 4123">
                        <a:extLst>
                          <a:ext uri="{FF2B5EF4-FFF2-40B4-BE49-F238E27FC236}">
                            <a16:creationId xmlns:a16="http://schemas.microsoft.com/office/drawing/2014/main" id="{ABC9BBEA-4D68-95C0-41DF-2CEDED588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1" name="Arc 4120">
                      <a:extLst>
                        <a:ext uri="{FF2B5EF4-FFF2-40B4-BE49-F238E27FC236}">
                          <a16:creationId xmlns:a16="http://schemas.microsoft.com/office/drawing/2014/main" id="{6D17C5A5-D4E1-03F8-F1DA-4DAABCE65305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312660" y="3480248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2" name="Oval 4121">
                      <a:extLst>
                        <a:ext uri="{FF2B5EF4-FFF2-40B4-BE49-F238E27FC236}">
                          <a16:creationId xmlns:a16="http://schemas.microsoft.com/office/drawing/2014/main" id="{ABADB958-9F9D-1699-9E69-9CDEE9AB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12" name="Oval 4111">
                    <a:extLst>
                      <a:ext uri="{FF2B5EF4-FFF2-40B4-BE49-F238E27FC236}">
                        <a16:creationId xmlns:a16="http://schemas.microsoft.com/office/drawing/2014/main" id="{1F435E98-D5E0-FCD3-384B-6BA1C866A51B}"/>
                      </a:ext>
                    </a:extLst>
                  </p:cNvPr>
                  <p:cNvSpPr/>
                  <p:nvPr/>
                </p:nvSpPr>
                <p:spPr>
                  <a:xfrm rot="2247016">
                    <a:off x="3186964" y="3728369"/>
                    <a:ext cx="162619" cy="158301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3" name="Arc 4112">
                    <a:extLst>
                      <a:ext uri="{FF2B5EF4-FFF2-40B4-BE49-F238E27FC236}">
                        <a16:creationId xmlns:a16="http://schemas.microsoft.com/office/drawing/2014/main" id="{15CBF680-D5EB-1B51-B8E5-601FE01B77CB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936604" y="3385383"/>
                    <a:ext cx="572275" cy="724043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4" name="Arc 4113">
                    <a:extLst>
                      <a:ext uri="{FF2B5EF4-FFF2-40B4-BE49-F238E27FC236}">
                        <a16:creationId xmlns:a16="http://schemas.microsoft.com/office/drawing/2014/main" id="{5A64F899-4C73-0A5A-8340-DC7F83EB610D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795194" y="3288621"/>
                    <a:ext cx="850653" cy="967056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5" name="Arc 4114">
                    <a:extLst>
                      <a:ext uri="{FF2B5EF4-FFF2-40B4-BE49-F238E27FC236}">
                        <a16:creationId xmlns:a16="http://schemas.microsoft.com/office/drawing/2014/main" id="{E03C7504-7840-3C03-B732-82EE2205F564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635418" y="3110186"/>
                    <a:ext cx="1131336" cy="1333950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6" name="Arc 4115">
                    <a:extLst>
                      <a:ext uri="{FF2B5EF4-FFF2-40B4-BE49-F238E27FC236}">
                        <a16:creationId xmlns:a16="http://schemas.microsoft.com/office/drawing/2014/main" id="{BE27F8EF-FFD1-3A7F-3D8B-60C844B8DCFA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490630" y="2982581"/>
                    <a:ext cx="1469487" cy="1638949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7" name="Arc 4116">
                    <a:extLst>
                      <a:ext uri="{FF2B5EF4-FFF2-40B4-BE49-F238E27FC236}">
                        <a16:creationId xmlns:a16="http://schemas.microsoft.com/office/drawing/2014/main" id="{10CF935B-4992-9A3F-DA46-12B68FEEA117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267289" y="2835160"/>
                    <a:ext cx="1921855" cy="1983770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8" name="Arc 4117">
                    <a:extLst>
                      <a:ext uri="{FF2B5EF4-FFF2-40B4-BE49-F238E27FC236}">
                        <a16:creationId xmlns:a16="http://schemas.microsoft.com/office/drawing/2014/main" id="{EC682235-7339-A4BA-6DA9-C430E11B7010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005668" y="2649711"/>
                    <a:ext cx="2350215" cy="2468216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89638E-65E8-DC9F-3180-8B6A14C5E2DF}"/>
                    </a:ext>
                  </a:extLst>
                </p:cNvPr>
                <p:cNvSpPr txBox="1"/>
                <p:nvPr/>
              </p:nvSpPr>
              <p:spPr>
                <a:xfrm>
                  <a:off x="2885221" y="3411486"/>
                  <a:ext cx="612668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07A97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DLOS</a:t>
                  </a:r>
                  <a:endParaRPr lang="en-US" b="1" dirty="0">
                    <a:solidFill>
                      <a:srgbClr val="07A97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07429D-5549-0EDC-42B8-BFB9B747EB7B}"/>
                    </a:ext>
                  </a:extLst>
                </p:cNvPr>
                <p:cNvSpPr txBox="1"/>
                <p:nvPr/>
              </p:nvSpPr>
              <p:spPr>
                <a:xfrm>
                  <a:off x="1990453" y="3040897"/>
                  <a:ext cx="58702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73CD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  <a:endParaRPr lang="en-US" sz="1400" b="1" dirty="0">
                    <a:solidFill>
                      <a:srgbClr val="73CD5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405093-2966-2527-87FA-A8F5F90ABDFE}"/>
                    </a:ext>
                  </a:extLst>
                </p:cNvPr>
                <p:cNvSpPr txBox="1"/>
                <p:nvPr/>
              </p:nvSpPr>
              <p:spPr>
                <a:xfrm>
                  <a:off x="1556349" y="3988144"/>
                  <a:ext cx="57099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8CAD08-380C-72EC-F4B3-46AF58C6C980}"/>
                    </a:ext>
                  </a:extLst>
                </p:cNvPr>
                <p:cNvSpPr txBox="1"/>
                <p:nvPr/>
              </p:nvSpPr>
              <p:spPr>
                <a:xfrm>
                  <a:off x="779907" y="3158022"/>
                  <a:ext cx="684803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DPBS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CB9941-191E-C85D-DA23-F0A7B32E8DB0}"/>
                    </a:ext>
                  </a:extLst>
                </p:cNvPr>
                <p:cNvSpPr txBox="1"/>
                <p:nvPr/>
              </p:nvSpPr>
              <p:spPr>
                <a:xfrm>
                  <a:off x="6791222" y="5856721"/>
                  <a:ext cx="663964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DPCs</a:t>
                  </a: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CE949BB-4E03-6D5F-E4F9-B9563D40531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322563" y="3546171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F1D0E6C-F88D-BCB0-F35C-9A411F9B6B7E}"/>
                    </a:ext>
                  </a:extLst>
                </p:cNvPr>
                <p:cNvSpPr/>
                <p:nvPr/>
              </p:nvSpPr>
              <p:spPr>
                <a:xfrm rot="1902933">
                  <a:off x="6154159" y="3169908"/>
                  <a:ext cx="1313967" cy="104337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9E61B48C-C07A-ED87-1F65-E50E3F94BD5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3880" y="3989448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49D4FEE-783E-CA43-53DD-ECC74D30023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9596" y="4416117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9CF25B10-9520-C2FD-54D2-A78488AB9A6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8608" y="4826962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8A06A582-E4F8-A41F-5658-F6DECF9161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600798" y="5407413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75DECBE-67CE-6606-2C0F-2974C04383CF}"/>
                    </a:ext>
                  </a:extLst>
                </p:cNvPr>
                <p:cNvSpPr/>
                <p:nvPr/>
              </p:nvSpPr>
              <p:spPr>
                <a:xfrm rot="764603" flipV="1">
                  <a:off x="6106394" y="5243069"/>
                  <a:ext cx="1554829" cy="8538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F4017D2-ECCA-CB47-12BB-485134920CFC}"/>
                    </a:ext>
                  </a:extLst>
                </p:cNvPr>
                <p:cNvSpPr/>
                <p:nvPr/>
              </p:nvSpPr>
              <p:spPr>
                <a:xfrm rot="350412" flipV="1">
                  <a:off x="4811013" y="4722320"/>
                  <a:ext cx="2546126" cy="673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BAF66A17-6926-ABDF-EF75-946A4CA31D6E}"/>
                    </a:ext>
                  </a:extLst>
                </p:cNvPr>
                <p:cNvSpPr/>
                <p:nvPr/>
              </p:nvSpPr>
              <p:spPr>
                <a:xfrm rot="310102" flipV="1">
                  <a:off x="3649267" y="4243364"/>
                  <a:ext cx="3685417" cy="10276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34941827-C41C-ABB5-8C34-37FF8A1F0DD7}"/>
                    </a:ext>
                  </a:extLst>
                </p:cNvPr>
                <p:cNvSpPr/>
                <p:nvPr/>
              </p:nvSpPr>
              <p:spPr>
                <a:xfrm rot="249836" flipV="1">
                  <a:off x="1169441" y="3792204"/>
                  <a:ext cx="6394653" cy="1113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CADDF-D541-A690-0EC7-A61073D9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708" y="1278320"/>
                <a:ext cx="805559" cy="7460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7A8547-D5C5-CD70-99CF-537CFEAD2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842" y="1375681"/>
                <a:ext cx="614994" cy="76248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4BB0CC-6445-DFBA-D3B3-2BA48DE4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630790" flipH="1" flipV="1">
              <a:off x="5893963" y="5076979"/>
              <a:ext cx="840108" cy="481893"/>
            </a:xfrm>
            <a:prstGeom prst="rect">
              <a:avLst/>
            </a:prstGeom>
          </p:spPr>
        </p:pic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AFA7B70-94B8-1D19-8AB9-FDB48E901D3F}"/>
                </a:ext>
              </a:extLst>
            </p:cNvPr>
            <p:cNvSpPr/>
            <p:nvPr/>
          </p:nvSpPr>
          <p:spPr>
            <a:xfrm rot="10800000" flipH="1" flipV="1">
              <a:off x="6108443" y="4993948"/>
              <a:ext cx="105371" cy="121274"/>
            </a:xfrm>
            <a:prstGeom prst="cube">
              <a:avLst>
                <a:gd name="adj" fmla="val 15922"/>
              </a:avLst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07155-D3B4-EA00-AC8C-4EE57BF57203}"/>
                </a:ext>
              </a:extLst>
            </p:cNvPr>
            <p:cNvSpPr/>
            <p:nvPr/>
          </p:nvSpPr>
          <p:spPr>
            <a:xfrm rot="2570511" flipV="1">
              <a:off x="4397066" y="4335262"/>
              <a:ext cx="2003334" cy="960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C96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33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Basic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Non-Coordinated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Open Loop Direction of Arrival Estimation Rx Beamsteering sets Tx Beamsteering </a:t>
            </a:r>
            <a:endParaRPr lang="en-US" sz="18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36B1-06F9-6D42-A3F7-6201EF3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79" y="1319828"/>
            <a:ext cx="7749625" cy="46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Full </a:t>
            </a:r>
            <a:r>
              <a:rPr lang="en-US" sz="2000" kern="0" dirty="0">
                <a:solidFill>
                  <a:srgbClr val="C00000"/>
                </a:solidFill>
              </a:rPr>
              <a:t>180</a:t>
            </a:r>
            <a:r>
              <a:rPr lang="en-US" sz="2000" kern="0" baseline="30000" dirty="0">
                <a:solidFill>
                  <a:srgbClr val="C00000"/>
                </a:solidFill>
              </a:rPr>
              <a:t>o</a:t>
            </a:r>
            <a:r>
              <a:rPr lang="en-US" sz="2000" kern="0" dirty="0">
                <a:solidFill>
                  <a:srgbClr val="C0000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DPBS Tx Multibeam Coverage Obviates Need for AP Scanning </a:t>
            </a:r>
          </a:p>
        </p:txBody>
      </p:sp>
      <p:pic>
        <p:nvPicPr>
          <p:cNvPr id="4102" name="Picture 4101">
            <a:extLst>
              <a:ext uri="{FF2B5EF4-FFF2-40B4-BE49-F238E27FC236}">
                <a16:creationId xmlns:a16="http://schemas.microsoft.com/office/drawing/2014/main" id="{3C7DF454-1DC4-A57B-CC20-A04E9B30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56" y="1175887"/>
            <a:ext cx="7725909" cy="48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58" y="1876424"/>
            <a:ext cx="8717769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Detail regarding DPWiFi Value Chain Stage 1</a:t>
            </a:r>
            <a:r>
              <a:rPr lang="en-US" sz="2400" b="1" dirty="0">
                <a:solidFill>
                  <a:schemeClr val="tx1"/>
                </a:solidFill>
              </a:rPr>
              <a:t>: Dynamic Polarization MIMO </a:t>
            </a:r>
            <a:r>
              <a:rPr lang="en-US" sz="2400" b="1" kern="0" dirty="0">
                <a:solidFill>
                  <a:schemeClr val="tx1"/>
                </a:solidFill>
              </a:rPr>
              <a:t>Multiplexing and Beamforming techniques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DPBH/ DPC Rx Interference Cancellation Enables Robust </a:t>
            </a:r>
            <a:r>
              <a:rPr lang="en-US" sz="2000" kern="0" dirty="0">
                <a:solidFill>
                  <a:srgbClr val="C00000"/>
                </a:solidFill>
              </a:rPr>
              <a:t>DPWiFi UNII Band Operation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A3C4-00B7-6268-E9CF-F6952E7D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03" y="1312863"/>
            <a:ext cx="7592829" cy="44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MIMO Summary</a:t>
            </a:r>
            <a:endParaRPr lang="en-GB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712E-ECAA-3BE7-764C-70E0B8FB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6" r="9016"/>
          <a:stretch/>
        </p:blipFill>
        <p:spPr>
          <a:xfrm>
            <a:off x="2728355" y="2056181"/>
            <a:ext cx="6834773" cy="37438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B0CCF-9C74-C31C-B4AD-3900E8965C43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TGbn DPWiFi Next Generation MIMO Represents World-Changing Wireless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6E17F-D109-8D5D-2F30-6D4F0EDE18F5}"/>
              </a:ext>
            </a:extLst>
          </p:cNvPr>
          <p:cNvSpPr txBox="1"/>
          <p:nvPr/>
        </p:nvSpPr>
        <p:spPr>
          <a:xfrm>
            <a:off x="2169458" y="1398937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MU-MIMO Beamforming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BFB01-2AB3-61B1-D6E1-4B26849C8C83}"/>
              </a:ext>
            </a:extLst>
          </p:cNvPr>
          <p:cNvSpPr txBox="1"/>
          <p:nvPr/>
        </p:nvSpPr>
        <p:spPr>
          <a:xfrm>
            <a:off x="6195484" y="1416564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DoAE Beamforming</a:t>
            </a:r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943" y="1650227"/>
            <a:ext cx="9144000" cy="4343400"/>
          </a:xfrm>
        </p:spPr>
        <p:txBody>
          <a:bodyPr/>
          <a:lstStyle/>
          <a:p>
            <a:pPr marL="463550" indent="-463550"/>
            <a:r>
              <a:rPr lang="en-GB" sz="1800" dirty="0"/>
              <a:t>1.	23/1464r1-WNGSC</a:t>
            </a:r>
            <a:br>
              <a:rPr lang="en-GB" sz="1800" dirty="0"/>
            </a:br>
            <a: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1600" dirty="0"/>
              <a:t>Carlos A Rios (Terabit Wireless Internet), 9-Sep-2023</a:t>
            </a:r>
            <a:endParaRPr lang="en-GB" sz="1800" dirty="0"/>
          </a:p>
          <a:p>
            <a:pPr marL="463550" indent="-463550"/>
            <a:r>
              <a:rPr lang="en-GB" sz="1800" dirty="0"/>
              <a:t>2. 	23/1606r1-WNG SC	</a:t>
            </a:r>
            <a:br>
              <a:rPr lang="en-GB" sz="1800" dirty="0"/>
            </a:br>
            <a:r>
              <a:rPr lang="en-GB" sz="1600" u="sng" dirty="0"/>
              <a:t>Dynamic Polarization Multiplexing and Beamforming WLANs</a:t>
            </a:r>
            <a:br>
              <a:rPr lang="en-GB" sz="1600" u="sng" dirty="0"/>
            </a:br>
            <a:r>
              <a:rPr lang="en-GB" sz="1600" dirty="0"/>
              <a:t>Carlos A Rios (Terabit Wireless Internet), 13-Sep-2023</a:t>
            </a:r>
          </a:p>
          <a:p>
            <a:pPr marL="457200" indent="-457200"/>
            <a:r>
              <a:rPr lang="en-GB" sz="1800" dirty="0"/>
              <a:t>3.     23/1756r3-TGbn</a:t>
            </a:r>
            <a:br>
              <a:rPr lang="en-GB" sz="1800" dirty="0"/>
            </a:br>
            <a:r>
              <a:rPr lang="en-GB" sz="1600" u="sng" dirty="0"/>
              <a:t>MIMO Dynamic Polarization and Beamforming: Proposed IEEE802.11bn PHY</a:t>
            </a:r>
            <a:br>
              <a:rPr lang="en-GB" sz="1600" u="sng" dirty="0"/>
            </a:br>
            <a:r>
              <a:rPr lang="en-GB" sz="1600" dirty="0"/>
              <a:t>Carlos A Rios (Terabit Wireless Internet), 16-Nov-2023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24/0041r12-TGbn</a:t>
            </a:r>
            <a:br>
              <a:rPr lang="en-GB" sz="1800" dirty="0"/>
            </a:br>
            <a:r>
              <a:rPr lang="en-GB" sz="1600" u="sng" dirty="0"/>
              <a:t>DPWiFi MATLAB Validation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24/0440r6- TGbn</a:t>
            </a:r>
            <a:br>
              <a:rPr lang="en-GB" sz="1800" dirty="0"/>
            </a:br>
            <a:r>
              <a:rPr lang="en-GB" sz="1800" u="sng" dirty="0"/>
              <a:t>DPWiFi for IEEE802.11bn WMANs</a:t>
            </a:r>
            <a:br>
              <a:rPr lang="en-GB" sz="1800" u="sng" dirty="0"/>
            </a:br>
            <a:r>
              <a:rPr lang="en-GB" sz="1600" dirty="0"/>
              <a:t>Carlos A Rios (Terabit Wireless Internet), 02-Feb-2024</a:t>
            </a:r>
            <a:endParaRPr lang="en-GB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Value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F4F33-E1E4-8806-212A-DA5B3D1F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08" y="1358602"/>
            <a:ext cx="5390420" cy="4573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57671-F2A8-D94A-6255-9420F82087F3}"/>
              </a:ext>
            </a:extLst>
          </p:cNvPr>
          <p:cNvSpPr txBox="1"/>
          <p:nvPr/>
        </p:nvSpPr>
        <p:spPr>
          <a:xfrm>
            <a:off x="6438358" y="2176388"/>
            <a:ext cx="25113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 Polarization</a:t>
            </a:r>
            <a:b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Multiplexing and Beamforming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8FB68-FB74-FBB2-2494-74CB18616291}"/>
              </a:ext>
            </a:extLst>
          </p:cNvPr>
          <p:cNvSpPr txBox="1"/>
          <p:nvPr/>
        </p:nvSpPr>
        <p:spPr>
          <a:xfrm>
            <a:off x="6571989" y="5669961"/>
            <a:ext cx="251138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$10/mo 60/60/24/7 Streaming 4kHD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~2.5B DPWiFi Connections worldwide by 2030</a:t>
            </a:r>
          </a:p>
        </p:txBody>
      </p:sp>
    </p:spTree>
    <p:extLst>
      <p:ext uri="{BB962C8B-B14F-4D97-AF65-F5344CB8AC3E}">
        <p14:creationId xmlns:p14="http://schemas.microsoft.com/office/powerpoint/2010/main" val="14973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TRX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BD15A-2A1E-6267-A4ED-782F27DC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54" y="1660836"/>
            <a:ext cx="8963492" cy="43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Multiplexing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6017-9675-EBBC-41C3-9C804C0E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41" y="1321329"/>
            <a:ext cx="9792804" cy="5108450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Given n WiFi-7 Streams [S], [S*] and [S’], and</a:t>
            </a: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Canonical DPWiFi Propagation Channel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below, and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Walsh-n Sequences [TxDPC] and [RxDPC] below, then</a:t>
            </a: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If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Non-Singular there exists an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such that [S’]  =  [S]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12ADF-27B0-E8AC-48DA-C0C5DAD6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48" y="5202060"/>
            <a:ext cx="5193613" cy="5934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05AA5E-7ECB-CF6E-B87C-17F0E9EC710A}"/>
              </a:ext>
            </a:extLst>
          </p:cNvPr>
          <p:cNvGrpSpPr/>
          <p:nvPr/>
        </p:nvGrpSpPr>
        <p:grpSpPr>
          <a:xfrm>
            <a:off x="3020803" y="1967116"/>
            <a:ext cx="5803901" cy="2877492"/>
            <a:chOff x="3020803" y="1967116"/>
            <a:chExt cx="5803901" cy="2877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A2811C-6838-F3E5-4C03-2C96334EA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42" r="29227" b="3659"/>
            <a:stretch/>
          </p:blipFill>
          <p:spPr>
            <a:xfrm>
              <a:off x="3613224" y="2057859"/>
              <a:ext cx="4963438" cy="269764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D81086-C900-55C4-68F4-035E3B8C3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25"/>
            <a:stretch/>
          </p:blipFill>
          <p:spPr>
            <a:xfrm>
              <a:off x="3020803" y="1967116"/>
              <a:ext cx="5803901" cy="27883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1D490-26D2-531A-9886-03187057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3148" y="4635058"/>
              <a:ext cx="29146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72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Heuristic 2-Stream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EC7938-ACC5-DC53-846A-5480B945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6041782"/>
            <a:ext cx="10460567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Handwaving </a:t>
            </a:r>
            <a:r>
              <a:rPr lang="en-US" sz="2000" b="1" i="1" dirty="0">
                <a:solidFill>
                  <a:srgbClr val="C00000"/>
                </a:solidFill>
              </a:rPr>
              <a:t>Indicates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GB" sz="2000" b="1" dirty="0">
                <a:solidFill>
                  <a:srgbClr val="C00000"/>
                </a:solidFill>
              </a:rPr>
              <a:t>Non-Singular and Uniform (r = 0.500) </a:t>
            </a:r>
            <a:r>
              <a:rPr lang="en-US" sz="2000" b="1" dirty="0">
                <a:solidFill>
                  <a:srgbClr val="C00000"/>
                </a:solidFill>
              </a:rPr>
              <a:t>Canonical </a:t>
            </a:r>
            <a:r>
              <a:rPr lang="en-GB" sz="2000" b="1" dirty="0">
                <a:solidFill>
                  <a:srgbClr val="C00000"/>
                </a:solidFill>
              </a:rPr>
              <a:t>[H</a:t>
            </a:r>
            <a:r>
              <a:rPr lang="en-GB" sz="2000" b="1" baseline="-25000" dirty="0">
                <a:solidFill>
                  <a:srgbClr val="C00000"/>
                </a:solidFill>
              </a:rPr>
              <a:t>DP</a:t>
            </a:r>
            <a:r>
              <a:rPr lang="en-GB" sz="2000" b="1" dirty="0">
                <a:solidFill>
                  <a:srgbClr val="C00000"/>
                </a:solidFill>
              </a:rPr>
              <a:t>]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8F7BAF-F949-4727-9CD8-9B5CF46D122E}"/>
              </a:ext>
            </a:extLst>
          </p:cNvPr>
          <p:cNvGrpSpPr/>
          <p:nvPr/>
        </p:nvGrpSpPr>
        <p:grpSpPr>
          <a:xfrm>
            <a:off x="2654806" y="1236370"/>
            <a:ext cx="6981872" cy="4779669"/>
            <a:chOff x="2654806" y="1236370"/>
            <a:chExt cx="6981872" cy="47796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0AAA58-C290-F1AB-7483-52AFAA36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806" y="1236370"/>
              <a:ext cx="6981872" cy="47796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231EAC-94AA-2E10-0403-757FAF602A35}"/>
                </a:ext>
              </a:extLst>
            </p:cNvPr>
            <p:cNvSpPr txBox="1"/>
            <p:nvPr/>
          </p:nvSpPr>
          <p:spPr>
            <a:xfrm>
              <a:off x="7955139" y="3839275"/>
              <a:ext cx="1383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8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[TC]-[RC]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dot product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52092B4-7641-F859-1DA8-E15B0E271961}"/>
                </a:ext>
              </a:extLst>
            </p:cNvPr>
            <p:cNvCxnSpPr/>
            <p:nvPr/>
          </p:nvCxnSpPr>
          <p:spPr>
            <a:xfrm flipH="1" flipV="1">
              <a:off x="7656630" y="3913141"/>
              <a:ext cx="635619" cy="1569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66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Rigorous n-Stream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Math </a:t>
            </a:r>
            <a:r>
              <a:rPr lang="en-US" sz="2000" b="1" i="1" dirty="0">
                <a:solidFill>
                  <a:srgbClr val="C00000"/>
                </a:solidFill>
              </a:rPr>
              <a:t>Demonstrates</a:t>
            </a:r>
            <a:r>
              <a:rPr lang="en-US" sz="2000" b="1" dirty="0">
                <a:solidFill>
                  <a:srgbClr val="C00000"/>
                </a:solidFill>
              </a:rPr>
              <a:t> a Non-Singular and Uniformly r = 0.500 Canonical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89DA70-004D-2DF5-CC8D-E719E6913DBC}"/>
              </a:ext>
            </a:extLst>
          </p:cNvPr>
          <p:cNvGrpSpPr/>
          <p:nvPr/>
        </p:nvGrpSpPr>
        <p:grpSpPr>
          <a:xfrm>
            <a:off x="467512" y="1738130"/>
            <a:ext cx="11128187" cy="3623318"/>
            <a:chOff x="467512" y="1738130"/>
            <a:chExt cx="11128187" cy="3623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242146-57EC-6F4D-7AE6-0E8D7E12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262" y="1779986"/>
              <a:ext cx="4915437" cy="33817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6FEBD-AAFE-1B0C-30B8-6965919CB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12" y="1738130"/>
              <a:ext cx="6341539" cy="33817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EE13EE-F14B-54A2-1A61-A9728C4C61FE}"/>
                </a:ext>
              </a:extLst>
            </p:cNvPr>
            <p:cNvSpPr txBox="1"/>
            <p:nvPr/>
          </p:nvSpPr>
          <p:spPr>
            <a:xfrm>
              <a:off x="10429620" y="5084449"/>
              <a:ext cx="973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0.500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79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Real-World DPWiFi Propagation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also Non-Singular and Uniform, but with 0.501 &lt; r &lt; 0.750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14C8B-F12E-EBD7-B7EC-0FD3A5BD94AB}"/>
              </a:ext>
            </a:extLst>
          </p:cNvPr>
          <p:cNvGrpSpPr/>
          <p:nvPr/>
        </p:nvGrpSpPr>
        <p:grpSpPr>
          <a:xfrm>
            <a:off x="2362655" y="1276002"/>
            <a:ext cx="7464575" cy="4745234"/>
            <a:chOff x="839712" y="1088866"/>
            <a:chExt cx="7464575" cy="47452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325DB-6A0F-88ED-EDD9-56EEB99D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2"/>
            <a:stretch/>
          </p:blipFill>
          <p:spPr>
            <a:xfrm>
              <a:off x="839712" y="1088866"/>
              <a:ext cx="7464575" cy="4745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1147-5F67-C544-688C-DFB89701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874" y="4335292"/>
              <a:ext cx="2476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121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12010</TotalTime>
  <Words>1049</Words>
  <Application>Microsoft Office PowerPoint</Application>
  <PresentationFormat>Widescreen</PresentationFormat>
  <Paragraphs>234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Times New Roman</vt:lpstr>
      <vt:lpstr>Office Theme</vt:lpstr>
      <vt:lpstr>Document</vt:lpstr>
      <vt:lpstr>DPWiFi MIMO Polarization and Beamforming Update </vt:lpstr>
      <vt:lpstr>Abstract</vt:lpstr>
      <vt:lpstr>DPWiFi Value Chain</vt:lpstr>
      <vt:lpstr>DPWiFi TRX Model</vt:lpstr>
      <vt:lpstr>WMAN Dynamic Polarization MIMO Multiplexing</vt:lpstr>
      <vt:lpstr>DPWiFi MIMO Multiplexing</vt:lpstr>
      <vt:lpstr>Heuristic 2-Stream [HDP] Analysis</vt:lpstr>
      <vt:lpstr>Rigorous n-Stream [HDP] Analysis</vt:lpstr>
      <vt:lpstr>Real-World DPWiFi Propagation Channels</vt:lpstr>
      <vt:lpstr>DPWiFi MIMO Demultiplexer</vt:lpstr>
      <vt:lpstr>DPWiFi MATLAB Modeling</vt:lpstr>
      <vt:lpstr>DPWiFi MATLAB Findings</vt:lpstr>
      <vt:lpstr>DPWiFi MATLAB Validation</vt:lpstr>
      <vt:lpstr>DPWiFi Hardware Validation</vt:lpstr>
      <vt:lpstr>Early DPWiFi Product Development</vt:lpstr>
      <vt:lpstr>WMAN Dynamic Polarization MIMO Beamforming</vt:lpstr>
      <vt:lpstr>DPWiFi DLoS/ nLoS/ NLoS Propagation</vt:lpstr>
      <vt:lpstr>Basic DPWiFi Beamforming</vt:lpstr>
      <vt:lpstr>Advanced DPWiFi Beamforming</vt:lpstr>
      <vt:lpstr>Advanced DPWiFi Beamforming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13</cp:revision>
  <cp:lastPrinted>1601-01-01T00:00:00Z</cp:lastPrinted>
  <dcterms:created xsi:type="dcterms:W3CDTF">2024-01-15T15:24:42Z</dcterms:created>
  <dcterms:modified xsi:type="dcterms:W3CDTF">2024-05-12T20:56:38Z</dcterms:modified>
  <cp:category>Name, Affiliation</cp:category>
</cp:coreProperties>
</file>