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3" r:id="rId2"/>
    <p:sldId id="1034" r:id="rId3"/>
    <p:sldId id="1045" r:id="rId4"/>
    <p:sldId id="1050" r:id="rId5"/>
    <p:sldId id="1047" r:id="rId6"/>
    <p:sldId id="1049" r:id="rId7"/>
    <p:sldId id="1052" r:id="rId8"/>
    <p:sldId id="1048" r:id="rId9"/>
    <p:sldId id="1051" r:id="rId10"/>
    <p:sldId id="1046" r:id="rId11"/>
    <p:sldId id="1044" r:id="rId12"/>
    <p:sldId id="1011" r:id="rId13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65157" autoAdjust="0"/>
  </p:normalViewPr>
  <p:slideViewPr>
    <p:cSldViewPr>
      <p:cViewPr varScale="1">
        <p:scale>
          <a:sx n="44" d="100"/>
          <a:sy n="44" d="100"/>
        </p:scale>
        <p:origin x="208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584" y="90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080665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84087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4664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smtClean="0">
              <a:sym typeface="Wingdings" panose="05000000000000000000" pitchFamily="2" charset="2"/>
            </a:endParaRPr>
          </a:p>
          <a:p>
            <a:r>
              <a:rPr lang="en-US" altLang="ko-KR" baseline="0" smtClean="0">
                <a:sym typeface="Wingdings" panose="05000000000000000000" pitchFamily="2" charset="2"/>
              </a:rPr>
              <a:t>AP</a:t>
            </a:r>
            <a:r>
              <a:rPr lang="ko-KR" altLang="en-US" baseline="0" smtClean="0">
                <a:sym typeface="Wingdings" panose="05000000000000000000" pitchFamily="2" charset="2"/>
              </a:rPr>
              <a:t>쪽이 더 좋은 이유</a:t>
            </a:r>
            <a:endParaRPr lang="en-US" altLang="ko-KR" baseline="0" smtClean="0">
              <a:sym typeface="Wingdings" panose="05000000000000000000" pitchFamily="2" charset="2"/>
            </a:endParaRPr>
          </a:p>
          <a:p>
            <a:r>
              <a:rPr lang="en-US" altLang="ko-KR" baseline="0" smtClean="0">
                <a:sym typeface="Wingdings" panose="05000000000000000000" pitchFamily="2" charset="2"/>
              </a:rPr>
              <a:t>	-non-AP</a:t>
            </a:r>
            <a:r>
              <a:rPr lang="ko-KR" altLang="en-US" baseline="0" smtClean="0">
                <a:sym typeface="Wingdings" panose="05000000000000000000" pitchFamily="2" charset="2"/>
              </a:rPr>
              <a:t>가 판단해도 </a:t>
            </a:r>
            <a:r>
              <a:rPr lang="en-US" altLang="ko-KR" baseline="0" smtClean="0">
                <a:sym typeface="Wingdings" panose="05000000000000000000" pitchFamily="2" charset="2"/>
              </a:rPr>
              <a:t>signaling </a:t>
            </a:r>
            <a:r>
              <a:rPr lang="ko-KR" altLang="en-US" baseline="0" smtClean="0">
                <a:sym typeface="Wingdings" panose="05000000000000000000" pitchFamily="2" charset="2"/>
              </a:rPr>
              <a:t>똑같이 가야됨 </a:t>
            </a:r>
            <a:endParaRPr lang="en-US" altLang="ko-KR" baseline="0" smtClean="0">
              <a:sym typeface="Wingdings" panose="05000000000000000000" pitchFamily="2" charset="2"/>
            </a:endParaRPr>
          </a:p>
          <a:p>
            <a:r>
              <a:rPr lang="en-US" altLang="ko-KR" baseline="0" smtClean="0">
                <a:sym typeface="Wingdings" panose="05000000000000000000" pitchFamily="2" charset="2"/>
              </a:rPr>
              <a:t>	-non-AP</a:t>
            </a:r>
            <a:r>
              <a:rPr lang="ko-KR" altLang="en-US" baseline="0" smtClean="0">
                <a:sym typeface="Wingdings" panose="05000000000000000000" pitchFamily="2" charset="2"/>
              </a:rPr>
              <a:t>가 </a:t>
            </a:r>
            <a:r>
              <a:rPr lang="en-US" altLang="ko-KR" baseline="0" smtClean="0">
                <a:sym typeface="Wingdings" panose="05000000000000000000" pitchFamily="2" charset="2"/>
              </a:rPr>
              <a:t>reachable</a:t>
            </a:r>
            <a:r>
              <a:rPr lang="ko-KR" altLang="en-US" baseline="0" smtClean="0">
                <a:sym typeface="Wingdings" panose="05000000000000000000" pitchFamily="2" charset="2"/>
              </a:rPr>
              <a:t>하다는 피드백 해야함 </a:t>
            </a:r>
            <a:r>
              <a:rPr lang="en-US" altLang="ko-KR" baseline="0" smtClean="0">
                <a:sym typeface="Wingdings" panose="05000000000000000000" pitchFamily="2" charset="2"/>
              </a:rPr>
              <a:t> AP </a:t>
            </a:r>
            <a:r>
              <a:rPr lang="ko-KR" altLang="en-US" baseline="0" smtClean="0">
                <a:sym typeface="Wingdings" panose="05000000000000000000" pitchFamily="2" charset="2"/>
              </a:rPr>
              <a:t>스케줄링 목적으로</a:t>
            </a:r>
            <a:endParaRPr lang="en-US" altLang="ko-KR" baseline="0" smtClean="0">
              <a:sym typeface="Wingdings" panose="05000000000000000000" pitchFamily="2" charset="2"/>
            </a:endParaRPr>
          </a:p>
          <a:p>
            <a:r>
              <a:rPr lang="en-US" altLang="ko-KR" baseline="0" smtClean="0">
                <a:sym typeface="Wingdings" panose="05000000000000000000" pitchFamily="2" charset="2"/>
              </a:rPr>
              <a:t>	-non-standalone</a:t>
            </a:r>
            <a:r>
              <a:rPr lang="ko-KR" altLang="en-US" baseline="0" smtClean="0">
                <a:sym typeface="Wingdings" panose="05000000000000000000" pitchFamily="2" charset="2"/>
              </a:rPr>
              <a:t>이라 이미 </a:t>
            </a:r>
            <a:r>
              <a:rPr lang="en-US" altLang="ko-KR" baseline="0" smtClean="0">
                <a:sym typeface="Wingdings" panose="05000000000000000000" pitchFamily="2" charset="2"/>
              </a:rPr>
              <a:t>complex</a:t>
            </a:r>
            <a:r>
              <a:rPr lang="ko-KR" altLang="en-US" baseline="0" smtClean="0">
                <a:sym typeface="Wingdings" panose="05000000000000000000" pitchFamily="2" charset="2"/>
              </a:rPr>
              <a:t>한데 </a:t>
            </a:r>
            <a:r>
              <a:rPr lang="en-US" altLang="ko-KR" baseline="0" smtClean="0">
                <a:sym typeface="Wingdings" panose="05000000000000000000" pitchFamily="2" charset="2"/>
              </a:rPr>
              <a:t>STA </a:t>
            </a:r>
            <a:r>
              <a:rPr lang="ko-KR" altLang="en-US" baseline="0" smtClean="0">
                <a:sym typeface="Wingdings" panose="05000000000000000000" pitchFamily="2" charset="2"/>
              </a:rPr>
              <a:t>에게 연산 부담을 줄여줄 수 있음 </a:t>
            </a:r>
            <a:endParaRPr lang="en-US" altLang="ko-KR" smtClean="0"/>
          </a:p>
          <a:p>
            <a:endParaRPr lang="en-US" altLang="ko-KR" smtClean="0"/>
          </a:p>
          <a:p>
            <a:r>
              <a:rPr lang="en-US" altLang="ko-KR" baseline="0" smtClean="0"/>
              <a:t>STA estimation</a:t>
            </a:r>
            <a:r>
              <a:rPr lang="ko-KR" altLang="en-US" baseline="0" smtClean="0"/>
              <a:t>은 </a:t>
            </a:r>
            <a:r>
              <a:rPr lang="en-US" altLang="ko-KR" baseline="0" smtClean="0"/>
              <a:t>Tracking</a:t>
            </a:r>
            <a:r>
              <a:rPr lang="ko-KR" altLang="en-US" baseline="0" smtClean="0"/>
              <a:t>할 때 </a:t>
            </a:r>
            <a:r>
              <a:rPr lang="en-US" altLang="ko-KR" baseline="0" smtClean="0"/>
              <a:t>STA</a:t>
            </a:r>
            <a:r>
              <a:rPr lang="ko-KR" altLang="en-US" baseline="0" smtClean="0"/>
              <a:t>들이 각각 </a:t>
            </a:r>
            <a:r>
              <a:rPr lang="en-US" altLang="ko-KR" baseline="0" smtClean="0"/>
              <a:t>estimation </a:t>
            </a:r>
            <a:r>
              <a:rPr lang="ko-KR" altLang="en-US" baseline="0" smtClean="0"/>
              <a:t>결과를 </a:t>
            </a:r>
            <a:r>
              <a:rPr lang="en-US" altLang="ko-KR" baseline="0" smtClean="0"/>
              <a:t>report </a:t>
            </a:r>
            <a:r>
              <a:rPr lang="ko-KR" altLang="en-US" baseline="0" smtClean="0"/>
              <a:t>해줘야 함 </a:t>
            </a:r>
            <a:r>
              <a:rPr lang="en-US" altLang="ko-KR" baseline="0" smtClean="0">
                <a:sym typeface="Wingdings" panose="05000000000000000000" pitchFamily="2" charset="2"/>
              </a:rPr>
              <a:t> AP estimation</a:t>
            </a:r>
            <a:r>
              <a:rPr lang="ko-KR" altLang="en-US" baseline="0" smtClean="0">
                <a:sym typeface="Wingdings" panose="05000000000000000000" pitchFamily="2" charset="2"/>
              </a:rPr>
              <a:t>할 경우에는 </a:t>
            </a:r>
            <a:r>
              <a:rPr lang="en-US" altLang="ko-KR" baseline="0" smtClean="0">
                <a:sym typeface="Wingdings" panose="05000000000000000000" pitchFamily="2" charset="2"/>
              </a:rPr>
              <a:t>implicit</a:t>
            </a:r>
            <a:r>
              <a:rPr lang="ko-KR" altLang="en-US" baseline="0" smtClean="0">
                <a:sym typeface="Wingdings" panose="05000000000000000000" pitchFamily="2" charset="2"/>
              </a:rPr>
              <a:t>하게 가능 </a:t>
            </a:r>
            <a:endParaRPr lang="en-US" altLang="ko-KR" baseline="0" smtClean="0">
              <a:sym typeface="Wingdings" panose="05000000000000000000" pitchFamily="2" charset="2"/>
            </a:endParaRPr>
          </a:p>
          <a:p>
            <a:r>
              <a:rPr lang="en-US" altLang="ko-KR" baseline="0" smtClean="0">
                <a:sym typeface="Wingdings" panose="05000000000000000000" pitchFamily="2" charset="2"/>
              </a:rPr>
              <a:t>mmWave</a:t>
            </a:r>
            <a:r>
              <a:rPr lang="ko-KR" altLang="en-US" baseline="0" smtClean="0">
                <a:sym typeface="Wingdings" panose="05000000000000000000" pitchFamily="2" charset="2"/>
              </a:rPr>
              <a:t>는 환경에 따라 변화량이 크므로 </a:t>
            </a:r>
            <a:r>
              <a:rPr lang="en-US" altLang="ko-KR" baseline="0" smtClean="0">
                <a:sym typeface="Wingdings" panose="05000000000000000000" pitchFamily="2" charset="2"/>
              </a:rPr>
              <a:t>tracking</a:t>
            </a:r>
            <a:r>
              <a:rPr lang="ko-KR" altLang="en-US" baseline="0" smtClean="0">
                <a:sym typeface="Wingdings" panose="05000000000000000000" pitchFamily="2" charset="2"/>
              </a:rPr>
              <a:t>이 더 중요할 수 있음</a:t>
            </a:r>
            <a:r>
              <a:rPr lang="en-US" altLang="ko-KR" baseline="0" smtClean="0">
                <a:sym typeface="Wingdings" panose="05000000000000000000" pitchFamily="2" charset="2"/>
              </a:rPr>
              <a:t>. </a:t>
            </a:r>
            <a:endParaRPr lang="en-US" altLang="ko-KR" smtClean="0"/>
          </a:p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846026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313793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113094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481453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275468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967712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13990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</a:t>
            </a:r>
            <a:r>
              <a:rPr kumimoji="0" lang="en-US" altLang="ko-KR" sz="1800" b="1" smtClean="0">
                <a:cs typeface="Arial" charset="0"/>
              </a:rPr>
              <a:t>IEEE 802.11-24/0805r0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Insik Jung,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smtClean="0">
                <a:solidFill>
                  <a:schemeClr val="tx1"/>
                </a:solidFill>
                <a:ea typeface="굴림" panose="020B0600000101010101" pitchFamily="50" charset="-127"/>
              </a:rPr>
              <a:t>Reachability of mmWave Link 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</a:t>
            </a:r>
            <a:r>
              <a:rPr lang="en-US" altLang="ko-KR" sz="2000" b="0" smtClean="0">
                <a:ea typeface="굴림" panose="020B0600000101010101" pitchFamily="50" charset="-127"/>
              </a:rPr>
              <a:t>2024-05-14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20791"/>
              </p:ext>
            </p:extLst>
          </p:nvPr>
        </p:nvGraphicFramePr>
        <p:xfrm>
          <a:off x="762000" y="2895605"/>
          <a:ext cx="7620000" cy="3179124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8031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554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 Jung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5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5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5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5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smtClean="0"/>
                        <a:t>hg.cho@lge.com</a:t>
                      </a:r>
                      <a:endParaRPr lang="en-US" altLang="ko-KR" sz="1100" dirty="0" smtClean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 Kim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sanggook.kim@lge.com</a:t>
                      </a:r>
                      <a:endParaRPr lang="ko-KR" altLang="en-US" sz="1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Reachability Estimation </a:t>
            </a:r>
            <a:br>
              <a:rPr lang="en-US" altLang="ko-KR" smtClean="0"/>
            </a:br>
            <a:r>
              <a:rPr lang="en-US" altLang="ko-KR" smtClean="0"/>
              <a:t>in Multi-link Setup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smtClean="0"/>
              <a:t>mmWave reachability estimation would be natural to be conducted during multi-link setup procedure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1050759" y="3253137"/>
            <a:ext cx="2170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smtClean="0"/>
              <a:t>Multi-link probe request</a:t>
            </a:r>
            <a:endParaRPr lang="ko-KR" altLang="en-US" sz="1400" b="1"/>
          </a:p>
        </p:txBody>
      </p:sp>
      <p:sp>
        <p:nvSpPr>
          <p:cNvPr id="39" name="타원 38"/>
          <p:cNvSpPr/>
          <p:nvPr/>
        </p:nvSpPr>
        <p:spPr>
          <a:xfrm>
            <a:off x="1988407" y="3538517"/>
            <a:ext cx="364211" cy="3332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TextBox 39"/>
          <p:cNvSpPr txBox="1"/>
          <p:nvPr/>
        </p:nvSpPr>
        <p:spPr>
          <a:xfrm>
            <a:off x="1616345" y="3851013"/>
            <a:ext cx="1101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mtClean="0"/>
              <a:t>STA1</a:t>
            </a:r>
            <a:endParaRPr lang="ko-KR" altLang="en-US"/>
          </a:p>
        </p:txBody>
      </p:sp>
      <p:sp>
        <p:nvSpPr>
          <p:cNvPr id="41" name="타원 40"/>
          <p:cNvSpPr/>
          <p:nvPr/>
        </p:nvSpPr>
        <p:spPr>
          <a:xfrm>
            <a:off x="6422214" y="3538517"/>
            <a:ext cx="364211" cy="3332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TextBox 41"/>
          <p:cNvSpPr txBox="1"/>
          <p:nvPr/>
        </p:nvSpPr>
        <p:spPr>
          <a:xfrm>
            <a:off x="6310339" y="3851013"/>
            <a:ext cx="5966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mtClean="0"/>
              <a:t>AP1</a:t>
            </a:r>
            <a:endParaRPr lang="ko-KR" altLang="en-US"/>
          </a:p>
        </p:txBody>
      </p:sp>
      <p:cxnSp>
        <p:nvCxnSpPr>
          <p:cNvPr id="43" name="직선 화살표 연결선 42"/>
          <p:cNvCxnSpPr>
            <a:stCxn id="39" idx="6"/>
            <a:endCxn id="41" idx="2"/>
          </p:cNvCxnSpPr>
          <p:nvPr/>
        </p:nvCxnSpPr>
        <p:spPr>
          <a:xfrm>
            <a:off x="2352618" y="3705124"/>
            <a:ext cx="406959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865184" y="3761529"/>
            <a:ext cx="11539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smtClean="0"/>
              <a:t>Probing..</a:t>
            </a:r>
            <a:endParaRPr lang="ko-KR" altLang="en-US" sz="1400"/>
          </a:p>
        </p:txBody>
      </p:sp>
      <p:sp>
        <p:nvSpPr>
          <p:cNvPr id="45" name="TextBox 44"/>
          <p:cNvSpPr txBox="1"/>
          <p:nvPr/>
        </p:nvSpPr>
        <p:spPr>
          <a:xfrm>
            <a:off x="1047400" y="4030431"/>
            <a:ext cx="2305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smtClean="0"/>
              <a:t>Multi-link probe response</a:t>
            </a:r>
            <a:endParaRPr lang="ko-KR" altLang="en-US" sz="1400" b="1"/>
          </a:p>
        </p:txBody>
      </p:sp>
      <p:sp>
        <p:nvSpPr>
          <p:cNvPr id="46" name="타원 45"/>
          <p:cNvSpPr/>
          <p:nvPr/>
        </p:nvSpPr>
        <p:spPr>
          <a:xfrm>
            <a:off x="1985048" y="4312552"/>
            <a:ext cx="364211" cy="3332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" name="TextBox 46"/>
          <p:cNvSpPr txBox="1"/>
          <p:nvPr/>
        </p:nvSpPr>
        <p:spPr>
          <a:xfrm>
            <a:off x="1868811" y="4606024"/>
            <a:ext cx="5966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mtClean="0"/>
              <a:t>STA1</a:t>
            </a:r>
            <a:endParaRPr lang="ko-KR" altLang="en-US"/>
          </a:p>
        </p:txBody>
      </p:sp>
      <p:sp>
        <p:nvSpPr>
          <p:cNvPr id="48" name="타원 47"/>
          <p:cNvSpPr/>
          <p:nvPr/>
        </p:nvSpPr>
        <p:spPr>
          <a:xfrm>
            <a:off x="6418855" y="4312552"/>
            <a:ext cx="364211" cy="3332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9" name="TextBox 48"/>
          <p:cNvSpPr txBox="1"/>
          <p:nvPr/>
        </p:nvSpPr>
        <p:spPr>
          <a:xfrm>
            <a:off x="6302618" y="4606024"/>
            <a:ext cx="5966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mtClean="0"/>
              <a:t>AP1</a:t>
            </a:r>
            <a:endParaRPr lang="ko-KR" altLang="en-US"/>
          </a:p>
        </p:txBody>
      </p:sp>
      <p:cxnSp>
        <p:nvCxnSpPr>
          <p:cNvPr id="50" name="직선 화살표 연결선 49"/>
          <p:cNvCxnSpPr/>
          <p:nvPr/>
        </p:nvCxnSpPr>
        <p:spPr>
          <a:xfrm flipH="1">
            <a:off x="2349259" y="4479159"/>
            <a:ext cx="406959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타원 50"/>
          <p:cNvSpPr/>
          <p:nvPr/>
        </p:nvSpPr>
        <p:spPr>
          <a:xfrm>
            <a:off x="1985048" y="5037567"/>
            <a:ext cx="364211" cy="3332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2" name="TextBox 51"/>
          <p:cNvSpPr txBox="1"/>
          <p:nvPr/>
        </p:nvSpPr>
        <p:spPr>
          <a:xfrm>
            <a:off x="1868811" y="5351522"/>
            <a:ext cx="5966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mtClean="0"/>
              <a:t>STA1</a:t>
            </a:r>
            <a:endParaRPr lang="ko-KR" altLang="en-US"/>
          </a:p>
        </p:txBody>
      </p:sp>
      <p:sp>
        <p:nvSpPr>
          <p:cNvPr id="53" name="타원 52"/>
          <p:cNvSpPr/>
          <p:nvPr/>
        </p:nvSpPr>
        <p:spPr>
          <a:xfrm>
            <a:off x="6418855" y="5037567"/>
            <a:ext cx="364211" cy="3332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4" name="TextBox 53"/>
          <p:cNvSpPr txBox="1"/>
          <p:nvPr/>
        </p:nvSpPr>
        <p:spPr>
          <a:xfrm>
            <a:off x="6302618" y="5370780"/>
            <a:ext cx="5966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mtClean="0"/>
              <a:t>AP1</a:t>
            </a:r>
            <a:endParaRPr lang="ko-KR" altLang="en-US"/>
          </a:p>
        </p:txBody>
      </p:sp>
      <p:cxnSp>
        <p:nvCxnSpPr>
          <p:cNvPr id="55" name="직선 화살표 연결선 54"/>
          <p:cNvCxnSpPr>
            <a:stCxn id="51" idx="6"/>
            <a:endCxn id="53" idx="2"/>
          </p:cNvCxnSpPr>
          <p:nvPr/>
        </p:nvCxnSpPr>
        <p:spPr>
          <a:xfrm>
            <a:off x="2349259" y="5204174"/>
            <a:ext cx="406959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1047401" y="4726377"/>
            <a:ext cx="2619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smtClean="0"/>
              <a:t>Association request</a:t>
            </a:r>
            <a:endParaRPr lang="ko-KR" altLang="en-US" sz="1400" b="1"/>
          </a:p>
        </p:txBody>
      </p:sp>
      <p:sp>
        <p:nvSpPr>
          <p:cNvPr id="57" name="타원 56"/>
          <p:cNvSpPr/>
          <p:nvPr/>
        </p:nvSpPr>
        <p:spPr>
          <a:xfrm>
            <a:off x="1985048" y="5830517"/>
            <a:ext cx="364211" cy="3332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8" name="TextBox 57"/>
          <p:cNvSpPr txBox="1"/>
          <p:nvPr/>
        </p:nvSpPr>
        <p:spPr>
          <a:xfrm>
            <a:off x="1868811" y="6123801"/>
            <a:ext cx="5966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mtClean="0"/>
              <a:t>STA1</a:t>
            </a:r>
            <a:endParaRPr lang="ko-KR" altLang="en-US"/>
          </a:p>
        </p:txBody>
      </p:sp>
      <p:sp>
        <p:nvSpPr>
          <p:cNvPr id="59" name="타원 58"/>
          <p:cNvSpPr/>
          <p:nvPr/>
        </p:nvSpPr>
        <p:spPr>
          <a:xfrm>
            <a:off x="6418855" y="5830517"/>
            <a:ext cx="364211" cy="3332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0" name="TextBox 59"/>
          <p:cNvSpPr txBox="1"/>
          <p:nvPr/>
        </p:nvSpPr>
        <p:spPr>
          <a:xfrm>
            <a:off x="6310339" y="6142013"/>
            <a:ext cx="5966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mtClean="0"/>
              <a:t>AP1</a:t>
            </a:r>
            <a:endParaRPr lang="ko-KR" altLang="en-US"/>
          </a:p>
        </p:txBody>
      </p:sp>
      <p:cxnSp>
        <p:nvCxnSpPr>
          <p:cNvPr id="61" name="직선 화살표 연결선 60"/>
          <p:cNvCxnSpPr/>
          <p:nvPr/>
        </p:nvCxnSpPr>
        <p:spPr>
          <a:xfrm flipH="1">
            <a:off x="2349259" y="5997124"/>
            <a:ext cx="406959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1047401" y="5519327"/>
            <a:ext cx="2619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smtClean="0"/>
              <a:t>Association response</a:t>
            </a:r>
            <a:endParaRPr lang="ko-KR" altLang="en-US" sz="1400" b="1"/>
          </a:p>
        </p:txBody>
      </p:sp>
      <p:sp>
        <p:nvSpPr>
          <p:cNvPr id="63" name="TextBox 62"/>
          <p:cNvSpPr txBox="1"/>
          <p:nvPr/>
        </p:nvSpPr>
        <p:spPr>
          <a:xfrm>
            <a:off x="3221669" y="5249531"/>
            <a:ext cx="29989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smtClean="0"/>
              <a:t>Parameters listed in slide 9</a:t>
            </a:r>
            <a:endParaRPr lang="ko-KR" altLang="en-US" sz="1400" b="1"/>
          </a:p>
        </p:txBody>
      </p:sp>
      <p:sp>
        <p:nvSpPr>
          <p:cNvPr id="64" name="TextBox 63"/>
          <p:cNvSpPr txBox="1"/>
          <p:nvPr/>
        </p:nvSpPr>
        <p:spPr>
          <a:xfrm>
            <a:off x="6769504" y="5056717"/>
            <a:ext cx="19347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smtClean="0">
                <a:solidFill>
                  <a:srgbClr val="FF0000"/>
                </a:solidFill>
              </a:rPr>
              <a:t>reachability estimation</a:t>
            </a:r>
            <a:endParaRPr lang="ko-KR" altLang="en-US" sz="1400" b="1">
              <a:solidFill>
                <a:srgbClr val="FF000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648693" y="6027901"/>
            <a:ext cx="14707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smtClean="0"/>
              <a:t>Accept / Reject</a:t>
            </a:r>
            <a:endParaRPr lang="ko-KR" altLang="en-US" sz="1400"/>
          </a:p>
        </p:txBody>
      </p:sp>
      <p:sp>
        <p:nvSpPr>
          <p:cNvPr id="68" name="TextBox 67"/>
          <p:cNvSpPr txBox="1"/>
          <p:nvPr/>
        </p:nvSpPr>
        <p:spPr>
          <a:xfrm>
            <a:off x="3060914" y="4539350"/>
            <a:ext cx="29588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smtClean="0"/>
              <a:t>Providing multi-link (L2) information</a:t>
            </a:r>
            <a:endParaRPr lang="ko-KR" altLang="en-US" sz="1400"/>
          </a:p>
        </p:txBody>
      </p:sp>
      <p:sp>
        <p:nvSpPr>
          <p:cNvPr id="72" name="TextBox 71"/>
          <p:cNvSpPr txBox="1"/>
          <p:nvPr/>
        </p:nvSpPr>
        <p:spPr>
          <a:xfrm>
            <a:off x="1050759" y="2427555"/>
            <a:ext cx="2170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smtClean="0"/>
              <a:t>Scanning</a:t>
            </a:r>
            <a:endParaRPr lang="ko-KR" altLang="en-US" sz="1400" b="1"/>
          </a:p>
        </p:txBody>
      </p:sp>
      <p:sp>
        <p:nvSpPr>
          <p:cNvPr id="73" name="타원 72"/>
          <p:cNvSpPr/>
          <p:nvPr/>
        </p:nvSpPr>
        <p:spPr>
          <a:xfrm>
            <a:off x="1988407" y="2712935"/>
            <a:ext cx="364211" cy="3332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4" name="TextBox 73"/>
          <p:cNvSpPr txBox="1"/>
          <p:nvPr/>
        </p:nvSpPr>
        <p:spPr>
          <a:xfrm>
            <a:off x="1616345" y="3025431"/>
            <a:ext cx="1101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mtClean="0"/>
              <a:t>STA1</a:t>
            </a:r>
            <a:endParaRPr lang="ko-KR" altLang="en-US"/>
          </a:p>
        </p:txBody>
      </p:sp>
      <p:sp>
        <p:nvSpPr>
          <p:cNvPr id="75" name="타원 74"/>
          <p:cNvSpPr/>
          <p:nvPr/>
        </p:nvSpPr>
        <p:spPr>
          <a:xfrm>
            <a:off x="6422214" y="2712935"/>
            <a:ext cx="364211" cy="3332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6" name="TextBox 75"/>
          <p:cNvSpPr txBox="1"/>
          <p:nvPr/>
        </p:nvSpPr>
        <p:spPr>
          <a:xfrm>
            <a:off x="6310339" y="3025431"/>
            <a:ext cx="5966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mtClean="0"/>
              <a:t>AP1</a:t>
            </a:r>
            <a:endParaRPr lang="ko-KR" altLang="en-US"/>
          </a:p>
        </p:txBody>
      </p:sp>
      <p:sp>
        <p:nvSpPr>
          <p:cNvPr id="78" name="TextBox 77"/>
          <p:cNvSpPr txBox="1"/>
          <p:nvPr/>
        </p:nvSpPr>
        <p:spPr>
          <a:xfrm>
            <a:off x="3865184" y="2935947"/>
            <a:ext cx="11539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smtClean="0"/>
              <a:t>Scanning..</a:t>
            </a:r>
            <a:endParaRPr lang="ko-KR" altLang="en-US" sz="1400"/>
          </a:p>
        </p:txBody>
      </p:sp>
      <p:cxnSp>
        <p:nvCxnSpPr>
          <p:cNvPr id="79" name="직선 화살표 연결선 78"/>
          <p:cNvCxnSpPr/>
          <p:nvPr/>
        </p:nvCxnSpPr>
        <p:spPr>
          <a:xfrm flipH="1">
            <a:off x="2349259" y="2904792"/>
            <a:ext cx="406959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397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We have proposed mmWave reachability estimation method without using mmWave link. </a:t>
            </a:r>
          </a:p>
          <a:p>
            <a:pPr lvl="1"/>
            <a:r>
              <a:rPr lang="en-US" altLang="ko-KR"/>
              <a:t>There are some challenges to estimate </a:t>
            </a:r>
            <a:r>
              <a:rPr lang="en-US" altLang="ko-KR" smtClean="0"/>
              <a:t>practical path-loss </a:t>
            </a:r>
            <a:r>
              <a:rPr lang="en-US" altLang="ko-KR"/>
              <a:t>of the mmWave link. We need further study regarding that. </a:t>
            </a:r>
          </a:p>
          <a:p>
            <a:pPr lvl="1"/>
            <a:endParaRPr lang="en-US" altLang="ko-KR" smtClean="0"/>
          </a:p>
          <a:p>
            <a:r>
              <a:rPr lang="en-US" altLang="ko-KR" smtClean="0"/>
              <a:t>Especially, we focus on DL and UL reachability estimation method and its required signaling when AP estimates the mmWave reachability. </a:t>
            </a:r>
          </a:p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26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b="0" smtClean="0"/>
              <a:t>[1] 11-23-2052-00, </a:t>
            </a:r>
            <a:r>
              <a:rPr lang="en-US" altLang="ko-KR" sz="2000" b="0"/>
              <a:t>mmWave operation without mmWave Beacon</a:t>
            </a:r>
            <a:endParaRPr lang="en-US" altLang="ko-KR" sz="2000" b="0" smtClean="0"/>
          </a:p>
          <a:p>
            <a:pPr marL="0" indent="0">
              <a:buNone/>
            </a:pPr>
            <a:r>
              <a:rPr lang="en-US" altLang="ko-KR" sz="2000" b="0" smtClean="0"/>
              <a:t>[2] 11-20-0508-03, MLO</a:t>
            </a:r>
            <a:r>
              <a:rPr lang="en-US" altLang="ko-KR" sz="2000" b="0"/>
              <a:t>: Reachability </a:t>
            </a:r>
            <a:r>
              <a:rPr lang="en-US" altLang="ko-KR" sz="2000" b="0" smtClean="0"/>
              <a:t>Problem</a:t>
            </a:r>
          </a:p>
          <a:p>
            <a:pPr marL="0" indent="0">
              <a:buNone/>
            </a:pPr>
            <a:r>
              <a:rPr lang="en-US" altLang="ko-KR" sz="2000" b="0" smtClean="0"/>
              <a:t>[3] 11-20-1892-02</a:t>
            </a:r>
            <a:r>
              <a:rPr lang="en-US" altLang="ko-KR" sz="2000" b="0"/>
              <a:t>, Estimation of Link Reachability</a:t>
            </a:r>
            <a:endParaRPr lang="en-US" altLang="ko-KR" sz="2000" b="0" smtClean="0"/>
          </a:p>
          <a:p>
            <a:pPr marL="0" indent="0">
              <a:buNone/>
            </a:pP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2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IMMW pursues non-standalone operations and aims to minimize frame exchanges which are not data frames in mmWave band. </a:t>
            </a:r>
          </a:p>
          <a:p>
            <a:pPr lvl="1"/>
            <a:r>
              <a:rPr lang="en-US" altLang="ko-KR" smtClean="0"/>
              <a:t>[1] propose not to transmit mmWave beacon or just transmit light version of a beacon</a:t>
            </a:r>
          </a:p>
          <a:p>
            <a:pPr lvl="1"/>
            <a:endParaRPr lang="en-US" altLang="ko-KR" smtClean="0"/>
          </a:p>
          <a:p>
            <a:r>
              <a:rPr lang="en-US" altLang="ko-KR" smtClean="0"/>
              <a:t>Aligned with the technical direction, we propose to estimate the mmwave link reachabilty in sub-7GHz link. </a:t>
            </a:r>
          </a:p>
          <a:p>
            <a:pPr lvl="1"/>
            <a:r>
              <a:rPr lang="en-US" altLang="ko-KR"/>
              <a:t>In this contribution, we consider the scenario where there is no mmWave beacon</a:t>
            </a:r>
            <a:endParaRPr lang="en-US" altLang="ko-KR" smtClean="0"/>
          </a:p>
          <a:p>
            <a:endParaRPr lang="en-US" altLang="ko-KR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29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Recap: Multi-link Reachability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599"/>
            <a:ext cx="8077200" cy="4722813"/>
          </a:xfrm>
        </p:spPr>
        <p:txBody>
          <a:bodyPr/>
          <a:lstStyle/>
          <a:p>
            <a:r>
              <a:rPr lang="en-US" altLang="ko-KR" sz="2000" smtClean="0"/>
              <a:t>In 11be, multi-link reachability problems have been handled. </a:t>
            </a:r>
          </a:p>
          <a:p>
            <a:pPr lvl="1"/>
            <a:r>
              <a:rPr lang="en-US" altLang="ko-KR" sz="1800" smtClean="0"/>
              <a:t>[2] proposes a downlink reachability estimation method</a:t>
            </a:r>
          </a:p>
          <a:p>
            <a:pPr lvl="1"/>
            <a:r>
              <a:rPr lang="en-US" altLang="ko-KR" sz="1800" smtClean="0"/>
              <a:t>[3] proposes a downlink and uplink reachability estimation method</a:t>
            </a:r>
          </a:p>
          <a:p>
            <a:pPr lvl="1"/>
            <a:r>
              <a:rPr lang="en-US" altLang="ko-KR" sz="1800" smtClean="0"/>
              <a:t>Both contributions consider non-AP STA side reachability estimation because of some benefits (non-AP STA’s power saving, AP MLD selection diversity)</a:t>
            </a:r>
          </a:p>
          <a:p>
            <a:pPr lvl="1"/>
            <a:endParaRPr lang="en-US" altLang="ko-KR" sz="2000" smtClean="0"/>
          </a:p>
          <a:p>
            <a:r>
              <a:rPr lang="en-US" altLang="ko-KR" sz="2000" smtClean="0"/>
              <a:t>However, AP side reachability estimation could also be important in IMMW</a:t>
            </a:r>
            <a:endParaRPr lang="en-US" altLang="ko-KR" sz="1800" smtClean="0"/>
          </a:p>
          <a:p>
            <a:pPr lvl="1"/>
            <a:r>
              <a:rPr lang="en-US" altLang="ko-KR" sz="1800" smtClean="0"/>
              <a:t>Due to the non-standalone nature, power saving benefit would be weakened</a:t>
            </a:r>
          </a:p>
          <a:p>
            <a:pPr lvl="1"/>
            <a:r>
              <a:rPr lang="en-US" altLang="ko-KR" sz="1800" smtClean="0"/>
              <a:t>We can prevent non-AP STA side reachability computation burden</a:t>
            </a:r>
          </a:p>
          <a:p>
            <a:pPr lvl="1"/>
            <a:r>
              <a:rPr lang="en-US" altLang="ko-KR" sz="1800" smtClean="0"/>
              <a:t>We can save reporting overhead of reachability estimation result</a:t>
            </a:r>
          </a:p>
          <a:p>
            <a:pPr marL="457200" lvl="1" indent="0">
              <a:buNone/>
            </a:pPr>
            <a:endParaRPr lang="en-US" altLang="ko-KR" sz="1800" smtClean="0"/>
          </a:p>
          <a:p>
            <a:r>
              <a:rPr lang="en-US" altLang="ko-KR" sz="2200" smtClean="0"/>
              <a:t>In this contribution, we propose to conduct AP side reachability estimation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62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mmWave Reachability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752600"/>
            <a:ext cx="7858125" cy="4343400"/>
          </a:xfrm>
        </p:spPr>
        <p:txBody>
          <a:bodyPr/>
          <a:lstStyle/>
          <a:p>
            <a:r>
              <a:rPr lang="en-US" altLang="ko-KR" sz="2000" smtClean="0"/>
              <a:t>System Model</a:t>
            </a:r>
            <a:endParaRPr lang="en-US" altLang="ko-KR" sz="160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765121" y="3051601"/>
            <a:ext cx="1267182" cy="2362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65459" y="2211049"/>
            <a:ext cx="10665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smtClean="0"/>
              <a:t>AP</a:t>
            </a:r>
          </a:p>
          <a:p>
            <a:pPr algn="ctr"/>
            <a:r>
              <a:rPr lang="en-US" altLang="ko-KR" sz="2400" smtClean="0"/>
              <a:t>MLD</a:t>
            </a:r>
            <a:endParaRPr lang="ko-KR" altLang="en-US" sz="2400"/>
          </a:p>
        </p:txBody>
      </p:sp>
      <p:sp>
        <p:nvSpPr>
          <p:cNvPr id="11" name="직사각형 10"/>
          <p:cNvSpPr/>
          <p:nvPr/>
        </p:nvSpPr>
        <p:spPr bwMode="auto">
          <a:xfrm>
            <a:off x="6916638" y="3051601"/>
            <a:ext cx="1274719" cy="2362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03023" y="2286000"/>
            <a:ext cx="13333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smtClean="0"/>
              <a:t>Non-AP MLD</a:t>
            </a:r>
            <a:endParaRPr lang="ko-KR" altLang="en-US" sz="2400"/>
          </a:p>
        </p:txBody>
      </p:sp>
      <p:cxnSp>
        <p:nvCxnSpPr>
          <p:cNvPr id="14" name="직선 연결선 13"/>
          <p:cNvCxnSpPr/>
          <p:nvPr/>
        </p:nvCxnSpPr>
        <p:spPr bwMode="auto">
          <a:xfrm>
            <a:off x="1931962" y="3661201"/>
            <a:ext cx="511655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직선 연결선 14"/>
          <p:cNvCxnSpPr>
            <a:stCxn id="21" idx="3"/>
            <a:endCxn id="25" idx="1"/>
          </p:cNvCxnSpPr>
          <p:nvPr/>
        </p:nvCxnSpPr>
        <p:spPr bwMode="auto">
          <a:xfrm>
            <a:off x="1905000" y="4722121"/>
            <a:ext cx="515712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2976509" y="3231694"/>
            <a:ext cx="34274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smtClean="0"/>
              <a:t>Link 1 (L1) : sub-7GHz link</a:t>
            </a:r>
            <a:endParaRPr lang="ko-KR" altLang="en-US" sz="2000"/>
          </a:p>
        </p:txBody>
      </p:sp>
      <p:sp>
        <p:nvSpPr>
          <p:cNvPr id="17" name="TextBox 16"/>
          <p:cNvSpPr txBox="1"/>
          <p:nvPr/>
        </p:nvSpPr>
        <p:spPr>
          <a:xfrm>
            <a:off x="2976509" y="4261247"/>
            <a:ext cx="34274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smtClean="0"/>
              <a:t>Link 2 (L2) : mmWave link</a:t>
            </a:r>
            <a:endParaRPr lang="ko-KR" altLang="en-US" sz="2000"/>
          </a:p>
        </p:txBody>
      </p:sp>
      <p:sp>
        <p:nvSpPr>
          <p:cNvPr id="18" name="TextBox 17"/>
          <p:cNvSpPr txBox="1"/>
          <p:nvPr/>
        </p:nvSpPr>
        <p:spPr>
          <a:xfrm>
            <a:off x="696913" y="5454709"/>
            <a:ext cx="8218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smtClean="0"/>
              <a:t>We want to estimate link 2’s reachability using frame exchanges in link 1</a:t>
            </a:r>
            <a:endParaRPr lang="ko-KR" altLang="en-US" sz="2400"/>
          </a:p>
        </p:txBody>
      </p:sp>
      <p:sp>
        <p:nvSpPr>
          <p:cNvPr id="19" name="직사각형 18"/>
          <p:cNvSpPr/>
          <p:nvPr/>
        </p:nvSpPr>
        <p:spPr bwMode="auto">
          <a:xfrm>
            <a:off x="917521" y="3280994"/>
            <a:ext cx="987479" cy="827853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66608" y="3431749"/>
            <a:ext cx="864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smtClean="0"/>
              <a:t>AP 1</a:t>
            </a:r>
            <a:endParaRPr lang="ko-KR" altLang="en-US" sz="2400"/>
          </a:p>
        </p:txBody>
      </p:sp>
      <p:sp>
        <p:nvSpPr>
          <p:cNvPr id="21" name="직사각형 20"/>
          <p:cNvSpPr/>
          <p:nvPr/>
        </p:nvSpPr>
        <p:spPr bwMode="auto">
          <a:xfrm>
            <a:off x="917521" y="4308194"/>
            <a:ext cx="987479" cy="827853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66608" y="4458949"/>
            <a:ext cx="864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smtClean="0"/>
              <a:t>AP 2</a:t>
            </a:r>
            <a:endParaRPr lang="ko-KR" altLang="en-US" sz="2400"/>
          </a:p>
        </p:txBody>
      </p:sp>
      <p:sp>
        <p:nvSpPr>
          <p:cNvPr id="23" name="직사각형 22"/>
          <p:cNvSpPr/>
          <p:nvPr/>
        </p:nvSpPr>
        <p:spPr bwMode="auto">
          <a:xfrm>
            <a:off x="7062129" y="3280994"/>
            <a:ext cx="987479" cy="827853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111216" y="3431749"/>
            <a:ext cx="952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smtClean="0"/>
              <a:t>STA 1</a:t>
            </a:r>
            <a:endParaRPr lang="ko-KR" altLang="en-US" sz="2400"/>
          </a:p>
        </p:txBody>
      </p:sp>
      <p:sp>
        <p:nvSpPr>
          <p:cNvPr id="25" name="직사각형 24"/>
          <p:cNvSpPr/>
          <p:nvPr/>
        </p:nvSpPr>
        <p:spPr bwMode="auto">
          <a:xfrm>
            <a:off x="7062129" y="4308194"/>
            <a:ext cx="987479" cy="827853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111216" y="4499918"/>
            <a:ext cx="952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smtClean="0"/>
              <a:t>STA 2</a:t>
            </a:r>
            <a:endParaRPr lang="ko-KR" altLang="en-US" sz="2400"/>
          </a:p>
        </p:txBody>
      </p:sp>
    </p:spTree>
    <p:extLst>
      <p:ext uri="{BB962C8B-B14F-4D97-AF65-F5344CB8AC3E}">
        <p14:creationId xmlns:p14="http://schemas.microsoft.com/office/powerpoint/2010/main" val="207313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Reachability Estimation (1/4)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799" y="1752600"/>
                <a:ext cx="7858125" cy="4343400"/>
              </a:xfrm>
            </p:spPr>
            <p:txBody>
              <a:bodyPr/>
              <a:lstStyle/>
              <a:p>
                <a:r>
                  <a:rPr lang="en-US" altLang="ko-KR" sz="2000" smtClean="0"/>
                  <a:t>DL reachability</a:t>
                </a:r>
              </a:p>
              <a:p>
                <a:pPr lvl="1"/>
                <a:r>
                  <a:rPr lang="en-US" altLang="ko-KR" sz="1600" smtClean="0"/>
                  <a:t>If estimated received power exceeds given threshold, we can judge the the link is reachable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𝑅𝑥𝑃</m:t>
                        </m:r>
                      </m:e>
                      <m:sub>
                        <m:r>
                          <a:rPr lang="en-US" altLang="ko-KR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800" smtClean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𝑥𝑃</m:t>
                        </m:r>
                      </m:e>
                      <m:sub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sz="1800" b="0" i="0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𝑇𝑋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sz="18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𝑃𝐿</m:t>
                        </m:r>
                      </m:e>
                      <m:sub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sz="18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𝑅𝑋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sz="18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ko-K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</m:e>
                      <m:sub>
                        <m:r>
                          <a:rPr lang="en-US" altLang="ko-K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altLang="ko-KR" sz="1800" smtClean="0"/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𝑅𝑥𝑃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 smtClean="0"/>
                  <a:t>: Estimated receive power at the </a:t>
                </a:r>
                <a:r>
                  <a:rPr lang="en-US" altLang="ko-KR" sz="1600"/>
                  <a:t>non-AP STA </a:t>
                </a:r>
                <a:r>
                  <a:rPr lang="en-US" altLang="ko-KR" sz="1600" smtClean="0"/>
                  <a:t>side in a mmwave link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𝑇𝑥𝑃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 smtClean="0"/>
                  <a:t>: </a:t>
                </a:r>
                <a:r>
                  <a:rPr lang="en-US" altLang="ko-KR" sz="1600"/>
                  <a:t>T</a:t>
                </a:r>
                <a:r>
                  <a:rPr lang="en-US" altLang="ko-KR" sz="1600" smtClean="0"/>
                  <a:t>ransmit power of AP in a mmwave link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𝑇𝑋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 smtClean="0"/>
                  <a:t>: Transmit antenna gain of AP in a mmwave link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𝑃𝐿</m:t>
                        </m:r>
                      </m:e>
                      <m:sub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 smtClean="0"/>
                  <a:t>: Pathloss of mmwave link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𝑅𝑋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 smtClean="0"/>
                  <a:t>: Receive antenna gain of non-AP STA in a mmwave link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 smtClean="0"/>
                  <a:t>: Margin to compensate some impairments or blockage in a mmwave link</a:t>
                </a:r>
                <a:endParaRPr lang="en-US" altLang="ko-KR" sz="1600"/>
              </a:p>
              <a:p>
                <a:pPr lvl="2"/>
                <a:endParaRPr lang="en-US" altLang="ko-KR" sz="1400" smtClean="0"/>
              </a:p>
              <a:p>
                <a:pPr lvl="1"/>
                <a:r>
                  <a:rPr lang="en-US" altLang="ko-KR" sz="1600" smtClean="0"/>
                  <a:t>Since AP knows its own parameters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b="0" i="1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𝑥𝑃</m:t>
                        </m:r>
                      </m:e>
                      <m:sub>
                        <m:r>
                          <a:rPr lang="en-US" altLang="ko-KR" sz="1600" b="0" i="1"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 smtClean="0"/>
                  <a:t>,</a:t>
                </a:r>
                <a:r>
                  <a:rPr lang="en-US" altLang="ko-KR" sz="1600" b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b="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600" b="0" i="1">
                            <a:latin typeface="Cambria Math" panose="02040503050406030204" pitchFamily="18" charset="0"/>
                          </a:rPr>
                          <m:t>𝑇𝑋</m:t>
                        </m:r>
                        <m:r>
                          <a:rPr lang="en-US" altLang="ko-KR" sz="1600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600" b="0" i="1"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 smtClean="0"/>
                  <a:t>), remaining two parameters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b="0" i="1">
                            <a:latin typeface="Cambria Math" panose="02040503050406030204" pitchFamily="18" charset="0"/>
                          </a:rPr>
                          <m:t>𝑃𝐿</m:t>
                        </m:r>
                      </m:e>
                      <m:sub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b="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600" b="0" i="1">
                            <a:latin typeface="Cambria Math" panose="02040503050406030204" pitchFamily="18" charset="0"/>
                          </a:rPr>
                          <m:t>𝑅𝑋</m:t>
                        </m:r>
                        <m:r>
                          <a:rPr lang="en-US" altLang="ko-KR" sz="1600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600" b="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 smtClean="0"/>
                  <a:t>) need to be given</a:t>
                </a:r>
              </a:p>
              <a:p>
                <a:pPr lvl="2"/>
                <a:r>
                  <a:rPr lang="en-US" altLang="ko-KR" sz="1600" smtClean="0"/>
                  <a:t>Pathloss: It can be estimated based on the pathloss of the sub-7GHz link. 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𝑅𝑋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 smtClean="0"/>
                  <a:t>: It should be delivered </a:t>
                </a:r>
                <a:r>
                  <a:rPr lang="en-US" altLang="ko-KR" sz="1600"/>
                  <a:t>from non-AP </a:t>
                </a:r>
                <a:r>
                  <a:rPr lang="en-US" altLang="ko-KR" sz="1600" smtClean="0"/>
                  <a:t>STA </a:t>
                </a:r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799" y="1752600"/>
                <a:ext cx="7858125" cy="4343400"/>
              </a:xfrm>
              <a:blipFill rotWithShape="0">
                <a:blip r:embed="rId3"/>
                <a:stretch>
                  <a:fillRect l="-620" t="-843" b="-463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60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Reachability </a:t>
            </a:r>
            <a:r>
              <a:rPr lang="en-US" altLang="ko-KR" smtClean="0"/>
              <a:t>Estimation (2/4)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799" y="1752600"/>
                <a:ext cx="7858125" cy="4343400"/>
              </a:xfrm>
            </p:spPr>
            <p:txBody>
              <a:bodyPr/>
              <a:lstStyle/>
              <a:p>
                <a:pPr lvl="1"/>
                <a:r>
                  <a:rPr lang="en-US" altLang="ko-KR" sz="1800" smtClean="0"/>
                  <a:t>mmWave pathloss</a:t>
                </a:r>
              </a:p>
              <a:p>
                <a:pPr lvl="2"/>
                <a:r>
                  <a:rPr lang="en-US" altLang="ko-KR" smtClean="0"/>
                  <a:t>Ideally, mmwave path-loss can be represented as below</a:t>
                </a:r>
              </a:p>
              <a:p>
                <a:pPr lvl="3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𝑃𝐿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+20</m:t>
                    </m:r>
                    <m:func>
                      <m:func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ko-KR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func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+10</m:t>
                    </m:r>
                    <m:r>
                      <a:rPr lang="ko-KR" altLang="en-US" b="0" i="1" smtClean="0">
                        <a:latin typeface="Cambria Math" panose="02040503050406030204" pitchFamily="18" charset="0"/>
                      </a:rPr>
                      <m:t>𝛼</m:t>
                    </m:r>
                    <m:func>
                      <m:func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ko-KR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func>
                  </m:oMath>
                </a14:m>
                <a:endParaRPr lang="en-US" altLang="ko-KR" smtClean="0">
                  <a:latin typeface="+mj-lt"/>
                </a:endParaRPr>
              </a:p>
              <a:p>
                <a:pPr lvl="4"/>
                <a14:m>
                  <m:oMath xmlns:m="http://schemas.openxmlformats.org/officeDocument/2006/math">
                    <m:r>
                      <a:rPr lang="en-US" altLang="ko-KR" sz="140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altLang="ko-KR" sz="1400" b="0" i="1" smtClean="0">
                        <a:latin typeface="Cambria Math" panose="02040503050406030204" pitchFamily="18" charset="0"/>
                      </a:rPr>
                      <m:t>: </m:t>
                    </m:r>
                  </m:oMath>
                </a14:m>
                <a:r>
                  <a:rPr lang="en-US" altLang="ko-KR" sz="1400" smtClean="0"/>
                  <a:t>path-loss constant</a:t>
                </a:r>
              </a:p>
              <a:p>
                <a:pPr lvl="4"/>
                <a14:m>
                  <m:oMath xmlns:m="http://schemas.openxmlformats.org/officeDocument/2006/math">
                    <m:r>
                      <a:rPr lang="en-US" altLang="ko-KR" sz="14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altLang="ko-KR" sz="1400" smtClean="0"/>
                  <a:t>: mmWave center frequency</a:t>
                </a:r>
              </a:p>
              <a:p>
                <a:pPr lvl="4"/>
                <a14:m>
                  <m:oMath xmlns:m="http://schemas.openxmlformats.org/officeDocument/2006/math">
                    <m:r>
                      <a:rPr lang="ko-KR" altLang="en-US" sz="14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altLang="ko-KR" sz="1400" b="0" i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altLang="ko-KR" sz="1400" smtClean="0"/>
                  <a:t> path-loss exponent</a:t>
                </a:r>
              </a:p>
              <a:p>
                <a:pPr lvl="4"/>
                <a14:m>
                  <m:oMath xmlns:m="http://schemas.openxmlformats.org/officeDocument/2006/math">
                    <m:r>
                      <a:rPr lang="en-US" altLang="ko-KR" sz="1400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altLang="ko-KR" sz="1400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altLang="ko-KR" sz="1400" smtClean="0"/>
                  <a:t> distance </a:t>
                </a:r>
                <a:r>
                  <a:rPr lang="en-US" altLang="ko-KR" sz="1400"/>
                  <a:t>between AP and non-AP STA</a:t>
                </a:r>
                <a:endParaRPr lang="en-US" altLang="ko-KR" sz="1400" smtClean="0"/>
              </a:p>
              <a:p>
                <a:pPr lvl="3"/>
                <a:r>
                  <a:rPr lang="en-US" altLang="ko-KR" smtClean="0"/>
                  <a:t>However, in practical environment, additional factors (blockage, shadowing…) need to be considered.</a:t>
                </a:r>
              </a:p>
              <a:p>
                <a:pPr lvl="3"/>
                <a:r>
                  <a:rPr lang="en-US" altLang="ko-KR" smtClean="0"/>
                  <a:t>We need further study to handle those factors  </a:t>
                </a:r>
              </a:p>
              <a:p>
                <a:pPr lvl="2"/>
                <a:r>
                  <a:rPr lang="en-US" altLang="ko-KR"/>
                  <a:t>We can derive the distance between AP and non-AP STA as follows:</a:t>
                </a:r>
                <a:endParaRPr lang="en-US" altLang="ko-KR" i="1">
                  <a:latin typeface="Cambria Math" panose="02040503050406030204" pitchFamily="18" charset="0"/>
                </a:endParaRPr>
              </a:p>
              <a:p>
                <a:pPr lvl="3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𝑃𝐿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ko-KR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𝑇𝑥𝑃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𝑇𝑋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𝑅𝑋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𝑅𝑥𝑃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ko-KR">
                    <a:latin typeface="Cambria Math" panose="02040503050406030204" pitchFamily="18" charset="0"/>
                    <a:ea typeface="Cambria Math" panose="02040503050406030204" pitchFamily="18" charset="0"/>
                  </a:rPr>
                  <a:t/>
                </a:r>
                <a:br>
                  <a:rPr lang="en-US" altLang="ko-KR">
                    <a:latin typeface="Cambria Math" panose="02040503050406030204" pitchFamily="18" charset="0"/>
                    <a:ea typeface="Cambria Math" panose="02040503050406030204" pitchFamily="18" charset="0"/>
                  </a:rPr>
                </a:br>
                <a:r>
                  <a:rPr lang="en-US" altLang="ko-KR">
                    <a:latin typeface="Cambria Math" panose="02040503050406030204" pitchFamily="18" charset="0"/>
                    <a:ea typeface="Cambria Math" panose="02040503050406030204" pitchFamily="18" charset="0"/>
                  </a:rPr>
                  <a:t>	  </a:t>
                </a:r>
                <a14:m>
                  <m:oMath xmlns:m="http://schemas.openxmlformats.org/officeDocument/2006/math">
                    <m:r>
                      <a:rPr lang="en-US" altLang="ko-K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ko-KR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>
                        <a:latin typeface="Cambria Math" panose="02040503050406030204" pitchFamily="18" charset="0"/>
                      </a:rPr>
                      <m:t>g</m:t>
                    </m:r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</m:oMath>
                </a14:m>
                <a:endParaRPr lang="en-US" altLang="ko-KR"/>
              </a:p>
              <a:p>
                <a:pPr lvl="3"/>
                <a14:m>
                  <m:oMath xmlns:m="http://schemas.openxmlformats.org/officeDocument/2006/math">
                    <m:r>
                      <a:rPr lang="en-US" altLang="ko-KR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𝑃𝐿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endParaRPr lang="en-US" altLang="ko-KR"/>
              </a:p>
              <a:p>
                <a:pPr lvl="2"/>
                <a:r>
                  <a:rPr lang="en-US" altLang="ko-KR" smtClean="0"/>
                  <a:t>Since </a:t>
                </a:r>
                <a:r>
                  <a:rPr lang="en-US" altLang="ko-KR"/>
                  <a:t>AP knows its own parameters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𝑅𝑋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/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𝑅𝑥𝑃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/>
                  <a:t>), remaining two parameters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𝑇𝑥𝑃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/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𝑇𝑋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/>
                  <a:t>) need to be </a:t>
                </a:r>
                <a:r>
                  <a:rPr lang="en-US" altLang="ko-KR" smtClean="0"/>
                  <a:t>given</a:t>
                </a:r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799" y="1752600"/>
                <a:ext cx="7858125" cy="4343400"/>
              </a:xfrm>
              <a:blipFill rotWithShape="0">
                <a:blip r:embed="rId3"/>
                <a:stretch>
                  <a:fillRect t="-843" b="-884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33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Reachability </a:t>
            </a:r>
            <a:r>
              <a:rPr lang="en-US" altLang="ko-KR" smtClean="0"/>
              <a:t>Estimation (3/4)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799" y="1752600"/>
                <a:ext cx="7858125" cy="4343400"/>
              </a:xfrm>
            </p:spPr>
            <p:txBody>
              <a:bodyPr/>
              <a:lstStyle/>
              <a:p>
                <a:pPr lvl="1"/>
                <a:r>
                  <a:rPr lang="en-US" altLang="ko-KR" sz="1800" smtClean="0"/>
                  <a:t>In summary, the parameters below should be delivered from </a:t>
                </a:r>
                <a:r>
                  <a:rPr lang="en-US" altLang="ko-KR" sz="1800"/>
                  <a:t>non-AP STA </a:t>
                </a:r>
                <a:r>
                  <a:rPr lang="en-US" altLang="ko-KR" sz="1800" smtClean="0"/>
                  <a:t>for DL reachability estimation 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𝑅𝑋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 smtClean="0"/>
                  <a:t>: RX antenna gain at the </a:t>
                </a:r>
                <a:r>
                  <a:rPr lang="en-US" altLang="ko-KR" sz="1600"/>
                  <a:t>non-AP STA </a:t>
                </a:r>
                <a:r>
                  <a:rPr lang="en-US" altLang="ko-KR" sz="1600" smtClean="0"/>
                  <a:t>side in mmwave link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𝑇𝑥𝑃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sz="1600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altLang="ko-KR" sz="1600" smtClean="0"/>
                  <a:t> Transmit power of the </a:t>
                </a:r>
                <a:r>
                  <a:rPr lang="en-US" altLang="ko-KR" sz="1600"/>
                  <a:t>non-AP STA </a:t>
                </a:r>
                <a:r>
                  <a:rPr lang="en-US" altLang="ko-KR" sz="1600" smtClean="0"/>
                  <a:t>in sub-7GHz link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𝑇𝑋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 sz="1600" smtClean="0"/>
                  <a:t>: TX antenna gain at the </a:t>
                </a:r>
                <a:r>
                  <a:rPr lang="en-US" altLang="ko-KR" sz="1600"/>
                  <a:t>non-AP STA </a:t>
                </a:r>
                <a:r>
                  <a:rPr lang="en-US" altLang="ko-KR" sz="1600" smtClean="0"/>
                  <a:t>side in sub-7GHz link</a:t>
                </a:r>
                <a:endParaRPr lang="en-US" altLang="ko-KR" sz="1600"/>
              </a:p>
              <a:p>
                <a:pPr lvl="2"/>
                <a:endParaRPr lang="en-US" altLang="ko-KR" smtClean="0"/>
              </a:p>
              <a:p>
                <a:pPr lvl="2"/>
                <a:endParaRPr lang="en-US" altLang="ko-KR"/>
              </a:p>
              <a:p>
                <a:pPr lvl="2"/>
                <a:endParaRPr lang="en-US" altLang="ko-KR"/>
              </a:p>
              <a:p>
                <a:pPr lvl="2"/>
                <a:endParaRPr lang="en-US" altLang="ko-KR" sz="180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799" y="1752600"/>
                <a:ext cx="7858125" cy="4343400"/>
              </a:xfrm>
              <a:blipFill rotWithShape="0">
                <a:blip r:embed="rId3"/>
                <a:stretch>
                  <a:fillRect t="-84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82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Reachability </a:t>
            </a:r>
            <a:r>
              <a:rPr lang="en-US" altLang="ko-KR" smtClean="0"/>
              <a:t>Estimation (4/4)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sz="2000" smtClean="0"/>
                  <a:t>UL reachability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𝑅𝑥𝑃</m:t>
                        </m:r>
                      </m:e>
                      <m:sub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80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𝑇𝑥𝑃</m:t>
                        </m:r>
                      </m:e>
                      <m:sub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sz="180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𝑇𝑋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sz="1800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𝑃𝐿</m:t>
                        </m:r>
                      </m:e>
                      <m:sub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sz="18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𝑅𝑋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altLang="ko-KR" sz="1600" smtClean="0"/>
              </a:p>
              <a:p>
                <a:pPr lvl="1"/>
                <a:r>
                  <a:rPr lang="en-US" altLang="ko-KR" sz="1800"/>
                  <a:t>Since AP knows its own parameters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𝑅𝑋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800"/>
                  <a:t>), remaining </a:t>
                </a:r>
                <a:r>
                  <a:rPr lang="en-US" altLang="ko-KR" sz="1800" smtClean="0"/>
                  <a:t>three </a:t>
                </a:r>
                <a:r>
                  <a:rPr lang="en-US" altLang="ko-KR" sz="1800"/>
                  <a:t>parameters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𝑇𝑥𝑃</m:t>
                        </m:r>
                      </m:e>
                      <m:sub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800" smtClean="0"/>
                  <a:t>,</a:t>
                </a:r>
                <a:r>
                  <a:rPr lang="en-US" altLang="ko-KR" sz="180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𝑇𝑋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800" smtClean="0"/>
                  <a:t>,</a:t>
                </a:r>
                <a:r>
                  <a:rPr lang="en-US" altLang="ko-KR" sz="180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𝑃𝐿</m:t>
                        </m:r>
                      </m:e>
                      <m:sub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800" smtClean="0"/>
                  <a:t>) </a:t>
                </a:r>
                <a:r>
                  <a:rPr lang="en-US" altLang="ko-KR" sz="1800"/>
                  <a:t>need to be </a:t>
                </a:r>
                <a:r>
                  <a:rPr lang="en-US" altLang="ko-KR" sz="1800" smtClean="0"/>
                  <a:t>given</a:t>
                </a:r>
              </a:p>
              <a:p>
                <a:pPr lvl="1"/>
                <a:r>
                  <a:rPr lang="en-US" altLang="ko-KR" sz="1800" smtClean="0"/>
                  <a:t>Similar to DL reachability case, </a:t>
                </a:r>
                <a:r>
                  <a:rPr lang="en-US" altLang="ko-KR" sz="1800"/>
                  <a:t>we need two parameters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𝑇𝑥𝑃</m:t>
                        </m:r>
                      </m:e>
                      <m:sub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 sz="1800"/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𝑇𝑋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 sz="1800" smtClean="0"/>
                  <a:t>) for the pathloss estimation.   </a:t>
                </a:r>
              </a:p>
              <a:p>
                <a:pPr lvl="1"/>
                <a:endParaRPr lang="en-US" altLang="ko-KR" sz="1800"/>
              </a:p>
              <a:p>
                <a:pPr lvl="1"/>
                <a:r>
                  <a:rPr lang="en-US" altLang="ko-KR" sz="1800"/>
                  <a:t>In summary, the parameters below should be delivered from non-AP STA for </a:t>
                </a:r>
                <a:r>
                  <a:rPr lang="en-US" altLang="ko-KR" sz="1800" smtClean="0"/>
                  <a:t>UL </a:t>
                </a:r>
                <a:r>
                  <a:rPr lang="en-US" altLang="ko-KR" sz="1800"/>
                  <a:t>reachability estimation</a:t>
                </a:r>
                <a:r>
                  <a:rPr lang="en-US" altLang="ko-KR" sz="1800" smtClean="0"/>
                  <a:t> 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𝑇𝑥𝑃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 smtClean="0"/>
                  <a:t>: Transmit power of the </a:t>
                </a:r>
                <a:r>
                  <a:rPr lang="en-US" altLang="ko-KR" sz="1600"/>
                  <a:t>non-AP STA </a:t>
                </a:r>
                <a:r>
                  <a:rPr lang="en-US" altLang="ko-KR" sz="1600" smtClean="0"/>
                  <a:t>in mmwave link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𝑇𝑋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 i="1" smtClean="0">
                    <a:latin typeface="Cambria Math" panose="02040503050406030204" pitchFamily="18" charset="0"/>
                  </a:rPr>
                  <a:t> </a:t>
                </a:r>
                <a:r>
                  <a:rPr lang="en-US" altLang="ko-KR" sz="1600" smtClean="0">
                    <a:latin typeface="Cambria Math" panose="02040503050406030204" pitchFamily="18" charset="0"/>
                  </a:rPr>
                  <a:t>: </a:t>
                </a:r>
                <a:r>
                  <a:rPr lang="en-US" altLang="ko-KR" sz="1600" smtClean="0">
                    <a:latin typeface="+mj-lt"/>
                  </a:rPr>
                  <a:t>Transmit antenna gain of the</a:t>
                </a:r>
                <a:r>
                  <a:rPr lang="en-US" altLang="ko-KR" sz="1600"/>
                  <a:t> non-AP</a:t>
                </a:r>
                <a:r>
                  <a:rPr lang="en-US" altLang="ko-KR" sz="1600" smtClean="0">
                    <a:latin typeface="+mj-lt"/>
                  </a:rPr>
                  <a:t> STA in mmwave link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𝑇𝑥𝑃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sz="1600" i="1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altLang="ko-KR" sz="1600"/>
                  <a:t> Transmit power of the non-AP STA in sub-7GHz link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𝑇𝑋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 sz="1600"/>
                  <a:t>: </a:t>
                </a:r>
                <a:r>
                  <a:rPr lang="en-US" altLang="ko-KR" sz="1600" smtClean="0"/>
                  <a:t>Transmit </a:t>
                </a:r>
                <a:r>
                  <a:rPr lang="en-US" altLang="ko-KR" sz="1600"/>
                  <a:t>antenna gain at the non-AP STA side in sub-7GHz </a:t>
                </a:r>
                <a:r>
                  <a:rPr lang="en-US" altLang="ko-KR" sz="1600" smtClean="0"/>
                  <a:t>link</a:t>
                </a:r>
                <a:endParaRPr lang="en-US" altLang="ko-KR" sz="160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706" t="-843" r="-47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07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Required Signaling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sz="2000" smtClean="0"/>
                  <a:t>Required signaling for the DL&amp;UL reachability estimation</a:t>
                </a:r>
              </a:p>
              <a:p>
                <a:pPr lvl="1"/>
                <a:r>
                  <a:rPr lang="en-US" altLang="ko-KR" sz="1800" smtClean="0"/>
                  <a:t>Let us take the union of parameters for DL and UL reachability estimation</a:t>
                </a:r>
              </a:p>
              <a:p>
                <a:pPr lvl="1"/>
                <a:endParaRPr lang="en-US" altLang="ko-KR" sz="1800" smtClean="0"/>
              </a:p>
              <a:p>
                <a:pPr lvl="1"/>
                <a:r>
                  <a:rPr lang="en-US" altLang="ko-KR" sz="1800" smtClean="0"/>
                  <a:t>Following parameters need to be delivered from </a:t>
                </a:r>
                <a:r>
                  <a:rPr lang="en-US" altLang="ko-KR" sz="1800"/>
                  <a:t>non-AP STA </a:t>
                </a:r>
                <a:endParaRPr lang="en-US" altLang="ko-KR" sz="1800" smtClean="0"/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𝑇𝑥𝑃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/>
                  <a:t>: </a:t>
                </a:r>
                <a:r>
                  <a:rPr lang="en-US" altLang="ko-KR" sz="1600" smtClean="0"/>
                  <a:t>Transmit </a:t>
                </a:r>
                <a:r>
                  <a:rPr lang="en-US" altLang="ko-KR" sz="1600"/>
                  <a:t>power of the non-AP STA in mmwave link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𝑇𝑋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 smtClean="0">
                    <a:latin typeface="Cambria Math" panose="02040503050406030204" pitchFamily="18" charset="0"/>
                  </a:rPr>
                  <a:t>: </a:t>
                </a:r>
                <a:r>
                  <a:rPr lang="en-US" altLang="ko-KR" sz="1600"/>
                  <a:t>Transmit antenna gain of the non-AP STA in mmwave </a:t>
                </a:r>
                <a:r>
                  <a:rPr lang="en-US" altLang="ko-KR" sz="1600" smtClean="0"/>
                  <a:t>link</a:t>
                </a:r>
                <a:endParaRPr lang="en-US" altLang="ko-KR" sz="1600" i="1" smtClean="0">
                  <a:latin typeface="Cambria Math" panose="02040503050406030204" pitchFamily="18" charset="0"/>
                </a:endParaRP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𝑅𝑋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/>
                  <a:t>: </a:t>
                </a:r>
                <a:r>
                  <a:rPr lang="en-US" altLang="ko-KR" sz="1600" smtClean="0"/>
                  <a:t>Receive </a:t>
                </a:r>
                <a:r>
                  <a:rPr lang="en-US" altLang="ko-KR" sz="1600"/>
                  <a:t>antenna gain at the non-AP STA side in mmwave link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𝑇𝑥𝑃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sz="1600" i="1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altLang="ko-KR" sz="1600"/>
                  <a:t> Transmit power of the non-AP STA in sub-7GHz link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𝑇𝑋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 sz="1600"/>
                  <a:t>: </a:t>
                </a:r>
                <a:r>
                  <a:rPr lang="en-US" altLang="ko-KR" sz="1600" smtClean="0"/>
                  <a:t>Transmit </a:t>
                </a:r>
                <a:r>
                  <a:rPr lang="en-US" altLang="ko-KR" sz="1600"/>
                  <a:t>antenna gain at the non-AP STA side in sub-7GHz </a:t>
                </a:r>
                <a:r>
                  <a:rPr lang="en-US" altLang="ko-KR" sz="1600" smtClean="0"/>
                  <a:t>link</a:t>
                </a:r>
              </a:p>
              <a:p>
                <a:pPr lvl="2"/>
                <a:endParaRPr lang="en-US" altLang="ko-KR" sz="1600"/>
              </a:p>
              <a:p>
                <a:pPr lvl="1"/>
                <a:r>
                  <a:rPr lang="en-US" altLang="ko-KR" smtClean="0"/>
                  <a:t>For overhead reduction, we </a:t>
                </a:r>
                <a:r>
                  <a:rPr lang="en-US" altLang="ko-KR"/>
                  <a:t>can also consider </a:t>
                </a:r>
                <a:r>
                  <a:rPr lang="en-US" altLang="ko-KR" smtClean="0"/>
                  <a:t>following signaling</a:t>
                </a:r>
              </a:p>
              <a:p>
                <a:pPr lvl="2"/>
                <a:r>
                  <a:rPr lang="en-US" altLang="ko-KR" smtClean="0"/>
                  <a:t>Combine tx power and tx antenna gain into EIRP</a:t>
                </a:r>
              </a:p>
              <a:p>
                <a:pPr lvl="2"/>
                <a:r>
                  <a:rPr lang="en-US" altLang="ko-KR" smtClean="0"/>
                  <a:t>Consider delta txpower/EIRP for the mmWave link from sub-7GHz link</a:t>
                </a:r>
                <a:endParaRPr lang="en-US" altLang="ko-KR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706" t="-843" r="-314" b="-547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99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290596</TotalTime>
  <Words>767</Words>
  <Application>Microsoft Office PowerPoint</Application>
  <PresentationFormat>화면 슬라이드 쇼(4:3)</PresentationFormat>
  <Paragraphs>237</Paragraphs>
  <Slides>12</Slides>
  <Notes>11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20" baseType="lpstr">
      <vt:lpstr>굴림</vt:lpstr>
      <vt:lpstr>맑은 고딕</vt:lpstr>
      <vt:lpstr>맑은 고딕</vt:lpstr>
      <vt:lpstr>Arial</vt:lpstr>
      <vt:lpstr>Cambria Math</vt:lpstr>
      <vt:lpstr>Times New Roman</vt:lpstr>
      <vt:lpstr>Wingdings</vt:lpstr>
      <vt:lpstr>802-11-Submission</vt:lpstr>
      <vt:lpstr>Reachability of mmWave Link </vt:lpstr>
      <vt:lpstr>Introduction</vt:lpstr>
      <vt:lpstr>Recap: Multi-link Reachability</vt:lpstr>
      <vt:lpstr>mmWave Reachability</vt:lpstr>
      <vt:lpstr>Reachability Estimation (1/4)</vt:lpstr>
      <vt:lpstr>Reachability Estimation (2/4)</vt:lpstr>
      <vt:lpstr>Reachability Estimation (3/4)</vt:lpstr>
      <vt:lpstr>Reachability Estimation (4/4)</vt:lpstr>
      <vt:lpstr>Required Signaling</vt:lpstr>
      <vt:lpstr>Reachability Estimation  in Multi-link Setup</vt:lpstr>
      <vt:lpstr>Conclusion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정인식/선임연구원/ICT기술센터 C&amp;M표준(연)IoT커넥티비티표준Task(insik0618.jung@lge.com)</cp:lastModifiedBy>
  <cp:revision>5859</cp:revision>
  <cp:lastPrinted>2019-01-10T23:08:02Z</cp:lastPrinted>
  <dcterms:created xsi:type="dcterms:W3CDTF">2007-05-21T21:00:37Z</dcterms:created>
  <dcterms:modified xsi:type="dcterms:W3CDTF">2024-05-09T01:54:14Z</dcterms:modified>
</cp:coreProperties>
</file>