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34" r:id="rId3"/>
    <p:sldId id="1045" r:id="rId4"/>
    <p:sldId id="1050" r:id="rId5"/>
    <p:sldId id="1047" r:id="rId6"/>
    <p:sldId id="1049" r:id="rId7"/>
    <p:sldId id="1052" r:id="rId8"/>
    <p:sldId id="1048" r:id="rId9"/>
    <p:sldId id="1051" r:id="rId10"/>
    <p:sldId id="1046" r:id="rId11"/>
    <p:sldId id="1044" r:id="rId12"/>
    <p:sldId id="101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65157" autoAdjust="0"/>
  </p:normalViewPr>
  <p:slideViewPr>
    <p:cSldViewPr>
      <p:cViewPr varScale="1">
        <p:scale>
          <a:sx n="44" d="100"/>
          <a:sy n="44" d="100"/>
        </p:scale>
        <p:origin x="20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8066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408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>
              <a:sym typeface="Wingdings" panose="05000000000000000000" pitchFamily="2" charset="2"/>
            </a:endParaRPr>
          </a:p>
          <a:p>
            <a:r>
              <a:rPr lang="en-US" altLang="ko-KR" baseline="0" smtClean="0">
                <a:sym typeface="Wingdings" panose="05000000000000000000" pitchFamily="2" charset="2"/>
              </a:rPr>
              <a:t>AP</a:t>
            </a:r>
            <a:r>
              <a:rPr lang="ko-KR" altLang="en-US" baseline="0" smtClean="0">
                <a:sym typeface="Wingdings" panose="05000000000000000000" pitchFamily="2" charset="2"/>
              </a:rPr>
              <a:t>쪽이 더 좋은 이유</a:t>
            </a:r>
            <a:endParaRPr lang="en-US" altLang="ko-KR" baseline="0" smtClean="0">
              <a:sym typeface="Wingdings" panose="05000000000000000000" pitchFamily="2" charset="2"/>
            </a:endParaRPr>
          </a:p>
          <a:p>
            <a:r>
              <a:rPr lang="en-US" altLang="ko-KR" baseline="0" smtClean="0">
                <a:sym typeface="Wingdings" panose="05000000000000000000" pitchFamily="2" charset="2"/>
              </a:rPr>
              <a:t>	-non-AP</a:t>
            </a:r>
            <a:r>
              <a:rPr lang="ko-KR" altLang="en-US" baseline="0" smtClean="0">
                <a:sym typeface="Wingdings" panose="05000000000000000000" pitchFamily="2" charset="2"/>
              </a:rPr>
              <a:t>가 판단해도 </a:t>
            </a:r>
            <a:r>
              <a:rPr lang="en-US" altLang="ko-KR" baseline="0" smtClean="0">
                <a:sym typeface="Wingdings" panose="05000000000000000000" pitchFamily="2" charset="2"/>
              </a:rPr>
              <a:t>signaling </a:t>
            </a:r>
            <a:r>
              <a:rPr lang="ko-KR" altLang="en-US" baseline="0" smtClean="0">
                <a:sym typeface="Wingdings" panose="05000000000000000000" pitchFamily="2" charset="2"/>
              </a:rPr>
              <a:t>똑같이 가야됨 </a:t>
            </a:r>
            <a:endParaRPr lang="en-US" altLang="ko-KR" baseline="0" smtClean="0">
              <a:sym typeface="Wingdings" panose="05000000000000000000" pitchFamily="2" charset="2"/>
            </a:endParaRPr>
          </a:p>
          <a:p>
            <a:r>
              <a:rPr lang="en-US" altLang="ko-KR" baseline="0" smtClean="0">
                <a:sym typeface="Wingdings" panose="05000000000000000000" pitchFamily="2" charset="2"/>
              </a:rPr>
              <a:t>	-non-AP</a:t>
            </a:r>
            <a:r>
              <a:rPr lang="ko-KR" altLang="en-US" baseline="0" smtClean="0">
                <a:sym typeface="Wingdings" panose="05000000000000000000" pitchFamily="2" charset="2"/>
              </a:rPr>
              <a:t>가 </a:t>
            </a:r>
            <a:r>
              <a:rPr lang="en-US" altLang="ko-KR" baseline="0" smtClean="0">
                <a:sym typeface="Wingdings" panose="05000000000000000000" pitchFamily="2" charset="2"/>
              </a:rPr>
              <a:t>reachable</a:t>
            </a:r>
            <a:r>
              <a:rPr lang="ko-KR" altLang="en-US" baseline="0" smtClean="0">
                <a:sym typeface="Wingdings" panose="05000000000000000000" pitchFamily="2" charset="2"/>
              </a:rPr>
              <a:t>하다는 피드백 해야함 </a:t>
            </a:r>
            <a:r>
              <a:rPr lang="en-US" altLang="ko-KR" baseline="0" smtClean="0">
                <a:sym typeface="Wingdings" panose="05000000000000000000" pitchFamily="2" charset="2"/>
              </a:rPr>
              <a:t> AP </a:t>
            </a:r>
            <a:r>
              <a:rPr lang="ko-KR" altLang="en-US" baseline="0" smtClean="0">
                <a:sym typeface="Wingdings" panose="05000000000000000000" pitchFamily="2" charset="2"/>
              </a:rPr>
              <a:t>스케줄링 목적으로</a:t>
            </a:r>
            <a:endParaRPr lang="en-US" altLang="ko-KR" baseline="0" smtClean="0">
              <a:sym typeface="Wingdings" panose="05000000000000000000" pitchFamily="2" charset="2"/>
            </a:endParaRPr>
          </a:p>
          <a:p>
            <a:r>
              <a:rPr lang="en-US" altLang="ko-KR" baseline="0" smtClean="0">
                <a:sym typeface="Wingdings" panose="05000000000000000000" pitchFamily="2" charset="2"/>
              </a:rPr>
              <a:t>	-non-standalone</a:t>
            </a:r>
            <a:r>
              <a:rPr lang="ko-KR" altLang="en-US" baseline="0" smtClean="0">
                <a:sym typeface="Wingdings" panose="05000000000000000000" pitchFamily="2" charset="2"/>
              </a:rPr>
              <a:t>이라 이미 </a:t>
            </a:r>
            <a:r>
              <a:rPr lang="en-US" altLang="ko-KR" baseline="0" smtClean="0">
                <a:sym typeface="Wingdings" panose="05000000000000000000" pitchFamily="2" charset="2"/>
              </a:rPr>
              <a:t>complex</a:t>
            </a:r>
            <a:r>
              <a:rPr lang="ko-KR" altLang="en-US" baseline="0" smtClean="0">
                <a:sym typeface="Wingdings" panose="05000000000000000000" pitchFamily="2" charset="2"/>
              </a:rPr>
              <a:t>한데 </a:t>
            </a:r>
            <a:r>
              <a:rPr lang="en-US" altLang="ko-KR" baseline="0" smtClean="0">
                <a:sym typeface="Wingdings" panose="05000000000000000000" pitchFamily="2" charset="2"/>
              </a:rPr>
              <a:t>STA </a:t>
            </a:r>
            <a:r>
              <a:rPr lang="ko-KR" altLang="en-US" baseline="0" smtClean="0">
                <a:sym typeface="Wingdings" panose="05000000000000000000" pitchFamily="2" charset="2"/>
              </a:rPr>
              <a:t>에게 연산 부담을 줄여줄 수 있음 </a:t>
            </a:r>
            <a:endParaRPr lang="en-US" altLang="ko-KR" smtClean="0"/>
          </a:p>
          <a:p>
            <a:endParaRPr lang="en-US" altLang="ko-KR" smtClean="0"/>
          </a:p>
          <a:p>
            <a:r>
              <a:rPr lang="en-US" altLang="ko-KR" baseline="0" smtClean="0"/>
              <a:t>STA estimation</a:t>
            </a:r>
            <a:r>
              <a:rPr lang="ko-KR" altLang="en-US" baseline="0" smtClean="0"/>
              <a:t>은 </a:t>
            </a:r>
            <a:r>
              <a:rPr lang="en-US" altLang="ko-KR" baseline="0" smtClean="0"/>
              <a:t>Tracking</a:t>
            </a:r>
            <a:r>
              <a:rPr lang="ko-KR" altLang="en-US" baseline="0" smtClean="0"/>
              <a:t>할 때 </a:t>
            </a:r>
            <a:r>
              <a:rPr lang="en-US" altLang="ko-KR" baseline="0" smtClean="0"/>
              <a:t>STA</a:t>
            </a:r>
            <a:r>
              <a:rPr lang="ko-KR" altLang="en-US" baseline="0" smtClean="0"/>
              <a:t>들이 각각 </a:t>
            </a:r>
            <a:r>
              <a:rPr lang="en-US" altLang="ko-KR" baseline="0" smtClean="0"/>
              <a:t>estimation </a:t>
            </a:r>
            <a:r>
              <a:rPr lang="ko-KR" altLang="en-US" baseline="0" smtClean="0"/>
              <a:t>결과를 </a:t>
            </a:r>
            <a:r>
              <a:rPr lang="en-US" altLang="ko-KR" baseline="0" smtClean="0"/>
              <a:t>report </a:t>
            </a:r>
            <a:r>
              <a:rPr lang="ko-KR" altLang="en-US" baseline="0" smtClean="0"/>
              <a:t>해줘야 함 </a:t>
            </a:r>
            <a:r>
              <a:rPr lang="en-US" altLang="ko-KR" baseline="0" smtClean="0">
                <a:sym typeface="Wingdings" panose="05000000000000000000" pitchFamily="2" charset="2"/>
              </a:rPr>
              <a:t> AP estimation</a:t>
            </a:r>
            <a:r>
              <a:rPr lang="ko-KR" altLang="en-US" baseline="0" smtClean="0">
                <a:sym typeface="Wingdings" panose="05000000000000000000" pitchFamily="2" charset="2"/>
              </a:rPr>
              <a:t>할 경우에는 </a:t>
            </a:r>
            <a:r>
              <a:rPr lang="en-US" altLang="ko-KR" baseline="0" smtClean="0">
                <a:sym typeface="Wingdings" panose="05000000000000000000" pitchFamily="2" charset="2"/>
              </a:rPr>
              <a:t>implicit</a:t>
            </a:r>
            <a:r>
              <a:rPr lang="ko-KR" altLang="en-US" baseline="0" smtClean="0">
                <a:sym typeface="Wingdings" panose="05000000000000000000" pitchFamily="2" charset="2"/>
              </a:rPr>
              <a:t>하게 가능 </a:t>
            </a:r>
            <a:endParaRPr lang="en-US" altLang="ko-KR" baseline="0" smtClean="0">
              <a:sym typeface="Wingdings" panose="05000000000000000000" pitchFamily="2" charset="2"/>
            </a:endParaRPr>
          </a:p>
          <a:p>
            <a:r>
              <a:rPr lang="en-US" altLang="ko-KR" baseline="0" smtClean="0">
                <a:sym typeface="Wingdings" panose="05000000000000000000" pitchFamily="2" charset="2"/>
              </a:rPr>
              <a:t>mmWave</a:t>
            </a:r>
            <a:r>
              <a:rPr lang="ko-KR" altLang="en-US" baseline="0" smtClean="0">
                <a:sym typeface="Wingdings" panose="05000000000000000000" pitchFamily="2" charset="2"/>
              </a:rPr>
              <a:t>는 환경에 따라 변화량이 크므로 </a:t>
            </a:r>
            <a:r>
              <a:rPr lang="en-US" altLang="ko-KR" baseline="0" smtClean="0">
                <a:sym typeface="Wingdings" panose="05000000000000000000" pitchFamily="2" charset="2"/>
              </a:rPr>
              <a:t>tracking</a:t>
            </a:r>
            <a:r>
              <a:rPr lang="ko-KR" altLang="en-US" baseline="0" smtClean="0">
                <a:sym typeface="Wingdings" panose="05000000000000000000" pitchFamily="2" charset="2"/>
              </a:rPr>
              <a:t>이 더 중요할 수 있음</a:t>
            </a:r>
            <a:r>
              <a:rPr lang="en-US" altLang="ko-KR" baseline="0" smtClean="0">
                <a:sym typeface="Wingdings" panose="05000000000000000000" pitchFamily="2" charset="2"/>
              </a:rPr>
              <a:t>. </a:t>
            </a:r>
            <a:endParaRPr lang="en-US" altLang="ko-KR" smtClean="0"/>
          </a:p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460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137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130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8145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7546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6771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399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802.11-24/0805r0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Reachability of mmWave Link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2024-05-14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0791"/>
              </p:ext>
            </p:extLst>
          </p:nvPr>
        </p:nvGraphicFramePr>
        <p:xfrm>
          <a:off x="762000" y="2895605"/>
          <a:ext cx="7620000" cy="317912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5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hg.cho@lge.com</a:t>
                      </a:r>
                      <a:endParaRPr lang="en-US" altLang="ko-KR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sanggook.kim@lge.com</a:t>
                      </a:r>
                      <a:endParaRPr lang="ko-KR" altLang="en-US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</a:t>
            </a:r>
            <a:br>
              <a:rPr lang="en-US" altLang="ko-KR" smtClean="0"/>
            </a:br>
            <a:r>
              <a:rPr lang="en-US" altLang="ko-KR" smtClean="0"/>
              <a:t>in Multi-link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mmWave reachability estimation would be natural to be conducted during multi-link setup procedure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50759" y="3253137"/>
            <a:ext cx="217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Multi-link probe request</a:t>
            </a:r>
            <a:endParaRPr lang="ko-KR" altLang="en-US" sz="1400" b="1"/>
          </a:p>
        </p:txBody>
      </p:sp>
      <p:sp>
        <p:nvSpPr>
          <p:cNvPr id="39" name="타원 38"/>
          <p:cNvSpPr/>
          <p:nvPr/>
        </p:nvSpPr>
        <p:spPr>
          <a:xfrm>
            <a:off x="1988407" y="353851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616345" y="3851013"/>
            <a:ext cx="1101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STA1</a:t>
            </a:r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6422214" y="353851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310339" y="3851013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AP1</a:t>
            </a:r>
            <a:endParaRPr lang="ko-KR" altLang="en-US"/>
          </a:p>
        </p:txBody>
      </p:sp>
      <p:cxnSp>
        <p:nvCxnSpPr>
          <p:cNvPr id="43" name="직선 화살표 연결선 42"/>
          <p:cNvCxnSpPr>
            <a:stCxn id="39" idx="6"/>
            <a:endCxn id="41" idx="2"/>
          </p:cNvCxnSpPr>
          <p:nvPr/>
        </p:nvCxnSpPr>
        <p:spPr>
          <a:xfrm>
            <a:off x="2352618" y="3705124"/>
            <a:ext cx="4069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65184" y="3761529"/>
            <a:ext cx="1153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/>
              <a:t>Probing..</a:t>
            </a:r>
            <a:endParaRPr lang="ko-KR" altLang="en-US" sz="1400"/>
          </a:p>
        </p:txBody>
      </p:sp>
      <p:sp>
        <p:nvSpPr>
          <p:cNvPr id="45" name="TextBox 44"/>
          <p:cNvSpPr txBox="1"/>
          <p:nvPr/>
        </p:nvSpPr>
        <p:spPr>
          <a:xfrm>
            <a:off x="1047400" y="4030431"/>
            <a:ext cx="230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Multi-link probe response</a:t>
            </a:r>
            <a:endParaRPr lang="ko-KR" altLang="en-US" sz="1400" b="1"/>
          </a:p>
        </p:txBody>
      </p:sp>
      <p:sp>
        <p:nvSpPr>
          <p:cNvPr id="46" name="타원 45"/>
          <p:cNvSpPr/>
          <p:nvPr/>
        </p:nvSpPr>
        <p:spPr>
          <a:xfrm>
            <a:off x="1985048" y="4312552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1868811" y="4606024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STA1</a:t>
            </a: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6418855" y="4312552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6302618" y="4606024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AP1</a:t>
            </a:r>
            <a:endParaRPr lang="ko-KR" altLang="en-US"/>
          </a:p>
        </p:txBody>
      </p:sp>
      <p:cxnSp>
        <p:nvCxnSpPr>
          <p:cNvPr id="50" name="직선 화살표 연결선 49"/>
          <p:cNvCxnSpPr/>
          <p:nvPr/>
        </p:nvCxnSpPr>
        <p:spPr>
          <a:xfrm flipH="1">
            <a:off x="2349259" y="4479159"/>
            <a:ext cx="4069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타원 50"/>
          <p:cNvSpPr/>
          <p:nvPr/>
        </p:nvSpPr>
        <p:spPr>
          <a:xfrm>
            <a:off x="1985048" y="503756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1868811" y="5351522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STA1</a:t>
            </a:r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6418855" y="503756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6302618" y="5370780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AP1</a:t>
            </a:r>
            <a:endParaRPr lang="ko-KR" altLang="en-US"/>
          </a:p>
        </p:txBody>
      </p:sp>
      <p:cxnSp>
        <p:nvCxnSpPr>
          <p:cNvPr id="55" name="직선 화살표 연결선 54"/>
          <p:cNvCxnSpPr>
            <a:stCxn id="51" idx="6"/>
            <a:endCxn id="53" idx="2"/>
          </p:cNvCxnSpPr>
          <p:nvPr/>
        </p:nvCxnSpPr>
        <p:spPr>
          <a:xfrm>
            <a:off x="2349259" y="5204174"/>
            <a:ext cx="4069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47401" y="4726377"/>
            <a:ext cx="2619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Association request</a:t>
            </a:r>
            <a:endParaRPr lang="ko-KR" altLang="en-US" sz="1400" b="1"/>
          </a:p>
        </p:txBody>
      </p:sp>
      <p:sp>
        <p:nvSpPr>
          <p:cNvPr id="57" name="타원 56"/>
          <p:cNvSpPr/>
          <p:nvPr/>
        </p:nvSpPr>
        <p:spPr>
          <a:xfrm>
            <a:off x="1985048" y="583051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1868811" y="6123801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STA1</a:t>
            </a:r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6418855" y="5830517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310339" y="6142013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AP1</a:t>
            </a:r>
            <a:endParaRPr lang="ko-KR" altLang="en-US"/>
          </a:p>
        </p:txBody>
      </p:sp>
      <p:cxnSp>
        <p:nvCxnSpPr>
          <p:cNvPr id="61" name="직선 화살표 연결선 60"/>
          <p:cNvCxnSpPr/>
          <p:nvPr/>
        </p:nvCxnSpPr>
        <p:spPr>
          <a:xfrm flipH="1">
            <a:off x="2349259" y="5997124"/>
            <a:ext cx="4069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47401" y="5519327"/>
            <a:ext cx="2619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Association response</a:t>
            </a:r>
            <a:endParaRPr lang="ko-KR" altLang="en-US" sz="1400" b="1"/>
          </a:p>
        </p:txBody>
      </p:sp>
      <p:sp>
        <p:nvSpPr>
          <p:cNvPr id="63" name="TextBox 62"/>
          <p:cNvSpPr txBox="1"/>
          <p:nvPr/>
        </p:nvSpPr>
        <p:spPr>
          <a:xfrm>
            <a:off x="3221669" y="5249531"/>
            <a:ext cx="2998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Parameters listed in slide 9</a:t>
            </a:r>
            <a:endParaRPr lang="ko-KR" altLang="en-US" sz="1400" b="1"/>
          </a:p>
        </p:txBody>
      </p:sp>
      <p:sp>
        <p:nvSpPr>
          <p:cNvPr id="64" name="TextBox 63"/>
          <p:cNvSpPr txBox="1"/>
          <p:nvPr/>
        </p:nvSpPr>
        <p:spPr>
          <a:xfrm>
            <a:off x="6769504" y="5056717"/>
            <a:ext cx="193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solidFill>
                  <a:srgbClr val="FF0000"/>
                </a:solidFill>
              </a:rPr>
              <a:t>reachability estimation</a:t>
            </a:r>
            <a:endParaRPr lang="ko-KR" altLang="en-US" sz="1400" b="1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48693" y="6027901"/>
            <a:ext cx="1470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Accept / Reject</a:t>
            </a:r>
            <a:endParaRPr lang="ko-KR" altLang="en-US" sz="1400"/>
          </a:p>
        </p:txBody>
      </p:sp>
      <p:sp>
        <p:nvSpPr>
          <p:cNvPr id="68" name="TextBox 67"/>
          <p:cNvSpPr txBox="1"/>
          <p:nvPr/>
        </p:nvSpPr>
        <p:spPr>
          <a:xfrm>
            <a:off x="3060914" y="4539350"/>
            <a:ext cx="2958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/>
              <a:t>Providing multi-link (L2) information</a:t>
            </a:r>
            <a:endParaRPr lang="ko-KR" altLang="en-US" sz="1400"/>
          </a:p>
        </p:txBody>
      </p:sp>
      <p:sp>
        <p:nvSpPr>
          <p:cNvPr id="72" name="TextBox 71"/>
          <p:cNvSpPr txBox="1"/>
          <p:nvPr/>
        </p:nvSpPr>
        <p:spPr>
          <a:xfrm>
            <a:off x="1050759" y="2427555"/>
            <a:ext cx="217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Scanning</a:t>
            </a:r>
            <a:endParaRPr lang="ko-KR" altLang="en-US" sz="1400" b="1"/>
          </a:p>
        </p:txBody>
      </p:sp>
      <p:sp>
        <p:nvSpPr>
          <p:cNvPr id="73" name="타원 72"/>
          <p:cNvSpPr/>
          <p:nvPr/>
        </p:nvSpPr>
        <p:spPr>
          <a:xfrm>
            <a:off x="1988407" y="2712935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/>
          <p:cNvSpPr txBox="1"/>
          <p:nvPr/>
        </p:nvSpPr>
        <p:spPr>
          <a:xfrm>
            <a:off x="1616345" y="3025431"/>
            <a:ext cx="1101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STA1</a:t>
            </a:r>
            <a:endParaRPr lang="ko-KR" altLang="en-US"/>
          </a:p>
        </p:txBody>
      </p:sp>
      <p:sp>
        <p:nvSpPr>
          <p:cNvPr id="75" name="타원 74"/>
          <p:cNvSpPr/>
          <p:nvPr/>
        </p:nvSpPr>
        <p:spPr>
          <a:xfrm>
            <a:off x="6422214" y="2712935"/>
            <a:ext cx="364211" cy="333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6310339" y="3025431"/>
            <a:ext cx="596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AP1</a:t>
            </a:r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3865184" y="2935947"/>
            <a:ext cx="1153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/>
              <a:t>Scanning..</a:t>
            </a:r>
            <a:endParaRPr lang="ko-KR" altLang="en-US" sz="1400"/>
          </a:p>
        </p:txBody>
      </p:sp>
      <p:cxnSp>
        <p:nvCxnSpPr>
          <p:cNvPr id="79" name="직선 화살표 연결선 78"/>
          <p:cNvCxnSpPr/>
          <p:nvPr/>
        </p:nvCxnSpPr>
        <p:spPr>
          <a:xfrm flipH="1">
            <a:off x="2349259" y="2904792"/>
            <a:ext cx="4069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proposed mmWave reachability estimation method without using mmWave link. </a:t>
            </a:r>
          </a:p>
          <a:p>
            <a:pPr lvl="1"/>
            <a:r>
              <a:rPr lang="en-US" altLang="ko-KR"/>
              <a:t>There are some challenges to estimate </a:t>
            </a:r>
            <a:r>
              <a:rPr lang="en-US" altLang="ko-KR" smtClean="0"/>
              <a:t>practical path-loss </a:t>
            </a:r>
            <a:r>
              <a:rPr lang="en-US" altLang="ko-KR"/>
              <a:t>of the mmWave link. We need further study regarding that. 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Especially, we focus on DL and UL reachability estimation method and its required signaling when AP estimates the mmWave reachability. </a:t>
            </a:r>
          </a:p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11-23-2052-00, </a:t>
            </a:r>
            <a:r>
              <a:rPr lang="en-US" altLang="ko-KR" sz="2000" b="0"/>
              <a:t>mmWave operation without mmWave Beacon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[2] 11-20-0508-03, MLO</a:t>
            </a:r>
            <a:r>
              <a:rPr lang="en-US" altLang="ko-KR" sz="2000" b="0"/>
              <a:t>: Reachability </a:t>
            </a:r>
            <a:r>
              <a:rPr lang="en-US" altLang="ko-KR" sz="2000" b="0" smtClean="0"/>
              <a:t>Problem</a:t>
            </a:r>
          </a:p>
          <a:p>
            <a:pPr marL="0" indent="0">
              <a:buNone/>
            </a:pPr>
            <a:r>
              <a:rPr lang="en-US" altLang="ko-KR" sz="2000" b="0" smtClean="0"/>
              <a:t>[3] 11-20-1892-02</a:t>
            </a:r>
            <a:r>
              <a:rPr lang="en-US" altLang="ko-KR" sz="2000" b="0"/>
              <a:t>, Estimation of Link Reachability</a:t>
            </a:r>
            <a:endParaRPr lang="en-US" altLang="ko-KR" sz="2000" b="0" smtClean="0"/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IMMW pursues non-standalone operations and aims to minimize frame exchanges which are not data frames in mmWave band. </a:t>
            </a:r>
          </a:p>
          <a:p>
            <a:pPr lvl="1"/>
            <a:r>
              <a:rPr lang="en-US" altLang="ko-KR" smtClean="0"/>
              <a:t>[1] propose not to transmit mmWave beacon or just transmit light version of a beacon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Aligned with the technical direction, we propose to estimate the mmwave link reachabilty in sub-7GHz link. </a:t>
            </a:r>
          </a:p>
          <a:p>
            <a:pPr lvl="1"/>
            <a:r>
              <a:rPr lang="en-US" altLang="ko-KR"/>
              <a:t>In this contribution, we consider the scenario where there is no mmWave beacon</a:t>
            </a:r>
            <a:endParaRPr lang="en-US" altLang="ko-KR" smtClean="0"/>
          </a:p>
          <a:p>
            <a:endParaRPr lang="en-US" altLang="ko-KR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Recap: Multi-link Reachability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sz="2000" smtClean="0"/>
              <a:t>In 11be, multi-link reachability problems have been handled. </a:t>
            </a:r>
          </a:p>
          <a:p>
            <a:pPr lvl="1"/>
            <a:r>
              <a:rPr lang="en-US" altLang="ko-KR" sz="1800" smtClean="0"/>
              <a:t>[2] proposes a downlink reachability estimation method</a:t>
            </a:r>
          </a:p>
          <a:p>
            <a:pPr lvl="1"/>
            <a:r>
              <a:rPr lang="en-US" altLang="ko-KR" sz="1800" smtClean="0"/>
              <a:t>[3] proposes a downlink and uplink reachability estimation method</a:t>
            </a:r>
          </a:p>
          <a:p>
            <a:pPr lvl="1"/>
            <a:r>
              <a:rPr lang="en-US" altLang="ko-KR" sz="1800" smtClean="0"/>
              <a:t>Both contributions consider non-AP STA side reachability estimation because of some benefits (non-AP STA’s power saving, AP MLD selection diversity)</a:t>
            </a:r>
          </a:p>
          <a:p>
            <a:pPr lvl="1"/>
            <a:endParaRPr lang="en-US" altLang="ko-KR" sz="2000" smtClean="0"/>
          </a:p>
          <a:p>
            <a:r>
              <a:rPr lang="en-US" altLang="ko-KR" sz="2000" smtClean="0"/>
              <a:t>However, AP side reachability estimation could also be important in IMMW</a:t>
            </a:r>
            <a:endParaRPr lang="en-US" altLang="ko-KR" sz="1800" smtClean="0"/>
          </a:p>
          <a:p>
            <a:pPr lvl="1"/>
            <a:r>
              <a:rPr lang="en-US" altLang="ko-KR" sz="1800" smtClean="0"/>
              <a:t>Due to the non-standalone nature, power saving benefit would be weakened</a:t>
            </a:r>
          </a:p>
          <a:p>
            <a:pPr lvl="1"/>
            <a:r>
              <a:rPr lang="en-US" altLang="ko-KR" sz="1800" smtClean="0"/>
              <a:t>We can prevent non-AP STA side reachability computation burden</a:t>
            </a:r>
          </a:p>
          <a:p>
            <a:pPr lvl="1"/>
            <a:r>
              <a:rPr lang="en-US" altLang="ko-KR" sz="1800" smtClean="0"/>
              <a:t>We can save reporting overhead of reachability estimation result</a:t>
            </a:r>
          </a:p>
          <a:p>
            <a:pPr marL="457200" lvl="1" indent="0">
              <a:buNone/>
            </a:pPr>
            <a:endParaRPr lang="en-US" altLang="ko-KR" sz="1800" smtClean="0"/>
          </a:p>
          <a:p>
            <a:r>
              <a:rPr lang="en-US" altLang="ko-KR" sz="2200" smtClean="0"/>
              <a:t>In this contribution, we propose to conduct AP side reachability estimation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mmWave Reachability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z="2000" smtClean="0"/>
              <a:t>System Model</a:t>
            </a:r>
            <a:endParaRPr lang="en-US" altLang="ko-KR" sz="16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765121" y="3051601"/>
            <a:ext cx="1267182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459" y="2211049"/>
            <a:ext cx="106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</a:t>
            </a:r>
          </a:p>
          <a:p>
            <a:pPr algn="ctr"/>
            <a:r>
              <a:rPr lang="en-US" altLang="ko-KR" sz="2400" smtClean="0"/>
              <a:t>MLD</a:t>
            </a:r>
            <a:endParaRPr lang="ko-KR" altLang="en-US" sz="2400"/>
          </a:p>
        </p:txBody>
      </p:sp>
      <p:sp>
        <p:nvSpPr>
          <p:cNvPr id="11" name="직사각형 10"/>
          <p:cNvSpPr/>
          <p:nvPr/>
        </p:nvSpPr>
        <p:spPr bwMode="auto">
          <a:xfrm>
            <a:off x="6916638" y="3051601"/>
            <a:ext cx="1274719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3023" y="2286000"/>
            <a:ext cx="1333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Non-AP MLD</a:t>
            </a:r>
            <a:endParaRPr lang="ko-KR" altLang="en-US" sz="2400"/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931962" y="3661201"/>
            <a:ext cx="51165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>
            <a:stCxn id="21" idx="3"/>
            <a:endCxn id="25" idx="1"/>
          </p:cNvCxnSpPr>
          <p:nvPr/>
        </p:nvCxnSpPr>
        <p:spPr bwMode="auto">
          <a:xfrm>
            <a:off x="1905000" y="4722121"/>
            <a:ext cx="51571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76509" y="3231694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1 (L1) : sub-7GHz link</a:t>
            </a:r>
            <a:endParaRPr lang="ko-KR" alt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2976509" y="4261247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2 (L2) : mmWave link</a:t>
            </a:r>
            <a:endParaRPr lang="ko-KR" alt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696913" y="5454709"/>
            <a:ext cx="821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smtClean="0"/>
              <a:t>We want to estimate link 2’s reachability using frame exchanges in link 1</a:t>
            </a:r>
            <a:endParaRPr lang="ko-KR" altLang="en-US" sz="2400"/>
          </a:p>
        </p:txBody>
      </p:sp>
      <p:sp>
        <p:nvSpPr>
          <p:cNvPr id="19" name="직사각형 18"/>
          <p:cNvSpPr/>
          <p:nvPr/>
        </p:nvSpPr>
        <p:spPr bwMode="auto">
          <a:xfrm>
            <a:off x="917521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6608" y="34317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1</a:t>
            </a:r>
            <a:endParaRPr lang="ko-KR" altLang="en-US" sz="2400"/>
          </a:p>
        </p:txBody>
      </p:sp>
      <p:sp>
        <p:nvSpPr>
          <p:cNvPr id="21" name="직사각형 20"/>
          <p:cNvSpPr/>
          <p:nvPr/>
        </p:nvSpPr>
        <p:spPr bwMode="auto">
          <a:xfrm>
            <a:off x="917521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6608" y="44589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2</a:t>
            </a:r>
            <a:endParaRPr lang="ko-KR" altLang="en-US" sz="2400"/>
          </a:p>
        </p:txBody>
      </p:sp>
      <p:sp>
        <p:nvSpPr>
          <p:cNvPr id="23" name="직사각형 22"/>
          <p:cNvSpPr/>
          <p:nvPr/>
        </p:nvSpPr>
        <p:spPr bwMode="auto">
          <a:xfrm>
            <a:off x="7062129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1216" y="3431749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1</a:t>
            </a:r>
            <a:endParaRPr lang="ko-KR" altLang="en-US" sz="2400"/>
          </a:p>
        </p:txBody>
      </p:sp>
      <p:sp>
        <p:nvSpPr>
          <p:cNvPr id="25" name="직사각형 24"/>
          <p:cNvSpPr/>
          <p:nvPr/>
        </p:nvSpPr>
        <p:spPr bwMode="auto">
          <a:xfrm>
            <a:off x="7062129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11216" y="4499918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2</a:t>
            </a:r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0731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(1/4)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DL reachability</a:t>
                </a:r>
              </a:p>
              <a:p>
                <a:pPr lvl="1"/>
                <a:r>
                  <a:rPr lang="en-US" altLang="ko-KR" sz="1600" smtClean="0"/>
                  <a:t>If estimated received power exceeds given threshold, we can judge the the link is reachable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Estimated receive power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</a:t>
                </a:r>
                <a:r>
                  <a:rPr lang="en-US" altLang="ko-KR" sz="1600"/>
                  <a:t>T</a:t>
                </a:r>
                <a:r>
                  <a:rPr lang="en-US" altLang="ko-KR" sz="1600" smtClean="0"/>
                  <a:t>ransmit power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antenna gain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Pathloss of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Receive antenna gain of non-AP STA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Margin to compensate some impairments or blockage in a mmwave link</a:t>
                </a:r>
                <a:endParaRPr lang="en-US" altLang="ko-KR" sz="1600"/>
              </a:p>
              <a:p>
                <a:pPr lvl="2"/>
                <a:endParaRPr lang="en-US" altLang="ko-KR" sz="1400" smtClean="0"/>
              </a:p>
              <a:p>
                <a:pPr lvl="1"/>
                <a:r>
                  <a:rPr lang="en-US" altLang="ko-KR" sz="1600" smtClean="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</a:t>
                </a:r>
                <a:r>
                  <a:rPr lang="en-US" altLang="ko-KR" sz="16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 need to be given</a:t>
                </a:r>
              </a:p>
              <a:p>
                <a:pPr lvl="2"/>
                <a:r>
                  <a:rPr lang="en-US" altLang="ko-KR" sz="1600" smtClean="0"/>
                  <a:t>Pathloss: It can be estimated based on the pathloss of the sub-7GHz link.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It should be delivered </a:t>
                </a:r>
                <a:r>
                  <a:rPr lang="en-US" altLang="ko-KR" sz="1600"/>
                  <a:t>from non-AP </a:t>
                </a:r>
                <a:r>
                  <a:rPr lang="en-US" altLang="ko-KR" sz="1600" smtClean="0"/>
                  <a:t>STA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l="-620" t="-843" b="-46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(2/4)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mmWave pathloss</a:t>
                </a:r>
              </a:p>
              <a:p>
                <a:pPr lvl="2"/>
                <a:r>
                  <a:rPr lang="en-US" altLang="ko-KR" smtClean="0"/>
                  <a:t>Ideally, mmwave path-loss can be represented as below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+20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func>
                  </m:oMath>
                </a14:m>
                <a:endParaRPr lang="en-US" altLang="ko-KR" smtClean="0">
                  <a:latin typeface="+mj-lt"/>
                </a:endParaRP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ko-KR" sz="1400" smtClean="0"/>
                  <a:t>path-loss constant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ko-KR" sz="1400" smtClean="0"/>
                  <a:t>: mmWave center frequency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ko-KR" sz="1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path-loss exponent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distance </a:t>
                </a:r>
                <a:r>
                  <a:rPr lang="en-US" altLang="ko-KR" sz="1400"/>
                  <a:t>between AP and non-AP STA</a:t>
                </a:r>
                <a:endParaRPr lang="en-US" altLang="ko-KR" sz="1400" smtClean="0"/>
              </a:p>
              <a:p>
                <a:pPr lvl="3"/>
                <a:r>
                  <a:rPr lang="en-US" altLang="ko-KR" smtClean="0"/>
                  <a:t>However, in practical environment, additional factors (blockage, shadowing…) need to be considered.</a:t>
                </a:r>
              </a:p>
              <a:p>
                <a:pPr lvl="3"/>
                <a:r>
                  <a:rPr lang="en-US" altLang="ko-KR" smtClean="0"/>
                  <a:t>We need further study to handle those factors  </a:t>
                </a:r>
              </a:p>
              <a:p>
                <a:pPr lvl="2"/>
                <a:r>
                  <a:rPr lang="en-US" altLang="ko-KR"/>
                  <a:t>We can derive the distance between AP and non-AP STA as follows:</a:t>
                </a:r>
                <a:endParaRPr lang="en-US" altLang="ko-KR" i="1">
                  <a:latin typeface="Cambria Math" panose="02040503050406030204" pitchFamily="18" charset="0"/>
                </a:endParaRP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altLang="ko-KR"/>
              </a:p>
              <a:p>
                <a:pPr lvl="3"/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ko-KR"/>
              </a:p>
              <a:p>
                <a:pPr lvl="2"/>
                <a:r>
                  <a:rPr lang="en-US" altLang="ko-KR" smtClean="0"/>
                  <a:t>Since </a:t>
                </a:r>
                <a:r>
                  <a:rPr lang="en-US" altLang="ko-KR"/>
                  <a:t>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 need to be </a:t>
                </a:r>
                <a:r>
                  <a:rPr lang="en-US" altLang="ko-KR" smtClean="0"/>
                  <a:t>given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 b="-88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(3/4)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In summary, the parameters below should be delivered from </a:t>
                </a:r>
                <a:r>
                  <a:rPr lang="en-US" altLang="ko-KR" sz="1800"/>
                  <a:t>non-AP STA </a:t>
                </a:r>
                <a:r>
                  <a:rPr lang="en-US" altLang="ko-KR" sz="1800" smtClean="0"/>
                  <a:t>for DL reachability estimation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 smtClean="0"/>
                  <a:t>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sub-7GHz link</a:t>
                </a:r>
                <a:endParaRPr lang="en-US" altLang="ko-KR" sz="1600"/>
              </a:p>
              <a:p>
                <a:pPr lvl="2"/>
                <a:endParaRPr lang="en-US" altLang="ko-KR" smtClean="0"/>
              </a:p>
              <a:p>
                <a:pPr lvl="2"/>
                <a:endParaRPr lang="en-US" altLang="ko-KR"/>
              </a:p>
              <a:p>
                <a:pPr lvl="2"/>
                <a:endParaRPr lang="en-US" altLang="ko-KR"/>
              </a:p>
              <a:p>
                <a:pPr lvl="2"/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(4/4)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UL reachability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600" smtClean="0"/>
              </a:p>
              <a:p>
                <a:pPr lvl="1"/>
                <a:r>
                  <a:rPr lang="en-US" altLang="ko-KR" sz="180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), remaining </a:t>
                </a:r>
                <a:r>
                  <a:rPr lang="en-US" altLang="ko-KR" sz="1800" smtClean="0"/>
                  <a:t>three </a:t>
                </a:r>
                <a:r>
                  <a:rPr lang="en-US" altLang="ko-KR" sz="1800"/>
                  <a:t>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) </a:t>
                </a:r>
                <a:r>
                  <a:rPr lang="en-US" altLang="ko-KR" sz="1800"/>
                  <a:t>need to be </a:t>
                </a:r>
                <a:r>
                  <a:rPr lang="en-US" altLang="ko-KR" sz="1800" smtClean="0"/>
                  <a:t>given</a:t>
                </a:r>
              </a:p>
              <a:p>
                <a:pPr lvl="1"/>
                <a:r>
                  <a:rPr lang="en-US" altLang="ko-KR" sz="1800" smtClean="0"/>
                  <a:t>Similar to DL reachability case, </a:t>
                </a:r>
                <a:r>
                  <a:rPr lang="en-US" altLang="ko-KR" sz="1800"/>
                  <a:t>we need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 smtClean="0"/>
                  <a:t>) for the pathloss estimation.   </a:t>
                </a:r>
              </a:p>
              <a:p>
                <a:pPr lvl="1"/>
                <a:endParaRPr lang="en-US" altLang="ko-KR" sz="1800"/>
              </a:p>
              <a:p>
                <a:pPr lvl="1"/>
                <a:r>
                  <a:rPr lang="en-US" altLang="ko-KR" sz="1800"/>
                  <a:t>In summary, the parameters below should be delivered from non-AP STA for </a:t>
                </a:r>
                <a:r>
                  <a:rPr lang="en-US" altLang="ko-KR" sz="1800" smtClean="0"/>
                  <a:t>UL </a:t>
                </a:r>
                <a:r>
                  <a:rPr lang="en-US" altLang="ko-KR" sz="1800"/>
                  <a:t>reachability estimation</a:t>
                </a:r>
                <a:r>
                  <a:rPr lang="en-US" altLang="ko-KR" sz="180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i="1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 smtClean="0">
                    <a:latin typeface="+mj-lt"/>
                  </a:rPr>
                  <a:t>Transmit antenna gain of the</a:t>
                </a:r>
                <a:r>
                  <a:rPr lang="en-US" altLang="ko-KR" sz="1600"/>
                  <a:t> non-AP</a:t>
                </a:r>
                <a:r>
                  <a:rPr lang="en-US" altLang="ko-KR" sz="1600" smtClean="0">
                    <a:latin typeface="+mj-lt"/>
                  </a:rPr>
                  <a:t>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  <a:endParaRPr lang="en-US" altLang="ko-KR" sz="160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Required Signaling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Required signaling for the DL&amp;UL reachability estimation</a:t>
                </a:r>
              </a:p>
              <a:p>
                <a:pPr lvl="1"/>
                <a:r>
                  <a:rPr lang="en-US" altLang="ko-KR" sz="1800" smtClean="0"/>
                  <a:t>Let us take the union of parameters for DL and UL reachability estimation</a:t>
                </a:r>
              </a:p>
              <a:p>
                <a:pPr lvl="1"/>
                <a:endParaRPr lang="en-US" altLang="ko-KR" sz="1800" smtClean="0"/>
              </a:p>
              <a:p>
                <a:pPr lvl="1"/>
                <a:r>
                  <a:rPr lang="en-US" altLang="ko-KR" sz="1800" smtClean="0"/>
                  <a:t>Following parameters need to be delivered from </a:t>
                </a:r>
                <a:r>
                  <a:rPr lang="en-US" altLang="ko-KR" sz="1800"/>
                  <a:t>non-AP STA </a:t>
                </a:r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power of the non-AP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/>
                  <a:t>Transmit antenna gain of the non-AP STA in mmwave </a:t>
                </a:r>
                <a:r>
                  <a:rPr lang="en-US" altLang="ko-KR" sz="1600" smtClean="0"/>
                  <a:t>link</a:t>
                </a:r>
                <a:endParaRPr lang="en-US" altLang="ko-KR" sz="1600" i="1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Receive </a:t>
                </a:r>
                <a:r>
                  <a:rPr lang="en-US" altLang="ko-KR" sz="1600"/>
                  <a:t>antenna gain at the non-AP STA 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</a:p>
              <a:p>
                <a:pPr lvl="2"/>
                <a:endParaRPr lang="en-US" altLang="ko-KR" sz="1600"/>
              </a:p>
              <a:p>
                <a:pPr lvl="1"/>
                <a:r>
                  <a:rPr lang="en-US" altLang="ko-KR" smtClean="0"/>
                  <a:t>For overhead reduction, we </a:t>
                </a:r>
                <a:r>
                  <a:rPr lang="en-US" altLang="ko-KR"/>
                  <a:t>can also consider </a:t>
                </a:r>
                <a:r>
                  <a:rPr lang="en-US" altLang="ko-KR" smtClean="0"/>
                  <a:t>following signaling</a:t>
                </a:r>
              </a:p>
              <a:p>
                <a:pPr lvl="2"/>
                <a:r>
                  <a:rPr lang="en-US" altLang="ko-KR" smtClean="0"/>
                  <a:t>Combine tx power and tx antenna gain into EIRP</a:t>
                </a:r>
              </a:p>
              <a:p>
                <a:pPr lvl="2"/>
                <a:r>
                  <a:rPr lang="en-US" altLang="ko-KR" smtClean="0"/>
                  <a:t>Consider delta txpower/EIRP for the mmWave link from sub-7GHz link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314" b="-54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290596</TotalTime>
  <Words>767</Words>
  <Application>Microsoft Office PowerPoint</Application>
  <PresentationFormat>화면 슬라이드 쇼(4:3)</PresentationFormat>
  <Paragraphs>237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Reachability of mmWave Link </vt:lpstr>
      <vt:lpstr>Introduction</vt:lpstr>
      <vt:lpstr>Recap: Multi-link Reachability</vt:lpstr>
      <vt:lpstr>mmWave Reachability</vt:lpstr>
      <vt:lpstr>Reachability Estimation (1/4)</vt:lpstr>
      <vt:lpstr>Reachability Estimation (2/4)</vt:lpstr>
      <vt:lpstr>Reachability Estimation (3/4)</vt:lpstr>
      <vt:lpstr>Reachability Estimation (4/4)</vt:lpstr>
      <vt:lpstr>Required Signaling</vt:lpstr>
      <vt:lpstr>Reachability Estimation  in Multi-link Setup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5859</cp:revision>
  <cp:lastPrinted>2019-01-10T23:08:02Z</cp:lastPrinted>
  <dcterms:created xsi:type="dcterms:W3CDTF">2007-05-21T21:00:37Z</dcterms:created>
  <dcterms:modified xsi:type="dcterms:W3CDTF">2024-05-09T01:54:14Z</dcterms:modified>
</cp:coreProperties>
</file>