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331" r:id="rId2"/>
    <p:sldId id="910" r:id="rId3"/>
    <p:sldId id="947" r:id="rId4"/>
    <p:sldId id="948" r:id="rId5"/>
    <p:sldId id="951" r:id="rId6"/>
    <p:sldId id="952" r:id="rId7"/>
    <p:sldId id="953" r:id="rId8"/>
    <p:sldId id="954" r:id="rId9"/>
    <p:sldId id="939" r:id="rId10"/>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FF"/>
    <a:srgbClr val="FF0000"/>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0746" autoAdjust="0"/>
    <p:restoredTop sz="96649" autoAdjust="0"/>
  </p:normalViewPr>
  <p:slideViewPr>
    <p:cSldViewPr>
      <p:cViewPr varScale="1">
        <p:scale>
          <a:sx n="116" d="100"/>
          <a:sy n="116" d="100"/>
        </p:scale>
        <p:origin x="2172" y="102"/>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2850" y="-594"/>
      </p:cViewPr>
      <p:guideLst>
        <p:guide orient="horz" pos="2312"/>
        <p:guide pos="28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xmlns=""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802.11-19/xxxxr0</a:t>
            </a:r>
          </a:p>
        </p:txBody>
      </p:sp>
      <p:sp>
        <p:nvSpPr>
          <p:cNvPr id="3075" name="Rectangle 3">
            <a:extLst>
              <a:ext uri="{FF2B5EF4-FFF2-40B4-BE49-F238E27FC236}">
                <a16:creationId xmlns:a16="http://schemas.microsoft.com/office/drawing/2014/main" xmlns=""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xmlns=""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Alice Chen (Qualcomm)</a:t>
            </a:r>
          </a:p>
        </p:txBody>
      </p:sp>
      <p:sp>
        <p:nvSpPr>
          <p:cNvPr id="3077" name="Rectangle 5">
            <a:extLst>
              <a:ext uri="{FF2B5EF4-FFF2-40B4-BE49-F238E27FC236}">
                <a16:creationId xmlns:a16="http://schemas.microsoft.com/office/drawing/2014/main" xmlns=""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xmlns=""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xmlns=""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xmlns=""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1555974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xmlns=""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dirty="0"/>
              <a:t>doc.: IEEE 802.11-19/xxxxr0</a:t>
            </a:r>
          </a:p>
        </p:txBody>
      </p:sp>
      <p:sp>
        <p:nvSpPr>
          <p:cNvPr id="2051" name="Rectangle 3">
            <a:extLst>
              <a:ext uri="{FF2B5EF4-FFF2-40B4-BE49-F238E27FC236}">
                <a16:creationId xmlns:a16="http://schemas.microsoft.com/office/drawing/2014/main" xmlns=""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xmlns=""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xmlns=""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xmlns="" id="{E2EF01C8-FB3D-4155-B52F-C120FD4754F2}"/>
              </a:ext>
            </a:extLst>
          </p:cNvPr>
          <p:cNvSpPr>
            <a:spLocks noGrp="1" noChangeArrowheads="1"/>
          </p:cNvSpPr>
          <p:nvPr>
            <p:ph type="ftr" sz="quarter" idx="4"/>
          </p:nvPr>
        </p:nvSpPr>
        <p:spPr bwMode="auto">
          <a:xfrm>
            <a:off x="5109259" y="9615488"/>
            <a:ext cx="10454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dirty="0"/>
              <a:t>(Huawei)</a:t>
            </a:r>
          </a:p>
        </p:txBody>
      </p:sp>
      <p:sp>
        <p:nvSpPr>
          <p:cNvPr id="2055" name="Rectangle 7">
            <a:extLst>
              <a:ext uri="{FF2B5EF4-FFF2-40B4-BE49-F238E27FC236}">
                <a16:creationId xmlns:a16="http://schemas.microsoft.com/office/drawing/2014/main" xmlns=""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xmlns=""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xmlns=""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xmlns=""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367050680"/>
      </p:ext>
    </p:extLst>
  </p:cSld>
  <p:clrMap bg1="lt1" tx1="dk1" bg2="lt2" tx2="dk2" accent1="accent1" accent2="accent2" accent3="accent3" accent4="accent4" accent5="accent5" accent6="accent6" hlink="hlink" folHlink="folHlink"/>
  <p:hf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a:extLst>
              <a:ext uri="{FF2B5EF4-FFF2-40B4-BE49-F238E27FC236}">
                <a16:creationId xmlns:a16="http://schemas.microsoft.com/office/drawing/2014/main" xmlns=""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802.11-19/xxxxr0</a:t>
            </a:r>
          </a:p>
        </p:txBody>
      </p:sp>
      <p:sp>
        <p:nvSpPr>
          <p:cNvPr id="16388" name="Rectangle 3">
            <a:extLst>
              <a:ext uri="{FF2B5EF4-FFF2-40B4-BE49-F238E27FC236}">
                <a16:creationId xmlns:a16="http://schemas.microsoft.com/office/drawing/2014/main" xmlns=""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xmlns=""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Alice Chen (Qualcomm)</a:t>
            </a:r>
          </a:p>
        </p:txBody>
      </p:sp>
      <p:sp>
        <p:nvSpPr>
          <p:cNvPr id="16390" name="Rectangle 7">
            <a:extLst>
              <a:ext uri="{FF2B5EF4-FFF2-40B4-BE49-F238E27FC236}">
                <a16:creationId xmlns:a16="http://schemas.microsoft.com/office/drawing/2014/main" xmlns=""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xmlns=""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xmlns=""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644547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a:extLst>
              <a:ext uri="{FF2B5EF4-FFF2-40B4-BE49-F238E27FC236}">
                <a16:creationId xmlns:a16="http://schemas.microsoft.com/office/drawing/2014/main" xmlns="" id="{23CA8882-3F16-471A-B8DB-2643B3170DFB}"/>
              </a:ext>
            </a:extLst>
          </p:cNvPr>
          <p:cNvSpPr>
            <a:spLocks noGrp="1" noChangeArrowheads="1"/>
          </p:cNvSpPr>
          <p:nvPr>
            <p:ph type="ftr" sz="quarter" idx="11"/>
          </p:nvPr>
        </p:nvSpPr>
        <p:spPr/>
        <p:txBody>
          <a:bodyPr/>
          <a:lstStyle>
            <a:lvl1pPr>
              <a:defRPr/>
            </a:lvl1pPr>
          </a:lstStyle>
          <a:p>
            <a:pPr>
              <a:defRPr/>
            </a:pPr>
            <a:r>
              <a:rPr lang="en-GB"/>
              <a:t>Alice Chen (Qualcomm)</a:t>
            </a:r>
          </a:p>
        </p:txBody>
      </p:sp>
      <p:sp>
        <p:nvSpPr>
          <p:cNvPr id="6" name="Rectangle 6">
            <a:extLst>
              <a:ext uri="{FF2B5EF4-FFF2-40B4-BE49-F238E27FC236}">
                <a16:creationId xmlns:a16="http://schemas.microsoft.com/office/drawing/2014/main" xmlns=""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
        <p:nvSpPr>
          <p:cNvPr id="7" name="Rectangle 4">
            <a:extLst>
              <a:ext uri="{FF2B5EF4-FFF2-40B4-BE49-F238E27FC236}">
                <a16:creationId xmlns:a16="http://schemas.microsoft.com/office/drawing/2014/main" xmlns="" id="{1CADB04A-8BC5-4077-AD64-B68ADEED3033}"/>
              </a:ext>
            </a:extLst>
          </p:cNvPr>
          <p:cNvSpPr>
            <a:spLocks noGrp="1" noChangeArrowheads="1"/>
          </p:cNvSpPr>
          <p:nvPr>
            <p:ph type="dt" sz="half" idx="2"/>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zh-CN" dirty="0"/>
              <a:t>February</a:t>
            </a:r>
            <a:r>
              <a:rPr lang="en-US" altLang="en-US" dirty="0"/>
              <a:t> 2024</a:t>
            </a:r>
            <a:endParaRPr lang="en-GB" altLang="en-US" dirty="0"/>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xmlns="" id="{F62F9BB0-1D78-4E92-8AB5-CCA6C81C81B4}"/>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Rectangle 6">
            <a:extLst>
              <a:ext uri="{FF2B5EF4-FFF2-40B4-BE49-F238E27FC236}">
                <a16:creationId xmlns:a16="http://schemas.microsoft.com/office/drawing/2014/main" xmlns=""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xmlns="" id="{ADC25286-F119-41CC-B936-A99D615BEBF4}"/>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Rectangle 6">
            <a:extLst>
              <a:ext uri="{FF2B5EF4-FFF2-40B4-BE49-F238E27FC236}">
                <a16:creationId xmlns:a16="http://schemas.microsoft.com/office/drawing/2014/main" xmlns=""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5/8/2024</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a:extLst>
              <a:ext uri="{FF2B5EF4-FFF2-40B4-BE49-F238E27FC236}">
                <a16:creationId xmlns:a16="http://schemas.microsoft.com/office/drawing/2014/main" xmlns="" id="{2FBBCEAB-3AB2-4B43-892C-9CC9AB0F9960}"/>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a:t>(</a:t>
            </a:r>
            <a:r>
              <a:rPr lang="en-US" altLang="zh-CN" dirty="0"/>
              <a:t>Huawei</a:t>
            </a:r>
            <a:r>
              <a:rPr lang="en-GB" dirty="0"/>
              <a:t>)</a:t>
            </a:r>
          </a:p>
        </p:txBody>
      </p:sp>
      <p:sp>
        <p:nvSpPr>
          <p:cNvPr id="6" name="Rectangle 6">
            <a:extLst>
              <a:ext uri="{FF2B5EF4-FFF2-40B4-BE49-F238E27FC236}">
                <a16:creationId xmlns:a16="http://schemas.microsoft.com/office/drawing/2014/main" xmlns="" id="{BE2C725E-CEC6-4239-BAB5-230F69D89404}"/>
              </a:ext>
            </a:extLst>
          </p:cNvPr>
          <p:cNvSpPr>
            <a:spLocks noGrp="1" noChangeArrowheads="1"/>
          </p:cNvSpPr>
          <p:nvPr>
            <p:ph type="sldNum" sz="quarter" idx="12"/>
          </p:nvPr>
        </p:nvSpPr>
        <p:spPr/>
        <p:txBody>
          <a:bodyPr/>
          <a:lstStyle>
            <a:lvl1pPr>
              <a:defRPr/>
            </a:lvl1pPr>
          </a:lstStyle>
          <a:p>
            <a:pPr>
              <a:defRPr/>
            </a:pPr>
            <a:r>
              <a:rPr lang="en-GB" altLang="en-US" dirty="0"/>
              <a:t>Slide </a:t>
            </a:r>
            <a:fld id="{6D24465E-2B0A-4D96-BA39-EC98956D452B}" type="slidenum">
              <a:rPr lang="en-GB" altLang="en-US"/>
              <a:pPr>
                <a:defRPr/>
              </a:pPr>
              <a:t>‹#›</a:t>
            </a:fld>
            <a:endParaRPr lang="en-GB" altLang="en-US" dirty="0"/>
          </a:p>
        </p:txBody>
      </p:sp>
      <p:sp>
        <p:nvSpPr>
          <p:cNvPr id="7" name="Rectangle 4">
            <a:extLst>
              <a:ext uri="{FF2B5EF4-FFF2-40B4-BE49-F238E27FC236}">
                <a16:creationId xmlns:a16="http://schemas.microsoft.com/office/drawing/2014/main" xmlns="" id="{1CADB04A-8BC5-4077-AD64-B68ADEED3033}"/>
              </a:ext>
            </a:extLst>
          </p:cNvPr>
          <p:cNvSpPr>
            <a:spLocks noGrp="1" noChangeArrowheads="1"/>
          </p:cNvSpPr>
          <p:nvPr>
            <p:ph type="dt" sz="half" idx="2"/>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zh-CN" dirty="0"/>
              <a:t>February</a:t>
            </a:r>
            <a:r>
              <a:rPr lang="en-US" altLang="en-US" dirty="0"/>
              <a:t> 2024</a:t>
            </a:r>
            <a:endParaRPr lang="en-GB" altLang="en-US" dirty="0"/>
          </a:p>
        </p:txBody>
      </p:sp>
    </p:spTree>
    <p:extLst>
      <p:ext uri="{BB962C8B-B14F-4D97-AF65-F5344CB8AC3E}">
        <p14:creationId xmlns:p14="http://schemas.microsoft.com/office/powerpoint/2010/main" val="2626052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a:extLst>
              <a:ext uri="{FF2B5EF4-FFF2-40B4-BE49-F238E27FC236}">
                <a16:creationId xmlns:a16="http://schemas.microsoft.com/office/drawing/2014/main" xmlns="" id="{FB6A99CE-AF1B-49DE-AF80-A702BAA04D64}"/>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a:t>(</a:t>
            </a:r>
            <a:r>
              <a:rPr lang="en-US" altLang="zh-CN" dirty="0"/>
              <a:t>Huawei</a:t>
            </a:r>
            <a:r>
              <a:rPr lang="en-GB" dirty="0"/>
              <a:t>)</a:t>
            </a:r>
          </a:p>
        </p:txBody>
      </p:sp>
      <p:sp>
        <p:nvSpPr>
          <p:cNvPr id="6" name="Rectangle 6">
            <a:extLst>
              <a:ext uri="{FF2B5EF4-FFF2-40B4-BE49-F238E27FC236}">
                <a16:creationId xmlns:a16="http://schemas.microsoft.com/office/drawing/2014/main" xmlns=""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
        <p:nvSpPr>
          <p:cNvPr id="7" name="Rectangle 4">
            <a:extLst>
              <a:ext uri="{FF2B5EF4-FFF2-40B4-BE49-F238E27FC236}">
                <a16:creationId xmlns:a16="http://schemas.microsoft.com/office/drawing/2014/main" xmlns="" id="{1CADB04A-8BC5-4077-AD64-B68ADEED3033}"/>
              </a:ext>
            </a:extLst>
          </p:cNvPr>
          <p:cNvSpPr>
            <a:spLocks noGrp="1" noChangeArrowheads="1"/>
          </p:cNvSpPr>
          <p:nvPr>
            <p:ph type="dt" sz="half" idx="2"/>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zh-CN" dirty="0"/>
              <a:t>February</a:t>
            </a:r>
            <a:r>
              <a:rPr lang="en-US" altLang="en-US" dirty="0"/>
              <a:t> 2024</a:t>
            </a:r>
            <a:endParaRPr lang="en-GB" altLang="en-US" dirty="0"/>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xmlns="" id="{C09D8205-394C-426D-8FC1-81C9ED9A72FF}"/>
              </a:ext>
            </a:extLst>
          </p:cNvPr>
          <p:cNvSpPr>
            <a:spLocks noGrp="1" noChangeArrowheads="1"/>
          </p:cNvSpPr>
          <p:nvPr>
            <p:ph type="ftr" sz="quarter" idx="11"/>
          </p:nvPr>
        </p:nvSpPr>
        <p:spPr>
          <a:xfrm>
            <a:off x="7962034" y="6475413"/>
            <a:ext cx="581891" cy="184666"/>
          </a:xfrm>
        </p:spPr>
        <p:txBody>
          <a:bodyPr/>
          <a:lstStyle>
            <a:lvl1pPr>
              <a:defRPr/>
            </a:lvl1pPr>
          </a:lstStyle>
          <a:p>
            <a:pPr>
              <a:defRPr/>
            </a:pPr>
            <a:r>
              <a:rPr lang="en-GB" dirty="0"/>
              <a:t>(</a:t>
            </a:r>
            <a:r>
              <a:rPr lang="en-US" altLang="zh-CN" dirty="0"/>
              <a:t>Huawei</a:t>
            </a:r>
            <a:r>
              <a:rPr lang="en-GB" dirty="0"/>
              <a:t>)</a:t>
            </a:r>
          </a:p>
        </p:txBody>
      </p:sp>
      <p:sp>
        <p:nvSpPr>
          <p:cNvPr id="7" name="Slide Number Placeholder 6">
            <a:extLst>
              <a:ext uri="{FF2B5EF4-FFF2-40B4-BE49-F238E27FC236}">
                <a16:creationId xmlns:a16="http://schemas.microsoft.com/office/drawing/2014/main" xmlns=""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
        <p:nvSpPr>
          <p:cNvPr id="8" name="Rectangle 4">
            <a:extLst>
              <a:ext uri="{FF2B5EF4-FFF2-40B4-BE49-F238E27FC236}">
                <a16:creationId xmlns:a16="http://schemas.microsoft.com/office/drawing/2014/main" xmlns="" id="{1CADB04A-8BC5-4077-AD64-B68ADEED3033}"/>
              </a:ext>
            </a:extLst>
          </p:cNvPr>
          <p:cNvSpPr>
            <a:spLocks noGrp="1" noChangeArrowheads="1"/>
          </p:cNvSpPr>
          <p:nvPr>
            <p:ph type="dt" sz="half" idx="13"/>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November 2023</a:t>
            </a:r>
            <a:endParaRPr lang="en-GB" altLang="en-US" dirty="0"/>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xmlns="" id="{07747953-910E-41D0-B426-832112577580}"/>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9" name="Rectangle 6">
            <a:extLst>
              <a:ext uri="{FF2B5EF4-FFF2-40B4-BE49-F238E27FC236}">
                <a16:creationId xmlns:a16="http://schemas.microsoft.com/office/drawing/2014/main" xmlns=""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
        <p:nvSpPr>
          <p:cNvPr id="11" name="Rectangle 5">
            <a:extLst>
              <a:ext uri="{FF2B5EF4-FFF2-40B4-BE49-F238E27FC236}">
                <a16:creationId xmlns:a16="http://schemas.microsoft.com/office/drawing/2014/main" xmlns="" id="{FB6A99CE-AF1B-49DE-AF80-A702BAA04D64}"/>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a:t>(</a:t>
            </a:r>
            <a:r>
              <a:rPr lang="en-US" altLang="zh-CN" dirty="0"/>
              <a:t>Huawei</a:t>
            </a:r>
            <a:r>
              <a:rPr lang="en-GB" dirty="0"/>
              <a:t>)</a:t>
            </a:r>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xmlns="" id="{14D0DD47-63E1-499C-8731-3DDE6710EC43}"/>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5" name="Rectangle 6">
            <a:extLst>
              <a:ext uri="{FF2B5EF4-FFF2-40B4-BE49-F238E27FC236}">
                <a16:creationId xmlns:a16="http://schemas.microsoft.com/office/drawing/2014/main" xmlns=""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xmlns="" id="{E3C34B0A-1C2A-4887-9294-5C1D0A38A828}"/>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4" name="Rectangle 6">
            <a:extLst>
              <a:ext uri="{FF2B5EF4-FFF2-40B4-BE49-F238E27FC236}">
                <a16:creationId xmlns:a16="http://schemas.microsoft.com/office/drawing/2014/main" xmlns=""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xmlns="" id="{32FA0C2D-5E95-4491-9BC6-02C2914C9032}"/>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7" name="Slide Number Placeholder 6">
            <a:extLst>
              <a:ext uri="{FF2B5EF4-FFF2-40B4-BE49-F238E27FC236}">
                <a16:creationId xmlns:a16="http://schemas.microsoft.com/office/drawing/2014/main" xmlns=""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xmlns="" id="{24EF4FFA-7CBB-4BED-8002-05D415428EDB}"/>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7" name="Slide Number Placeholder 6">
            <a:extLst>
              <a:ext uri="{FF2B5EF4-FFF2-40B4-BE49-F238E27FC236}">
                <a16:creationId xmlns:a16="http://schemas.microsoft.com/office/drawing/2014/main" xmlns=""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xmlns=""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xmlns=""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xmlns="" id="{1CADB04A-8BC5-4077-AD64-B68ADEED3033}"/>
              </a:ext>
            </a:extLst>
          </p:cNvPr>
          <p:cNvSpPr>
            <a:spLocks noGrp="1" noChangeArrowheads="1"/>
          </p:cNvSpPr>
          <p:nvPr>
            <p:ph type="dt" sz="half" idx="2"/>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zh-CN" dirty="0"/>
              <a:t>February</a:t>
            </a:r>
            <a:r>
              <a:rPr lang="en-US" altLang="en-US" dirty="0"/>
              <a:t> 2024</a:t>
            </a:r>
            <a:endParaRPr lang="en-GB" altLang="en-US" dirty="0"/>
          </a:p>
        </p:txBody>
      </p:sp>
      <p:sp>
        <p:nvSpPr>
          <p:cNvPr id="1029" name="Rectangle 5">
            <a:extLst>
              <a:ext uri="{FF2B5EF4-FFF2-40B4-BE49-F238E27FC236}">
                <a16:creationId xmlns:a16="http://schemas.microsoft.com/office/drawing/2014/main" xmlns="" id="{38AB3E98-49DA-464A-B03C-7E5902DC0D58}"/>
              </a:ext>
            </a:extLst>
          </p:cNvPr>
          <p:cNvSpPr>
            <a:spLocks noGrp="1" noChangeArrowheads="1"/>
          </p:cNvSpPr>
          <p:nvPr>
            <p:ph type="ftr" sz="quarter" idx="3"/>
          </p:nvPr>
        </p:nvSpPr>
        <p:spPr bwMode="auto">
          <a:xfrm>
            <a:off x="7447471" y="6475413"/>
            <a:ext cx="10964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a:t>Alice Chen (Qualcomm)</a:t>
            </a:r>
          </a:p>
        </p:txBody>
      </p:sp>
      <p:sp>
        <p:nvSpPr>
          <p:cNvPr id="1030" name="Rectangle 6">
            <a:extLst>
              <a:ext uri="{FF2B5EF4-FFF2-40B4-BE49-F238E27FC236}">
                <a16:creationId xmlns:a16="http://schemas.microsoft.com/office/drawing/2014/main" xmlns=""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xmlns="" id="{F47EBAF5-52AC-49CF-A3FD-31E596F2D8C6}"/>
              </a:ext>
            </a:extLst>
          </p:cNvPr>
          <p:cNvSpPr>
            <a:spLocks noChangeArrowheads="1"/>
          </p:cNvSpPr>
          <p:nvPr/>
        </p:nvSpPr>
        <p:spPr bwMode="auto">
          <a:xfrm>
            <a:off x="5244565" y="331014"/>
            <a:ext cx="316759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a:t>
            </a:r>
            <a:r>
              <a:rPr lang="en-GB" altLang="en-US" sz="1800" b="1" dirty="0" smtClean="0"/>
              <a:t>802.11-24/</a:t>
            </a:r>
            <a:r>
              <a:rPr lang="en-US" altLang="en-US" sz="1800" b="1" dirty="0" smtClean="0"/>
              <a:t>804</a:t>
            </a:r>
            <a:r>
              <a:rPr lang="en-GB" altLang="en-US" sz="1800" b="1" dirty="0" smtClean="0"/>
              <a:t>r0</a:t>
            </a:r>
            <a:endParaRPr lang="en-GB" altLang="en-US" sz="1800" b="1" dirty="0"/>
          </a:p>
        </p:txBody>
      </p:sp>
      <p:sp>
        <p:nvSpPr>
          <p:cNvPr id="1032" name="Line 8">
            <a:extLst>
              <a:ext uri="{FF2B5EF4-FFF2-40B4-BE49-F238E27FC236}">
                <a16:creationId xmlns:a16="http://schemas.microsoft.com/office/drawing/2014/main" xmlns=""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xmlns=""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xmlns=""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package" Target="../embeddings/Microsoft_Visio___1.vsd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3.xml.rels><?xml version="1.0" encoding="UTF-8" standalone="yes"?>
<Relationships xmlns="http://schemas.openxmlformats.org/package/2006/relationships"><Relationship Id="rId3" Type="http://schemas.openxmlformats.org/officeDocument/2006/relationships/package" Target="../embeddings/Microsoft_Visio___2.vsd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xmlns=""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xmlns="" id="{5EB80220-6DDA-46D8-A532-4F8294B75F35}"/>
              </a:ext>
            </a:extLst>
          </p:cNvPr>
          <p:cNvSpPr>
            <a:spLocks noGrp="1" noChangeArrowheads="1"/>
          </p:cNvSpPr>
          <p:nvPr>
            <p:ph type="title" idx="4294967295"/>
          </p:nvPr>
        </p:nvSpPr>
        <p:spPr>
          <a:xfrm>
            <a:off x="685800" y="685800"/>
            <a:ext cx="7772400" cy="1066800"/>
          </a:xfrm>
          <a:noFill/>
        </p:spPr>
        <p:txBody>
          <a:bodyPr/>
          <a:lstStyle/>
          <a:p>
            <a:r>
              <a:rPr lang="en-US" altLang="zh-CN" dirty="0"/>
              <a:t>The Transmission of Preemption Request Frame</a:t>
            </a:r>
            <a:endParaRPr lang="en-GB" altLang="en-US" dirty="0"/>
          </a:p>
        </p:txBody>
      </p:sp>
      <p:sp>
        <p:nvSpPr>
          <p:cNvPr id="15366" name="Rectangle 4">
            <a:extLst>
              <a:ext uri="{FF2B5EF4-FFF2-40B4-BE49-F238E27FC236}">
                <a16:creationId xmlns:a16="http://schemas.microsoft.com/office/drawing/2014/main" xmlns=""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2024-04-26</a:t>
            </a:r>
          </a:p>
        </p:txBody>
      </p:sp>
      <p:sp>
        <p:nvSpPr>
          <p:cNvPr id="15368" name="Rectangle 6">
            <a:extLst>
              <a:ext uri="{FF2B5EF4-FFF2-40B4-BE49-F238E27FC236}">
                <a16:creationId xmlns:a16="http://schemas.microsoft.com/office/drawing/2014/main" xmlns=""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graphicFrame>
        <p:nvGraphicFramePr>
          <p:cNvPr id="9" name="Table 8">
            <a:extLst>
              <a:ext uri="{FF2B5EF4-FFF2-40B4-BE49-F238E27FC236}">
                <a16:creationId xmlns:a16="http://schemas.microsoft.com/office/drawing/2014/main" xmlns="" id="{1EEAD0EE-0DFD-4F81-B0C3-618EF9CBFB8C}"/>
              </a:ext>
            </a:extLst>
          </p:cNvPr>
          <p:cNvGraphicFramePr>
            <a:graphicFrameLocks noGrp="1"/>
          </p:cNvGraphicFramePr>
          <p:nvPr>
            <p:extLst>
              <p:ext uri="{D42A27DB-BD31-4B8C-83A1-F6EECF244321}">
                <p14:modId xmlns:p14="http://schemas.microsoft.com/office/powerpoint/2010/main" val="1581509360"/>
              </p:ext>
            </p:extLst>
          </p:nvPr>
        </p:nvGraphicFramePr>
        <p:xfrm>
          <a:off x="1152525" y="2998720"/>
          <a:ext cx="7391400" cy="2021339"/>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xmlns="" val="20000"/>
                    </a:ext>
                  </a:extLst>
                </a:gridCol>
                <a:gridCol w="990600">
                  <a:extLst>
                    <a:ext uri="{9D8B030D-6E8A-4147-A177-3AD203B41FA5}">
                      <a16:colId xmlns:a16="http://schemas.microsoft.com/office/drawing/2014/main" xmlns="" val="20001"/>
                    </a:ext>
                  </a:extLst>
                </a:gridCol>
                <a:gridCol w="2057400">
                  <a:extLst>
                    <a:ext uri="{9D8B030D-6E8A-4147-A177-3AD203B41FA5}">
                      <a16:colId xmlns:a16="http://schemas.microsoft.com/office/drawing/2014/main" xmlns="" val="20002"/>
                    </a:ext>
                  </a:extLst>
                </a:gridCol>
                <a:gridCol w="685800">
                  <a:extLst>
                    <a:ext uri="{9D8B030D-6E8A-4147-A177-3AD203B41FA5}">
                      <a16:colId xmlns:a16="http://schemas.microsoft.com/office/drawing/2014/main" xmlns="" val="20003"/>
                    </a:ext>
                  </a:extLst>
                </a:gridCol>
                <a:gridCol w="2209800">
                  <a:extLst>
                    <a:ext uri="{9D8B030D-6E8A-4147-A177-3AD203B41FA5}">
                      <a16:colId xmlns:a16="http://schemas.microsoft.com/office/drawing/2014/main" xmlns=""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0"/>
                  </a:ext>
                </a:extLst>
              </a:tr>
              <a:tr h="199884">
                <a:tc>
                  <a:txBody>
                    <a:bodyPr/>
                    <a:lstStyle/>
                    <a:p>
                      <a:pPr algn="ctr"/>
                      <a:r>
                        <a:rPr lang="en-US" sz="1100" dirty="0"/>
                        <a:t>Yunbo Li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6">
                  <a:txBody>
                    <a:bodyPr/>
                    <a:lstStyle/>
                    <a:p>
                      <a:pPr algn="ctr"/>
                      <a:r>
                        <a:rPr lang="en-US" sz="1100" dirty="0"/>
                        <a:t>Huawei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t>Shenzhen, China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t>liyunbo@Huawei.com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1"/>
                  </a:ext>
                </a:extLst>
              </a:tr>
              <a:tr h="281376">
                <a:tc>
                  <a:txBody>
                    <a:bodyPr/>
                    <a:lstStyle/>
                    <a:p>
                      <a:pPr algn="ctr"/>
                      <a:r>
                        <a:rPr lang="en-US" sz="1100" dirty="0"/>
                        <a:t>Yuchen</a:t>
                      </a:r>
                      <a:r>
                        <a:rPr lang="en-US" sz="1100" baseline="0" dirty="0"/>
                        <a:t> Guo</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196283733"/>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err="1"/>
                        <a:t>Guogang</a:t>
                      </a:r>
                      <a:r>
                        <a:rPr lang="en-US" sz="1100" dirty="0"/>
                        <a:t> Huang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2"/>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Yue Zhao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754585805"/>
                  </a:ext>
                </a:extLst>
              </a:tr>
              <a:tr h="1295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err="1"/>
                        <a:t>Maolin</a:t>
                      </a:r>
                      <a:r>
                        <a:rPr lang="en-US" sz="1100" dirty="0"/>
                        <a:t> Zhang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451102127"/>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Ming Gan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4020843879"/>
                  </a:ext>
                </a:extLst>
              </a:tr>
            </a:tbl>
          </a:graphicData>
        </a:graphic>
      </p:graphicFrame>
      <p:sp>
        <p:nvSpPr>
          <p:cNvPr id="2" name="Date Placeholder 1">
            <a:extLst>
              <a:ext uri="{FF2B5EF4-FFF2-40B4-BE49-F238E27FC236}">
                <a16:creationId xmlns:a16="http://schemas.microsoft.com/office/drawing/2014/main" xmlns="" id="{03265076-FD70-4C31-B264-554CB894DA91}"/>
              </a:ext>
            </a:extLst>
          </p:cNvPr>
          <p:cNvSpPr>
            <a:spLocks noGrp="1"/>
          </p:cNvSpPr>
          <p:nvPr>
            <p:ph type="dt" sz="half" idx="2"/>
          </p:nvPr>
        </p:nvSpPr>
        <p:spPr>
          <a:xfrm>
            <a:off x="696913" y="332601"/>
            <a:ext cx="1045158" cy="276999"/>
          </a:xfrm>
        </p:spPr>
        <p:txBody>
          <a:bodyPr/>
          <a:lstStyle/>
          <a:p>
            <a:pPr>
              <a:defRPr/>
            </a:pPr>
            <a:r>
              <a:rPr lang="en-US" altLang="en-US" dirty="0"/>
              <a:t>April 2024</a:t>
            </a:r>
            <a:endParaRPr lang="en-GB" altLang="en-US" dirty="0"/>
          </a:p>
        </p:txBody>
      </p:sp>
      <p:sp>
        <p:nvSpPr>
          <p:cNvPr id="10" name="Footer Placeholder 3"/>
          <p:cNvSpPr>
            <a:spLocks noGrp="1"/>
          </p:cNvSpPr>
          <p:nvPr>
            <p:ph type="ftr" sz="quarter" idx="11"/>
          </p:nvPr>
        </p:nvSpPr>
        <p:spPr>
          <a:xfrm>
            <a:off x="7345905" y="6475413"/>
            <a:ext cx="1198020" cy="184666"/>
          </a:xfrm>
        </p:spPr>
        <p:txBody>
          <a:bodyPr/>
          <a:lstStyle/>
          <a:p>
            <a:pPr>
              <a:defRPr/>
            </a:pPr>
            <a:r>
              <a:rPr lang="en-GB" dirty="0"/>
              <a:t>Yunbo Li (</a:t>
            </a:r>
            <a:r>
              <a:rPr lang="en-US" altLang="zh-CN" dirty="0"/>
              <a:t>Huawei</a:t>
            </a:r>
            <a:r>
              <a:rPr lang="en-GB" dirty="0"/>
              <a: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838325"/>
            <a:ext cx="7772400" cy="4486275"/>
          </a:xfrm>
        </p:spPr>
        <p:txBody>
          <a:bodyPr/>
          <a:lstStyle/>
          <a:p>
            <a:r>
              <a:rPr lang="en-US" altLang="zh-CN" sz="2000" dirty="0"/>
              <a:t>A uniform preemption procedure is proposed in doc 11-24/0390r0;</a:t>
            </a:r>
          </a:p>
          <a:p>
            <a:r>
              <a:rPr lang="en-US" sz="2000" dirty="0"/>
              <a:t>For simplicity, the preemption allowed PPDU without a response frame is used in the illustrations;</a:t>
            </a:r>
          </a:p>
          <a:p>
            <a:r>
              <a:rPr lang="en-US" altLang="zh-CN" sz="2000" dirty="0"/>
              <a:t>T</a:t>
            </a:r>
            <a:r>
              <a:rPr lang="en-US" sz="2000" dirty="0"/>
              <a:t>he potential procedures when the response frame exists will be discussed in this presentation. </a:t>
            </a:r>
          </a:p>
          <a:p>
            <a:endParaRPr lang="en-US" dirty="0"/>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Li (</a:t>
            </a:r>
            <a:r>
              <a:rPr lang="en-US" altLang="zh-CN" dirty="0"/>
              <a:t>Huawei</a:t>
            </a:r>
            <a:r>
              <a:rPr lang="en-GB" dirty="0"/>
              <a:t>)</a:t>
            </a:r>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a:t>Introduction</a:t>
            </a:r>
          </a:p>
        </p:txBody>
      </p:sp>
      <p:sp>
        <p:nvSpPr>
          <p:cNvPr id="7" name="Date Placeholder 1">
            <a:extLst>
              <a:ext uri="{FF2B5EF4-FFF2-40B4-BE49-F238E27FC236}">
                <a16:creationId xmlns:a16="http://schemas.microsoft.com/office/drawing/2014/main" xmlns="" id="{03265076-FD70-4C31-B264-554CB894DA91}"/>
              </a:ext>
            </a:extLst>
          </p:cNvPr>
          <p:cNvSpPr>
            <a:spLocks noGrp="1"/>
          </p:cNvSpPr>
          <p:nvPr>
            <p:ph type="dt" sz="half" idx="2"/>
          </p:nvPr>
        </p:nvSpPr>
        <p:spPr>
          <a:xfrm>
            <a:off x="696913" y="332601"/>
            <a:ext cx="1045158" cy="276999"/>
          </a:xfrm>
        </p:spPr>
        <p:txBody>
          <a:bodyPr/>
          <a:lstStyle/>
          <a:p>
            <a:pPr>
              <a:defRPr/>
            </a:pPr>
            <a:r>
              <a:rPr lang="en-US" altLang="en-US" dirty="0"/>
              <a:t>April 2024</a:t>
            </a:r>
            <a:endParaRPr lang="en-GB" altLang="en-US" dirty="0"/>
          </a:p>
        </p:txBody>
      </p:sp>
      <p:graphicFrame>
        <p:nvGraphicFramePr>
          <p:cNvPr id="8" name="对象 7"/>
          <p:cNvGraphicFramePr>
            <a:graphicFrameLocks noChangeAspect="1"/>
          </p:cNvGraphicFramePr>
          <p:nvPr>
            <p:extLst>
              <p:ext uri="{D42A27DB-BD31-4B8C-83A1-F6EECF244321}">
                <p14:modId xmlns:p14="http://schemas.microsoft.com/office/powerpoint/2010/main" val="311184847"/>
              </p:ext>
            </p:extLst>
          </p:nvPr>
        </p:nvGraphicFramePr>
        <p:xfrm>
          <a:off x="1390650" y="4191000"/>
          <a:ext cx="6686550" cy="2057399"/>
        </p:xfrm>
        <a:graphic>
          <a:graphicData uri="http://schemas.openxmlformats.org/presentationml/2006/ole">
            <mc:AlternateContent xmlns:mc="http://schemas.openxmlformats.org/markup-compatibility/2006">
              <mc:Choice xmlns:v="urn:schemas-microsoft-com:vml" Requires="v">
                <p:oleObj spid="_x0000_s1047" name="Visio" r:id="rId3" imgW="8229600" imgH="3200439" progId="Visio.Drawing.15">
                  <p:embed/>
                </p:oleObj>
              </mc:Choice>
              <mc:Fallback>
                <p:oleObj name="Visio" r:id="rId3" imgW="8229600" imgH="3200439" progId="Visio.Drawing.15">
                  <p:embed/>
                  <p:pic>
                    <p:nvPicPr>
                      <p:cNvPr id="0" name=""/>
                      <p:cNvPicPr>
                        <a:picLocks noChangeAspect="1" noChangeArrowheads="1"/>
                      </p:cNvPicPr>
                      <p:nvPr/>
                    </p:nvPicPr>
                    <p:blipFill>
                      <a:blip r:embed="rId4"/>
                      <a:srcRect/>
                      <a:stretch>
                        <a:fillRect/>
                      </a:stretch>
                    </p:blipFill>
                    <p:spPr bwMode="auto">
                      <a:xfrm>
                        <a:off x="1390650" y="4191000"/>
                        <a:ext cx="6686550" cy="2057399"/>
                      </a:xfrm>
                      <a:prstGeom prst="rect">
                        <a:avLst/>
                      </a:prstGeom>
                      <a:noFill/>
                    </p:spPr>
                  </p:pic>
                </p:oleObj>
              </mc:Fallback>
            </mc:AlternateContent>
          </a:graphicData>
        </a:graphic>
      </p:graphicFrame>
      <p:sp>
        <p:nvSpPr>
          <p:cNvPr id="3" name="文本框 2"/>
          <p:cNvSpPr txBox="1"/>
          <p:nvPr/>
        </p:nvSpPr>
        <p:spPr>
          <a:xfrm>
            <a:off x="6096000" y="3871138"/>
            <a:ext cx="2100255" cy="276999"/>
          </a:xfrm>
          <a:prstGeom prst="rect">
            <a:avLst/>
          </a:prstGeom>
          <a:noFill/>
        </p:spPr>
        <p:txBody>
          <a:bodyPr wrap="none" rtlCol="0">
            <a:spAutoFit/>
          </a:bodyPr>
          <a:lstStyle/>
          <a:p>
            <a:r>
              <a:rPr lang="en-US" altLang="zh-CN" dirty="0"/>
              <a:t>PR: Preemption Request frame</a:t>
            </a:r>
            <a:endParaRPr lang="zh-CN" altLang="en-US" dirty="0"/>
          </a:p>
        </p:txBody>
      </p:sp>
    </p:spTree>
    <p:extLst>
      <p:ext uri="{BB962C8B-B14F-4D97-AF65-F5344CB8AC3E}">
        <p14:creationId xmlns:p14="http://schemas.microsoft.com/office/powerpoint/2010/main" val="12206938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676399"/>
            <a:ext cx="8078787" cy="4656223"/>
          </a:xfrm>
        </p:spPr>
        <p:txBody>
          <a:bodyPr/>
          <a:lstStyle/>
          <a:p>
            <a:r>
              <a:rPr lang="en-US" sz="1600" dirty="0"/>
              <a:t>Hidden node issue between two different associated STAs in same BSS may exists;</a:t>
            </a:r>
          </a:p>
          <a:p>
            <a:r>
              <a:rPr lang="en-US" sz="1600" dirty="0"/>
              <a:t>When the AP transmits preemption allowed PPDU to STA1 and STA1 reply a response frame</a:t>
            </a:r>
          </a:p>
          <a:p>
            <a:pPr lvl="1"/>
            <a:r>
              <a:rPr lang="en-US" sz="1400" dirty="0"/>
              <a:t>STA 2 can receive both the PPDU and the response frame</a:t>
            </a:r>
          </a:p>
          <a:p>
            <a:pPr lvl="1"/>
            <a:r>
              <a:rPr lang="en-US" sz="1400" dirty="0"/>
              <a:t>STA 3 can only receive the PPDU</a:t>
            </a:r>
          </a:p>
          <a:p>
            <a:pPr lvl="1"/>
            <a:r>
              <a:rPr lang="en-US" sz="1400" dirty="0"/>
              <a:t>When STA 3 send a PR frame, STA1 can not receive the PR frame</a:t>
            </a:r>
          </a:p>
          <a:p>
            <a:r>
              <a:rPr lang="en-US" altLang="zh-CN" sz="1600" dirty="0"/>
              <a:t>When STA 1 </a:t>
            </a:r>
            <a:r>
              <a:rPr lang="en-US" altLang="zh-CN" sz="1600" dirty="0" smtClean="0"/>
              <a:t>transmits </a:t>
            </a:r>
            <a:r>
              <a:rPr lang="en-US" altLang="zh-CN" sz="1600" dirty="0"/>
              <a:t>preemption allowed PPDU to AP and the AP reply a response frame</a:t>
            </a:r>
          </a:p>
          <a:p>
            <a:pPr lvl="1"/>
            <a:r>
              <a:rPr lang="en-US" altLang="zh-CN" sz="1400" dirty="0"/>
              <a:t>STA 2 can receive both the PPDU and the response frame</a:t>
            </a:r>
          </a:p>
          <a:p>
            <a:pPr lvl="1"/>
            <a:r>
              <a:rPr lang="en-US" altLang="zh-CN" sz="1400" dirty="0"/>
              <a:t>STA 3 can only receive the response frame</a:t>
            </a:r>
          </a:p>
          <a:p>
            <a:pPr lvl="1"/>
            <a:r>
              <a:rPr lang="en-US" altLang="zh-CN" sz="1400" dirty="0"/>
              <a:t>When STA 3 send a PR frame, STA1 can not receive the PR frame </a:t>
            </a:r>
          </a:p>
          <a:p>
            <a:endParaRPr lang="en-US" altLang="zh-CN" sz="1600" dirty="0"/>
          </a:p>
          <a:p>
            <a:r>
              <a:rPr lang="en-US" altLang="zh-CN" sz="1600" dirty="0"/>
              <a:t>There are two options in high level</a:t>
            </a:r>
          </a:p>
          <a:p>
            <a:pPr lvl="1"/>
            <a:r>
              <a:rPr lang="en-US" altLang="zh-CN" sz="1200" dirty="0"/>
              <a:t>Option 1: PPDU / Response frame / PR frame</a:t>
            </a:r>
          </a:p>
          <a:p>
            <a:pPr lvl="1"/>
            <a:r>
              <a:rPr lang="en-US" altLang="zh-CN" sz="1200" dirty="0"/>
              <a:t>Option 2:  PPDU / PR frame / Response frame</a:t>
            </a:r>
          </a:p>
          <a:p>
            <a:pPr marL="457200" lvl="1" indent="0">
              <a:buNone/>
            </a:pPr>
            <a:endParaRPr lang="en-US" sz="1600"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a:solidFill>
                  <a:schemeClr val="tx1"/>
                </a:solidFill>
              </a:rPr>
              <a:t>Issues When A Response Frame Exists</a:t>
            </a: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Li (</a:t>
            </a:r>
            <a:r>
              <a:rPr lang="en-US" altLang="zh-CN" dirty="0"/>
              <a:t>Huawei</a:t>
            </a:r>
            <a:r>
              <a:rPr lang="en-GB" dirty="0"/>
              <a:t>)</a:t>
            </a:r>
          </a:p>
        </p:txBody>
      </p:sp>
      <p:sp>
        <p:nvSpPr>
          <p:cNvPr id="9" name="Date Placeholder 1">
            <a:extLst>
              <a:ext uri="{FF2B5EF4-FFF2-40B4-BE49-F238E27FC236}">
                <a16:creationId xmlns:a16="http://schemas.microsoft.com/office/drawing/2014/main" xmlns="" id="{03265076-FD70-4C31-B264-554CB894DA91}"/>
              </a:ext>
            </a:extLst>
          </p:cNvPr>
          <p:cNvSpPr>
            <a:spLocks noGrp="1"/>
          </p:cNvSpPr>
          <p:nvPr>
            <p:ph type="dt" sz="half" idx="2"/>
          </p:nvPr>
        </p:nvSpPr>
        <p:spPr>
          <a:xfrm>
            <a:off x="696913" y="332601"/>
            <a:ext cx="1045158" cy="276999"/>
          </a:xfrm>
        </p:spPr>
        <p:txBody>
          <a:bodyPr/>
          <a:lstStyle/>
          <a:p>
            <a:pPr>
              <a:defRPr/>
            </a:pPr>
            <a:r>
              <a:rPr lang="en-US" altLang="en-US" dirty="0"/>
              <a:t>April 2024</a:t>
            </a:r>
            <a:endParaRPr lang="en-GB" altLang="en-US" dirty="0"/>
          </a:p>
        </p:txBody>
      </p:sp>
      <p:graphicFrame>
        <p:nvGraphicFramePr>
          <p:cNvPr id="8" name="对象 7"/>
          <p:cNvGraphicFramePr>
            <a:graphicFrameLocks noChangeAspect="1"/>
          </p:cNvGraphicFramePr>
          <p:nvPr>
            <p:extLst>
              <p:ext uri="{D42A27DB-BD31-4B8C-83A1-F6EECF244321}">
                <p14:modId xmlns:p14="http://schemas.microsoft.com/office/powerpoint/2010/main" val="3206897759"/>
              </p:ext>
            </p:extLst>
          </p:nvPr>
        </p:nvGraphicFramePr>
        <p:xfrm>
          <a:off x="6083540" y="4191000"/>
          <a:ext cx="2524729" cy="2141623"/>
        </p:xfrm>
        <a:graphic>
          <a:graphicData uri="http://schemas.openxmlformats.org/presentationml/2006/ole">
            <mc:AlternateContent xmlns:mc="http://schemas.openxmlformats.org/markup-compatibility/2006">
              <mc:Choice xmlns:v="urn:schemas-microsoft-com:vml" Requires="v">
                <p:oleObj spid="_x0000_s2072" name="Visio" r:id="rId3" imgW="3829028" imgH="3248051" progId="Visio.Drawing.15">
                  <p:embed/>
                </p:oleObj>
              </mc:Choice>
              <mc:Fallback>
                <p:oleObj name="Visio" r:id="rId3" imgW="3829028" imgH="3248051" progId="Visio.Drawing.15">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83540" y="4191000"/>
                        <a:ext cx="2524729" cy="2141623"/>
                      </a:xfrm>
                      <a:prstGeom prst="rect">
                        <a:avLst/>
                      </a:prstGeom>
                      <a:noFill/>
                    </p:spPr>
                  </p:pic>
                </p:oleObj>
              </mc:Fallback>
            </mc:AlternateContent>
          </a:graphicData>
        </a:graphic>
      </p:graphicFrame>
    </p:spTree>
    <p:extLst>
      <p:ext uri="{BB962C8B-B14F-4D97-AF65-F5344CB8AC3E}">
        <p14:creationId xmlns:p14="http://schemas.microsoft.com/office/powerpoint/2010/main" val="14614556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676400"/>
            <a:ext cx="8078787" cy="4114800"/>
          </a:xfrm>
        </p:spPr>
        <p:txBody>
          <a:bodyPr/>
          <a:lstStyle/>
          <a:p>
            <a:r>
              <a:rPr lang="en-US" sz="2000" dirty="0"/>
              <a:t>Different MAC frame can be carried in the preemption allowed PPDU, it is hard for a low latency (LL) STA to determine whether a response frame exists based on the MAC contents of the preemption allowed PPDU</a:t>
            </a:r>
          </a:p>
          <a:p>
            <a:pPr lvl="1"/>
            <a:r>
              <a:rPr lang="en-US" sz="1600" dirty="0"/>
              <a:t>Also, some new MAC frames may be introduced after 11bn, so a 11bn LL STA can not understand these new MAC frames</a:t>
            </a:r>
          </a:p>
          <a:p>
            <a:r>
              <a:rPr lang="en-US" sz="2000" dirty="0"/>
              <a:t>An explicit response indication in the preemption allowed PPDU will help the LL STAs to know whether a response frame follows;</a:t>
            </a:r>
          </a:p>
          <a:p>
            <a:r>
              <a:rPr lang="en-US" sz="2000" dirty="0"/>
              <a:t>Below are some potential sub-options:</a:t>
            </a:r>
          </a:p>
          <a:p>
            <a:pPr lvl="1"/>
            <a:r>
              <a:rPr lang="en-US" altLang="zh-CN" sz="1600" dirty="0"/>
              <a:t>Opt 1a: the LL STAs that receive the PPDU can send PR</a:t>
            </a:r>
          </a:p>
          <a:p>
            <a:pPr lvl="1"/>
            <a:r>
              <a:rPr lang="en-US" altLang="zh-CN" sz="1600" dirty="0"/>
              <a:t>Opt 1b: the LL STAs that receive the response frame can send PR</a:t>
            </a:r>
          </a:p>
          <a:p>
            <a:pPr lvl="1"/>
            <a:r>
              <a:rPr lang="en-US" sz="1600" dirty="0"/>
              <a:t>Opt 1c: the LL STAs that receive both </a:t>
            </a:r>
            <a:r>
              <a:rPr lang="en-US" sz="1600" dirty="0" smtClean="0"/>
              <a:t>the PPDU </a:t>
            </a:r>
            <a:r>
              <a:rPr lang="en-US" sz="1600" dirty="0"/>
              <a:t>and </a:t>
            </a:r>
            <a:r>
              <a:rPr lang="en-US" sz="1600" dirty="0" smtClean="0"/>
              <a:t>the response </a:t>
            </a:r>
            <a:r>
              <a:rPr lang="en-US" sz="1600" dirty="0"/>
              <a:t>frame can send PR</a:t>
            </a:r>
          </a:p>
          <a:p>
            <a:endParaRPr lang="en-US" sz="2000" dirty="0"/>
          </a:p>
          <a:p>
            <a:endParaRPr lang="en-US" sz="2000" dirty="0"/>
          </a:p>
          <a:p>
            <a:endParaRPr lang="en-US" sz="1600" dirty="0"/>
          </a:p>
          <a:p>
            <a:endParaRPr lang="en-US" sz="1600"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a:solidFill>
                  <a:schemeClr val="tx1"/>
                </a:solidFill>
              </a:rPr>
              <a:t>Option 1:</a:t>
            </a:r>
            <a:r>
              <a:rPr lang="en-US" altLang="zh-CN" dirty="0"/>
              <a:t> PPDU/Response frame/PR frame</a:t>
            </a:r>
            <a:r>
              <a:rPr lang="en-US" dirty="0">
                <a:solidFill>
                  <a:schemeClr val="tx1"/>
                </a:solidFill>
              </a:rPr>
              <a:t>  </a:t>
            </a: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Li (</a:t>
            </a:r>
            <a:r>
              <a:rPr lang="en-US" altLang="zh-CN" dirty="0"/>
              <a:t>Huawei</a:t>
            </a:r>
            <a:r>
              <a:rPr lang="en-GB" dirty="0"/>
              <a:t>)</a:t>
            </a:r>
          </a:p>
        </p:txBody>
      </p:sp>
      <p:sp>
        <p:nvSpPr>
          <p:cNvPr id="9" name="Date Placeholder 1">
            <a:extLst>
              <a:ext uri="{FF2B5EF4-FFF2-40B4-BE49-F238E27FC236}">
                <a16:creationId xmlns:a16="http://schemas.microsoft.com/office/drawing/2014/main" xmlns="" id="{03265076-FD70-4C31-B264-554CB894DA91}"/>
              </a:ext>
            </a:extLst>
          </p:cNvPr>
          <p:cNvSpPr>
            <a:spLocks noGrp="1"/>
          </p:cNvSpPr>
          <p:nvPr>
            <p:ph type="dt" sz="half" idx="2"/>
          </p:nvPr>
        </p:nvSpPr>
        <p:spPr>
          <a:xfrm>
            <a:off x="696913" y="332601"/>
            <a:ext cx="1045158" cy="276999"/>
          </a:xfrm>
        </p:spPr>
        <p:txBody>
          <a:bodyPr/>
          <a:lstStyle/>
          <a:p>
            <a:pPr>
              <a:defRPr/>
            </a:pPr>
            <a:r>
              <a:rPr lang="en-US" altLang="en-US" dirty="0"/>
              <a:t>April 2024</a:t>
            </a:r>
            <a:endParaRPr lang="en-GB" altLang="en-US" dirty="0"/>
          </a:p>
        </p:txBody>
      </p:sp>
    </p:spTree>
    <p:extLst>
      <p:ext uri="{BB962C8B-B14F-4D97-AF65-F5344CB8AC3E}">
        <p14:creationId xmlns:p14="http://schemas.microsoft.com/office/powerpoint/2010/main" val="33170328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676400"/>
            <a:ext cx="8078787" cy="4114800"/>
          </a:xfrm>
        </p:spPr>
        <p:txBody>
          <a:bodyPr/>
          <a:lstStyle/>
          <a:p>
            <a:pPr marL="0" indent="0">
              <a:buNone/>
            </a:pPr>
            <a:r>
              <a:rPr lang="en-US" altLang="zh-CN" sz="2000" dirty="0"/>
              <a:t>Opt 1a: the LL STAs that receive the PPDU can send PR</a:t>
            </a:r>
          </a:p>
          <a:p>
            <a:pPr marL="0" indent="0">
              <a:buNone/>
            </a:pPr>
            <a:endParaRPr lang="en-US" altLang="zh-CN" sz="2000" dirty="0"/>
          </a:p>
          <a:p>
            <a:r>
              <a:rPr lang="en-US" altLang="zh-CN" sz="2000" dirty="0"/>
              <a:t>Due to the exists of response frame, the LL STAs need to identify the length of response frame and then send PR after response frame;</a:t>
            </a:r>
          </a:p>
          <a:p>
            <a:r>
              <a:rPr lang="en-US" altLang="zh-CN" sz="2000" dirty="0"/>
              <a:t>It is easy for a LL STA that can directly receive response frame;</a:t>
            </a:r>
          </a:p>
          <a:p>
            <a:r>
              <a:rPr lang="en-US" altLang="zh-CN" sz="2000" dirty="0"/>
              <a:t>For a LL STA that hidden </a:t>
            </a:r>
            <a:r>
              <a:rPr lang="en-US" altLang="zh-CN" sz="2000" dirty="0" smtClean="0"/>
              <a:t>from </a:t>
            </a:r>
            <a:r>
              <a:rPr lang="en-US" altLang="zh-CN" sz="2000" dirty="0"/>
              <a:t>response frame, it needs a way to identify the length of response frame </a:t>
            </a:r>
          </a:p>
          <a:p>
            <a:pPr lvl="1"/>
            <a:r>
              <a:rPr lang="en-US" altLang="zh-CN" sz="1600" dirty="0"/>
              <a:t>Base on the content in preemption allowed PPDU? E.g. A Manage frame will solicit a ACK; an A-MPDU with </a:t>
            </a:r>
            <a:r>
              <a:rPr lang="en-US" altLang="zh-CN" sz="1600" dirty="0" err="1"/>
              <a:t>Ack</a:t>
            </a:r>
            <a:r>
              <a:rPr lang="en-US" altLang="zh-CN" sz="1600" dirty="0"/>
              <a:t> Policy set to 0 will solicit a BA. It is complex to understand all MAC frames types, and not easy to determine the length of a response frame when it has a variable length;</a:t>
            </a:r>
          </a:p>
          <a:p>
            <a:pPr lvl="1"/>
            <a:r>
              <a:rPr lang="en-US" altLang="zh-CN" sz="1600" dirty="0"/>
              <a:t>The explicit indication of the duration of response frame will make it easy for a LL STA, but will cause some signaling overhead;</a:t>
            </a:r>
          </a:p>
          <a:p>
            <a:pPr lvl="1"/>
            <a:r>
              <a:rPr lang="en-US" altLang="zh-CN" sz="1600" dirty="0"/>
              <a:t>Hard to know whether failure happens for the response frame.</a:t>
            </a:r>
          </a:p>
          <a:p>
            <a:endParaRPr lang="en-US" altLang="zh-CN" sz="2000" dirty="0"/>
          </a:p>
          <a:p>
            <a:endParaRPr lang="en-US" sz="2000" dirty="0"/>
          </a:p>
          <a:p>
            <a:endParaRPr lang="en-US" sz="2000" dirty="0"/>
          </a:p>
          <a:p>
            <a:endParaRPr lang="en-US" sz="2000" dirty="0"/>
          </a:p>
          <a:p>
            <a:endParaRPr lang="en-US" sz="1600" dirty="0"/>
          </a:p>
          <a:p>
            <a:endParaRPr lang="en-US" sz="1600"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a:solidFill>
                  <a:schemeClr val="tx1"/>
                </a:solidFill>
              </a:rPr>
              <a:t>Option 1:</a:t>
            </a:r>
            <a:r>
              <a:rPr lang="en-US" altLang="zh-CN" dirty="0"/>
              <a:t> PPDU/Response frame/PR frame</a:t>
            </a:r>
            <a:r>
              <a:rPr lang="en-US" dirty="0">
                <a:solidFill>
                  <a:schemeClr val="tx1"/>
                </a:solidFill>
              </a:rPr>
              <a:t>  </a:t>
            </a: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Li (</a:t>
            </a:r>
            <a:r>
              <a:rPr lang="en-US" altLang="zh-CN" dirty="0"/>
              <a:t>Huawei</a:t>
            </a:r>
            <a:r>
              <a:rPr lang="en-GB" dirty="0"/>
              <a:t>)</a:t>
            </a:r>
          </a:p>
        </p:txBody>
      </p:sp>
      <p:sp>
        <p:nvSpPr>
          <p:cNvPr id="9" name="Date Placeholder 1">
            <a:extLst>
              <a:ext uri="{FF2B5EF4-FFF2-40B4-BE49-F238E27FC236}">
                <a16:creationId xmlns:a16="http://schemas.microsoft.com/office/drawing/2014/main" xmlns="" id="{03265076-FD70-4C31-B264-554CB894DA91}"/>
              </a:ext>
            </a:extLst>
          </p:cNvPr>
          <p:cNvSpPr>
            <a:spLocks noGrp="1"/>
          </p:cNvSpPr>
          <p:nvPr>
            <p:ph type="dt" sz="half" idx="2"/>
          </p:nvPr>
        </p:nvSpPr>
        <p:spPr>
          <a:xfrm>
            <a:off x="696913" y="332601"/>
            <a:ext cx="1045158" cy="276999"/>
          </a:xfrm>
        </p:spPr>
        <p:txBody>
          <a:bodyPr/>
          <a:lstStyle/>
          <a:p>
            <a:pPr>
              <a:defRPr/>
            </a:pPr>
            <a:r>
              <a:rPr lang="en-US" altLang="en-US" dirty="0"/>
              <a:t>April 2024</a:t>
            </a:r>
            <a:endParaRPr lang="en-GB" altLang="en-US" dirty="0"/>
          </a:p>
        </p:txBody>
      </p:sp>
    </p:spTree>
    <p:extLst>
      <p:ext uri="{BB962C8B-B14F-4D97-AF65-F5344CB8AC3E}">
        <p14:creationId xmlns:p14="http://schemas.microsoft.com/office/powerpoint/2010/main" val="5759143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676400"/>
            <a:ext cx="8078787" cy="4114800"/>
          </a:xfrm>
        </p:spPr>
        <p:txBody>
          <a:bodyPr/>
          <a:lstStyle/>
          <a:p>
            <a:pPr marL="0" indent="0">
              <a:buNone/>
            </a:pPr>
            <a:r>
              <a:rPr lang="en-US" altLang="zh-CN" sz="2000" dirty="0"/>
              <a:t>Opt 1b: the LL STAs that receive the response frame can send PR</a:t>
            </a:r>
          </a:p>
          <a:p>
            <a:pPr marL="0" indent="0">
              <a:buNone/>
            </a:pPr>
            <a:endParaRPr lang="en-US" altLang="zh-CN" sz="2000" dirty="0"/>
          </a:p>
          <a:p>
            <a:r>
              <a:rPr lang="en-US" altLang="zh-CN" sz="2000" dirty="0"/>
              <a:t>Need to add preemption allow indication in response frame;</a:t>
            </a:r>
          </a:p>
          <a:p>
            <a:r>
              <a:rPr lang="en-US" altLang="zh-CN" sz="2000" dirty="0"/>
              <a:t>Some response frame (e.g. ACK and CTS) only carry RA field, may not able to be identified as a inter-BSS PPDU or intra-BSS PPDU;</a:t>
            </a:r>
          </a:p>
          <a:p>
            <a:r>
              <a:rPr lang="en-US" altLang="zh-CN" sz="2000" dirty="0"/>
              <a:t>When a LL STA that send PR is hidden </a:t>
            </a:r>
            <a:r>
              <a:rPr lang="en-US" altLang="zh-CN" sz="2000" dirty="0" smtClean="0"/>
              <a:t>from </a:t>
            </a:r>
            <a:r>
              <a:rPr lang="en-US" altLang="zh-CN" sz="2000" dirty="0"/>
              <a:t>the PPDU, the TXOP holder who transmitted the PPDU can not aware of the PR frame.</a:t>
            </a:r>
          </a:p>
          <a:p>
            <a:endParaRPr lang="en-US" altLang="zh-CN" sz="2000" dirty="0"/>
          </a:p>
          <a:p>
            <a:endParaRPr lang="en-US" sz="2000" dirty="0"/>
          </a:p>
          <a:p>
            <a:endParaRPr lang="en-US" sz="2000" dirty="0"/>
          </a:p>
          <a:p>
            <a:endParaRPr lang="en-US" sz="1600" dirty="0"/>
          </a:p>
          <a:p>
            <a:endParaRPr lang="en-US" sz="1600"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a:solidFill>
                  <a:schemeClr val="tx1"/>
                </a:solidFill>
              </a:rPr>
              <a:t>Option 1:</a:t>
            </a:r>
            <a:r>
              <a:rPr lang="en-US" altLang="zh-CN" dirty="0"/>
              <a:t> PPDU/Response frame/PR frame</a:t>
            </a:r>
            <a:r>
              <a:rPr lang="en-US" dirty="0">
                <a:solidFill>
                  <a:schemeClr val="tx1"/>
                </a:solidFill>
              </a:rPr>
              <a:t>  </a:t>
            </a: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Li (</a:t>
            </a:r>
            <a:r>
              <a:rPr lang="en-US" altLang="zh-CN" dirty="0"/>
              <a:t>Huawei</a:t>
            </a:r>
            <a:r>
              <a:rPr lang="en-GB" dirty="0"/>
              <a:t>)</a:t>
            </a:r>
          </a:p>
        </p:txBody>
      </p:sp>
      <p:sp>
        <p:nvSpPr>
          <p:cNvPr id="9" name="Date Placeholder 1">
            <a:extLst>
              <a:ext uri="{FF2B5EF4-FFF2-40B4-BE49-F238E27FC236}">
                <a16:creationId xmlns:a16="http://schemas.microsoft.com/office/drawing/2014/main" xmlns="" id="{03265076-FD70-4C31-B264-554CB894DA91}"/>
              </a:ext>
            </a:extLst>
          </p:cNvPr>
          <p:cNvSpPr>
            <a:spLocks noGrp="1"/>
          </p:cNvSpPr>
          <p:nvPr>
            <p:ph type="dt" sz="half" idx="2"/>
          </p:nvPr>
        </p:nvSpPr>
        <p:spPr>
          <a:xfrm>
            <a:off x="696913" y="332601"/>
            <a:ext cx="1045158" cy="276999"/>
          </a:xfrm>
        </p:spPr>
        <p:txBody>
          <a:bodyPr/>
          <a:lstStyle/>
          <a:p>
            <a:pPr>
              <a:defRPr/>
            </a:pPr>
            <a:r>
              <a:rPr lang="en-US" altLang="en-US" dirty="0"/>
              <a:t>April 2024</a:t>
            </a:r>
            <a:endParaRPr lang="en-GB" altLang="en-US" dirty="0"/>
          </a:p>
        </p:txBody>
      </p:sp>
    </p:spTree>
    <p:extLst>
      <p:ext uri="{BB962C8B-B14F-4D97-AF65-F5344CB8AC3E}">
        <p14:creationId xmlns:p14="http://schemas.microsoft.com/office/powerpoint/2010/main" val="21210446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676400"/>
            <a:ext cx="8078787" cy="4114800"/>
          </a:xfrm>
        </p:spPr>
        <p:txBody>
          <a:bodyPr/>
          <a:lstStyle/>
          <a:p>
            <a:pPr marL="0" indent="0">
              <a:buNone/>
            </a:pPr>
            <a:r>
              <a:rPr lang="en-US" altLang="zh-CN" sz="2000" dirty="0"/>
              <a:t>Opt 1c: the LL STAs that receive both PPDU and response frame can send PR</a:t>
            </a:r>
          </a:p>
          <a:p>
            <a:pPr marL="0" indent="0">
              <a:buNone/>
            </a:pPr>
            <a:endParaRPr lang="en-US" altLang="zh-CN" sz="2000" dirty="0"/>
          </a:p>
          <a:p>
            <a:r>
              <a:rPr lang="en-US" sz="1800" dirty="0"/>
              <a:t>This solution is simple;</a:t>
            </a:r>
          </a:p>
          <a:p>
            <a:r>
              <a:rPr lang="en-US" altLang="zh-CN" sz="1800" dirty="0"/>
              <a:t>A LL STA that hidden from the PPDU or the response frame can not send PR;</a:t>
            </a:r>
          </a:p>
          <a:p>
            <a:r>
              <a:rPr lang="en-US" sz="1800" dirty="0"/>
              <a:t>But remember </a:t>
            </a:r>
            <a:r>
              <a:rPr lang="en-US" sz="1800" dirty="0" smtClean="0"/>
              <a:t>that hidden </a:t>
            </a:r>
            <a:r>
              <a:rPr lang="en-US" sz="1800" dirty="0"/>
              <a:t>node STAs also exist in Opt 1a and Opt 1b;</a:t>
            </a:r>
          </a:p>
          <a:p>
            <a:r>
              <a:rPr lang="en-US" sz="1800" dirty="0"/>
              <a:t>An Opt 1d that allow the STAs receive either the PPDU or the response frame send PR can allow all LL STA in the BSS get a chance to send PR. But this option looks not realistic, it is too complex.</a:t>
            </a:r>
          </a:p>
          <a:p>
            <a:endParaRPr lang="en-US" sz="2000" dirty="0"/>
          </a:p>
          <a:p>
            <a:endParaRPr lang="en-US" sz="1600" dirty="0"/>
          </a:p>
          <a:p>
            <a:endParaRPr lang="en-US" sz="1600"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a:solidFill>
                  <a:schemeClr val="tx1"/>
                </a:solidFill>
              </a:rPr>
              <a:t>Option 1:</a:t>
            </a:r>
            <a:r>
              <a:rPr lang="en-US" altLang="zh-CN" dirty="0"/>
              <a:t> PPDU/Response frame/PR frame</a:t>
            </a:r>
            <a:r>
              <a:rPr lang="en-US" dirty="0">
                <a:solidFill>
                  <a:schemeClr val="tx1"/>
                </a:solidFill>
              </a:rPr>
              <a:t>  </a:t>
            </a: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Li (</a:t>
            </a:r>
            <a:r>
              <a:rPr lang="en-US" altLang="zh-CN" dirty="0"/>
              <a:t>Huawei</a:t>
            </a:r>
            <a:r>
              <a:rPr lang="en-GB" dirty="0"/>
              <a:t>)</a:t>
            </a:r>
          </a:p>
        </p:txBody>
      </p:sp>
      <p:sp>
        <p:nvSpPr>
          <p:cNvPr id="9" name="Date Placeholder 1">
            <a:extLst>
              <a:ext uri="{FF2B5EF4-FFF2-40B4-BE49-F238E27FC236}">
                <a16:creationId xmlns:a16="http://schemas.microsoft.com/office/drawing/2014/main" xmlns="" id="{03265076-FD70-4C31-B264-554CB894DA91}"/>
              </a:ext>
            </a:extLst>
          </p:cNvPr>
          <p:cNvSpPr>
            <a:spLocks noGrp="1"/>
          </p:cNvSpPr>
          <p:nvPr>
            <p:ph type="dt" sz="half" idx="2"/>
          </p:nvPr>
        </p:nvSpPr>
        <p:spPr>
          <a:xfrm>
            <a:off x="696913" y="332601"/>
            <a:ext cx="1045158" cy="276999"/>
          </a:xfrm>
        </p:spPr>
        <p:txBody>
          <a:bodyPr/>
          <a:lstStyle/>
          <a:p>
            <a:pPr>
              <a:defRPr/>
            </a:pPr>
            <a:r>
              <a:rPr lang="en-US" altLang="en-US" dirty="0"/>
              <a:t>April 2024</a:t>
            </a:r>
            <a:endParaRPr lang="en-GB" altLang="en-US" dirty="0"/>
          </a:p>
        </p:txBody>
      </p:sp>
    </p:spTree>
    <p:extLst>
      <p:ext uri="{BB962C8B-B14F-4D97-AF65-F5344CB8AC3E}">
        <p14:creationId xmlns:p14="http://schemas.microsoft.com/office/powerpoint/2010/main" val="41822423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676400"/>
            <a:ext cx="8078787" cy="4114800"/>
          </a:xfrm>
        </p:spPr>
        <p:txBody>
          <a:bodyPr/>
          <a:lstStyle/>
          <a:p>
            <a:r>
              <a:rPr lang="en-US" altLang="zh-CN" sz="2000" dirty="0"/>
              <a:t>For the case of DL PPDU and UL response frame, the STA transmit response frame and the LL STA may hidden from each other;</a:t>
            </a:r>
          </a:p>
          <a:p>
            <a:pPr lvl="1"/>
            <a:r>
              <a:rPr lang="en-US" altLang="zh-CN" sz="1600" dirty="0"/>
              <a:t>After transmit the preemption allowed PPDU, </a:t>
            </a:r>
            <a:r>
              <a:rPr lang="en-US" altLang="zh-CN" sz="1600" dirty="0" smtClean="0"/>
              <a:t>the AP </a:t>
            </a:r>
            <a:r>
              <a:rPr lang="en-US" altLang="zh-CN" sz="1600" dirty="0"/>
              <a:t>need </a:t>
            </a:r>
            <a:r>
              <a:rPr lang="en-US" altLang="zh-CN" sz="1600" dirty="0" smtClean="0"/>
              <a:t>to send a </a:t>
            </a:r>
            <a:r>
              <a:rPr lang="en-US" altLang="zh-CN" sz="1600" dirty="0"/>
              <a:t>poll frame to solicit the response frame; </a:t>
            </a:r>
            <a:r>
              <a:rPr lang="en-US" altLang="zh-CN" sz="1600" dirty="0" smtClean="0"/>
              <a:t>Or</a:t>
            </a:r>
            <a:r>
              <a:rPr lang="en-US" altLang="zh-CN" sz="1600" dirty="0"/>
              <a:t>,</a:t>
            </a:r>
          </a:p>
          <a:p>
            <a:pPr lvl="1"/>
            <a:r>
              <a:rPr lang="en-US" altLang="zh-CN" sz="1600" dirty="0"/>
              <a:t>The response STA directly send response frame if no PR frame is received. In that case, AP decodes the PR frame or response frame base on frame capture. Because both frames are robust control frames, the frame with higher RSSI may be correctly received. </a:t>
            </a:r>
          </a:p>
          <a:p>
            <a:r>
              <a:rPr lang="en-US" altLang="zh-CN" sz="2000" dirty="0"/>
              <a:t>For the case of UL PPDU and DL response frame, </a:t>
            </a:r>
            <a:r>
              <a:rPr lang="en-US" altLang="zh-CN" sz="2000" dirty="0" smtClean="0"/>
              <a:t>the AP </a:t>
            </a:r>
            <a:r>
              <a:rPr lang="en-US" altLang="zh-CN" sz="2000" dirty="0"/>
              <a:t>can hear all associated STA, so </a:t>
            </a:r>
            <a:r>
              <a:rPr lang="en-US" altLang="zh-CN" sz="2000" dirty="0" smtClean="0"/>
              <a:t>the AP </a:t>
            </a:r>
            <a:r>
              <a:rPr lang="en-US" altLang="zh-CN" sz="2000" dirty="0"/>
              <a:t>will send response frame only when no PR frame is received</a:t>
            </a:r>
          </a:p>
          <a:p>
            <a:pPr lvl="1"/>
            <a:r>
              <a:rPr lang="en-US" altLang="zh-CN" sz="1600" dirty="0"/>
              <a:t>The LL STAs that hidden from the STA transmitted UL PPDU will not have a chance to send PR  </a:t>
            </a:r>
            <a:endParaRPr lang="en-US" altLang="zh-CN" sz="2000"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a:solidFill>
                  <a:schemeClr val="tx1"/>
                </a:solidFill>
              </a:rPr>
              <a:t>Option 2: </a:t>
            </a:r>
            <a:r>
              <a:rPr lang="en-US" altLang="zh-CN" dirty="0"/>
              <a:t>PPDU/PR frame/Response frame</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Li (</a:t>
            </a:r>
            <a:r>
              <a:rPr lang="en-US" altLang="zh-CN" dirty="0"/>
              <a:t>Huawei</a:t>
            </a:r>
            <a:r>
              <a:rPr lang="en-GB" dirty="0"/>
              <a:t>)</a:t>
            </a:r>
          </a:p>
        </p:txBody>
      </p:sp>
      <p:sp>
        <p:nvSpPr>
          <p:cNvPr id="9" name="Date Placeholder 1">
            <a:extLst>
              <a:ext uri="{FF2B5EF4-FFF2-40B4-BE49-F238E27FC236}">
                <a16:creationId xmlns:a16="http://schemas.microsoft.com/office/drawing/2014/main" xmlns="" id="{03265076-FD70-4C31-B264-554CB894DA91}"/>
              </a:ext>
            </a:extLst>
          </p:cNvPr>
          <p:cNvSpPr>
            <a:spLocks noGrp="1"/>
          </p:cNvSpPr>
          <p:nvPr>
            <p:ph type="dt" sz="half" idx="2"/>
          </p:nvPr>
        </p:nvSpPr>
        <p:spPr>
          <a:xfrm>
            <a:off x="696913" y="332601"/>
            <a:ext cx="1045158" cy="276999"/>
          </a:xfrm>
        </p:spPr>
        <p:txBody>
          <a:bodyPr/>
          <a:lstStyle/>
          <a:p>
            <a:pPr>
              <a:defRPr/>
            </a:pPr>
            <a:r>
              <a:rPr lang="en-US" altLang="en-US" dirty="0"/>
              <a:t>April 2024</a:t>
            </a:r>
            <a:endParaRPr lang="en-GB" altLang="en-US" dirty="0"/>
          </a:p>
        </p:txBody>
      </p:sp>
    </p:spTree>
    <p:extLst>
      <p:ext uri="{BB962C8B-B14F-4D97-AF65-F5344CB8AC3E}">
        <p14:creationId xmlns:p14="http://schemas.microsoft.com/office/powerpoint/2010/main" val="28754113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676400"/>
            <a:ext cx="8078787" cy="4114800"/>
          </a:xfrm>
        </p:spPr>
        <p:txBody>
          <a:bodyPr/>
          <a:lstStyle/>
          <a:p>
            <a:r>
              <a:rPr lang="en-US" sz="2000" dirty="0"/>
              <a:t>How to transmit a preemption request frame is discussed when the preemption allowed PPDU with a response frame;</a:t>
            </a:r>
            <a:endParaRPr lang="en-US" sz="1600" dirty="0"/>
          </a:p>
          <a:p>
            <a:r>
              <a:rPr lang="en-US" sz="2000" dirty="0"/>
              <a:t>Hidden node issue is a main consideration for the procedure design;</a:t>
            </a:r>
          </a:p>
          <a:p>
            <a:r>
              <a:rPr lang="en-US" sz="2000" dirty="0"/>
              <a:t>Some details are provided for each potential procedures for discussion.</a:t>
            </a:r>
          </a:p>
          <a:p>
            <a:endParaRPr lang="en-US" sz="1600" dirty="0"/>
          </a:p>
          <a:p>
            <a:endParaRPr lang="en-US" sz="1600"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9</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solidFill>
                  <a:schemeClr val="tx1"/>
                </a:solidFill>
              </a:rPr>
              <a:t>Summary</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Li (</a:t>
            </a:r>
            <a:r>
              <a:rPr lang="en-US" altLang="zh-CN" dirty="0"/>
              <a:t>Huawei</a:t>
            </a:r>
            <a:r>
              <a:rPr lang="en-GB" dirty="0"/>
              <a:t>)</a:t>
            </a:r>
          </a:p>
        </p:txBody>
      </p:sp>
      <p:sp>
        <p:nvSpPr>
          <p:cNvPr id="9" name="Date Placeholder 1">
            <a:extLst>
              <a:ext uri="{FF2B5EF4-FFF2-40B4-BE49-F238E27FC236}">
                <a16:creationId xmlns:a16="http://schemas.microsoft.com/office/drawing/2014/main" xmlns="" id="{03265076-FD70-4C31-B264-554CB894DA91}"/>
              </a:ext>
            </a:extLst>
          </p:cNvPr>
          <p:cNvSpPr>
            <a:spLocks noGrp="1"/>
          </p:cNvSpPr>
          <p:nvPr>
            <p:ph type="dt" sz="half" idx="2"/>
          </p:nvPr>
        </p:nvSpPr>
        <p:spPr>
          <a:xfrm>
            <a:off x="696913" y="332601"/>
            <a:ext cx="1045158" cy="276999"/>
          </a:xfrm>
        </p:spPr>
        <p:txBody>
          <a:bodyPr/>
          <a:lstStyle/>
          <a:p>
            <a:pPr>
              <a:defRPr/>
            </a:pPr>
            <a:r>
              <a:rPr lang="en-US" altLang="en-US" dirty="0"/>
              <a:t>April 2024</a:t>
            </a:r>
            <a:endParaRPr lang="en-GB" altLang="en-US" dirty="0"/>
          </a:p>
        </p:txBody>
      </p:sp>
    </p:spTree>
    <p:extLst>
      <p:ext uri="{BB962C8B-B14F-4D97-AF65-F5344CB8AC3E}">
        <p14:creationId xmlns:p14="http://schemas.microsoft.com/office/powerpoint/2010/main" val="253132476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96392</TotalTime>
  <Words>1029</Words>
  <Application>Microsoft Office PowerPoint</Application>
  <PresentationFormat>全屏显示(4:3)</PresentationFormat>
  <Paragraphs>117</Paragraphs>
  <Slides>9</Slides>
  <Notes>1</Notes>
  <HiddenSlides>0</HiddenSlides>
  <MMClips>0</MMClips>
  <ScaleCrop>false</ScaleCrop>
  <HeadingPairs>
    <vt:vector size="8" baseType="variant">
      <vt:variant>
        <vt:lpstr>已用的字体</vt:lpstr>
      </vt:variant>
      <vt:variant>
        <vt:i4>4</vt:i4>
      </vt:variant>
      <vt:variant>
        <vt:lpstr>主题</vt:lpstr>
      </vt:variant>
      <vt:variant>
        <vt:i4>1</vt:i4>
      </vt:variant>
      <vt:variant>
        <vt:lpstr>嵌入 OLE 服务器</vt:lpstr>
      </vt:variant>
      <vt:variant>
        <vt:i4>1</vt:i4>
      </vt:variant>
      <vt:variant>
        <vt:lpstr>幻灯片标题</vt:lpstr>
      </vt:variant>
      <vt:variant>
        <vt:i4>9</vt:i4>
      </vt:variant>
    </vt:vector>
  </HeadingPairs>
  <TitlesOfParts>
    <vt:vector size="15" baseType="lpstr">
      <vt:lpstr>Qualcomm Office Regular</vt:lpstr>
      <vt:lpstr>Qualcomm Regular</vt:lpstr>
      <vt:lpstr>Arial</vt:lpstr>
      <vt:lpstr>Times New Roman</vt:lpstr>
      <vt:lpstr>802-11-Submission</vt:lpstr>
      <vt:lpstr>Visio</vt:lpstr>
      <vt:lpstr>The Transmission of Preemption Request Frame</vt:lpstr>
      <vt:lpstr>Introduction</vt:lpstr>
      <vt:lpstr>Issues When A Response Frame Exists</vt:lpstr>
      <vt:lpstr>Option 1: PPDU/Response frame/PR frame  </vt:lpstr>
      <vt:lpstr>Option 1: PPDU/Response frame/PR frame  </vt:lpstr>
      <vt:lpstr>Option 1: PPDU/Response frame/PR frame  </vt:lpstr>
      <vt:lpstr>Option 1: PPDU/Response frame/PR frame  </vt:lpstr>
      <vt:lpstr>Option 2: PPDU/PR frame/Response frame</vt:lpstr>
      <vt:lpstr>Summary</vt:lpstr>
    </vt:vector>
  </TitlesOfParts>
  <Company>Qualcomm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alicel@qti.qualcomm.com</dc:creator>
  <cp:lastModifiedBy>Liyunbo</cp:lastModifiedBy>
  <cp:revision>1999</cp:revision>
  <cp:lastPrinted>1998-02-10T13:28:06Z</cp:lastPrinted>
  <dcterms:created xsi:type="dcterms:W3CDTF">2004-12-02T14:01:45Z</dcterms:created>
  <dcterms:modified xsi:type="dcterms:W3CDTF">2024-05-08T02:22:58Z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2015_ms_pID_725343">
    <vt:lpwstr>(3)L07xHmgWOgNTjzrBI5ilsknXWuDGJHTYQfNZS7fhtBwiZM7UlzTQcXgiWXvMhajRYoY25PGR
TXX2aatJS9RRaV1SPV67oOZ9YnJlhrLGUeJm8OYsxjeaj6QAe9xTasvp362/IdI7/n8ksVc/
p6Dc+O+joVsuSAKdfMon1boushGM9rpx2gpMsWihmxHCg/RAiMeRQszIHDWCSXpNLZbQLPkd
GTAn9DPd12NCnZqbKT</vt:lpwstr>
  </property>
  <property fmtid="{D5CDD505-2E9C-101B-9397-08002B2CF9AE}" pid="4" name="_2015_ms_pID_7253431">
    <vt:lpwstr>C88CMtS9vCQVkVUSQPk1crz1d4/+aCCVakXMfesOO6aJ2NX0UpJiTT
uI8FRg19H9+ZoUf9Xq6/6zAvgnUAzyvmTONyd84p0TdM6aG9cZzhrMPbPhg1057f7b2NHu9i
51Jp+WpI0rswYjFmgLQOwkViBvIC3xZM2n9CXogGhUBPKthxG1obZzx0FgDM5Vn2vuhhmfy7
TEpC1rwZKoUF42qhthgnGYPvBe9KrEonjFiz</vt:lpwstr>
  </property>
  <property fmtid="{D5CDD505-2E9C-101B-9397-08002B2CF9AE}" pid="5" name="_2015_ms_pID_7253432">
    <vt:lpwstr>4r8OSJyKuAHMC9WE+YadpMM=</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1715050109</vt:lpwstr>
  </property>
</Properties>
</file>