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13" r:id="rId3"/>
    <p:sldId id="451" r:id="rId4"/>
    <p:sldId id="438" r:id="rId5"/>
    <p:sldId id="456" r:id="rId6"/>
    <p:sldId id="454" r:id="rId7"/>
    <p:sldId id="455" r:id="rId8"/>
    <p:sldId id="458" r:id="rId9"/>
    <p:sldId id="457" r:id="rId10"/>
    <p:sldId id="459" r:id="rId11"/>
    <p:sldId id="460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F9900"/>
    <a:srgbClr val="C2C2FE"/>
    <a:srgbClr val="99A40C"/>
    <a:srgbClr val="CCFFCC"/>
    <a:srgbClr val="996600"/>
    <a:srgbClr val="996633"/>
    <a:srgbClr val="CC6600"/>
    <a:srgbClr val="FFFF99"/>
    <a:srgbClr val="DFB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1" d="100"/>
          <a:sy n="111" d="100"/>
        </p:scale>
        <p:origin x="1496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73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51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99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45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947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/>
              <a:t>0801r1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46909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Discussion on Distribution Bandwidth of DRU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01216"/>
              </p:ext>
            </p:extLst>
          </p:nvPr>
        </p:nvGraphicFramePr>
        <p:xfrm>
          <a:off x="993867" y="2971800"/>
          <a:ext cx="7546939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The following distribution bandwidth modes are allowed in an 80 MHz subblock without puncturing:</a:t>
            </a:r>
            <a:endParaRPr lang="en-US" altLang="ko-KR" sz="1600" dirty="0"/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/>
              <a:t>80 MHz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/>
              <a:t>20 MHz + 20 MHz + 40 MHz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/>
              <a:t>40 MHz + 20 MHz + 20 MHz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020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The following distribution bandwidth modes are allowed in an 80 MHz subblock where one 20 MHz channel is punctured:</a:t>
            </a:r>
            <a:endParaRPr lang="en-US" altLang="ko-KR" sz="1600" dirty="0"/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/>
              <a:t>x + 20 MHz + 40 MHz 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/>
              <a:t>20 MHz + x + 40 MHz 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/>
              <a:t>40 MHz + x + 20 MHz 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/>
              <a:t>40 MHz + 20 MHz + x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/>
              <a:t>NOTE: x indicates </a:t>
            </a:r>
            <a:r>
              <a:rPr lang="en-US" altLang="zh-CN" sz="1400"/>
              <a:t>the a </a:t>
            </a:r>
            <a:r>
              <a:rPr lang="en-US" altLang="zh-CN" sz="1400" dirty="0"/>
              <a:t>punctured 20 MHz channel.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7189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[1] Alfred Asterjadhi, </a:t>
            </a:r>
            <a:r>
              <a:rPr lang="en-US" altLang="en-US" sz="1200" b="0" dirty="0"/>
              <a:t>TGbn Motions List - Part 1, 802.11 DCN 2024/0171r6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[2] Sigurd Schelstraete, et al. </a:t>
            </a:r>
            <a:r>
              <a:rPr lang="en-GB" altLang="zh-CN" sz="1200" b="0" dirty="0"/>
              <a:t>Range Extension with dRU</a:t>
            </a:r>
            <a:r>
              <a:rPr lang="en-US" altLang="zh-CN" sz="1200" b="0" dirty="0"/>
              <a:t>, 802.11 DCN 2024/0429r0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[3] Ross Jian Yu, et al. Distribution Bandwidth of DRU, 802.11 DCN 2023/2200r3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[4] Eunsung Park, et al. Hybrid PPDU and Distribution Bandwidth for DRU, 802.11 DCN 2023/0400r0 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200" y="1524000"/>
                <a:ext cx="7620000" cy="472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algn="just">
                  <a:spcBef>
                    <a:spcPts val="0"/>
                  </a:spcBef>
                  <a:buSzPct val="100000"/>
                </a:pPr>
                <a:r>
                  <a:rPr lang="en-US" altLang="zh-CN" sz="1800" dirty="0">
                    <a:solidFill>
                      <a:schemeClr val="dk1"/>
                    </a:solidFill>
                    <a:cs typeface="Times New Roman"/>
                  </a:rPr>
                  <a:t>11bn supports the distributed tone RU (DRU) for TB PPDU transmissions, where the DRU is an RU consisting of subcarriers spreading across a certain bandwidth [1].</a:t>
                </a:r>
              </a:p>
              <a:p>
                <a:pPr marL="625475" lvl="1" indent="-263525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Compared to the</a:t>
                </a:r>
                <a:r>
                  <a:rPr lang="zh-CN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regular RU (RRU), the transmit power of a DRU transmitted by a STA can be boosted because of the lowered subcarrier density under the PSD constraint -1 dBm/MHz.</a:t>
                </a:r>
              </a:p>
              <a:p>
                <a:pPr marL="625475" lvl="1" indent="-263525" algn="just">
                  <a:buSzPct val="100000"/>
                  <a:buFont typeface="Arial" panose="020B0604020202020204" pitchFamily="34" charset="0"/>
                  <a:buChar char="–"/>
                </a:pPr>
                <a:endParaRPr lang="en-US" altLang="zh-CN" sz="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342900" lvl="1" indent="-342900" algn="just">
                  <a:spcBef>
                    <a:spcPts val="0"/>
                  </a:spcBef>
                  <a:buSzPct val="100000"/>
                  <a:buChar char="•"/>
                </a:pPr>
                <a:r>
                  <a:rPr lang="en-US" altLang="zh-CN" sz="1800" b="1" dirty="0">
                    <a:solidFill>
                      <a:schemeClr val="dk1"/>
                    </a:solidFill>
                    <a:ea typeface="+mn-ea"/>
                    <a:cs typeface="Times New Roman"/>
                  </a:rPr>
                  <a:t>If the DRU tone plan is well defined, the maximum transmit power of a DRU could be calculated by: </a:t>
                </a:r>
              </a:p>
              <a:p>
                <a:pPr marL="0" lvl="1" indent="0" algn="ctr">
                  <a:spcBef>
                    <a:spcPts val="600"/>
                  </a:spcBef>
                  <a:spcAft>
                    <a:spcPts val="600"/>
                  </a:spcAft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en-US" altLang="zh-CN" sz="16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pt-BR" altLang="zh-CN" sz="16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func>
                      <m:func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lg</m:t>
                        </m:r>
                      </m:fName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RU</m:t>
                            </m:r>
                          </m:sub>
                        </m:sSub>
                        <m:f>
                          <m:f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−0.1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den>
                        </m:f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zh-CN" alt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15963" lvl="1" indent="-354013" algn="just">
                  <a:buSzPct val="100000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RU</m:t>
                        </m:r>
                      </m:sub>
                    </m:sSub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RU size, 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number of tones in each 13 subcarriers,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−0.1</m:t>
                        </m:r>
                      </m:sup>
                    </m:sSup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transmit power (mW) equal to -1 dBm in 1 MHz.</a:t>
                </a:r>
              </a:p>
              <a:p>
                <a:pPr marL="715963" lvl="1" indent="-354013" algn="just">
                  <a:buSzPct val="100000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RU</m:t>
                        </m:r>
                      </m:sub>
                    </m:sSub>
                  </m:oMath>
                </a14:m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*13 should be smaller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DBW</m:t>
                        </m:r>
                      </m:sub>
                    </m:sSub>
                  </m:oMath>
                </a14:m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DBW</m:t>
                        </m:r>
                      </m:sub>
                    </m:sSub>
                  </m:oMath>
                </a14:m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indicates the number of subcarriers of the corresponding distribution bandwidth (DBW))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Therefore, to obtain the maximum 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can be calculated by: </a:t>
                </a:r>
              </a:p>
              <a:p>
                <a:pPr marL="361950" lvl="1" indent="0" algn="just">
                  <a:spcBef>
                    <a:spcPts val="1200"/>
                  </a:spcBef>
                  <a:spcAft>
                    <a:spcPts val="600"/>
                  </a:spcAft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𝑀</m:t>
                      </m:r>
                      <m:r>
                        <a:rPr lang="en-US" altLang="zh-CN" sz="14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altLang="zh-CN" sz="1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t-BR" altLang="zh-CN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CN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altLang="zh-CN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RU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DBW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altLang="zh-CN" sz="1400" dirty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</a:pPr>
                <a:endParaRPr lang="en-US" altLang="zh-CN" sz="1400" dirty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24000"/>
                <a:ext cx="7620000" cy="4724400"/>
              </a:xfrm>
              <a:prstGeom prst="rect">
                <a:avLst/>
              </a:prstGeom>
              <a:blipFill>
                <a:blip r:embed="rId3"/>
                <a:stretch>
                  <a:fillRect l="-560" t="-645" r="-64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685210" y="1447800"/>
                <a:ext cx="7925390" cy="449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/>
                  <a:t>The following table shows the maximum transmit power of a DRU: </a:t>
                </a:r>
              </a:p>
              <a:p>
                <a:pPr marL="625475" lvl="1" indent="-263525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/>
                  <a:t>The maximum power of DRU is a function of the DRU size and its DBW [2]. The value can be calculated as </a:t>
                </a:r>
                <a:r>
                  <a:rPr lang="en-US" altLang="zh-CN" sz="1600" i="1" dirty="0"/>
                  <a:t>P</a:t>
                </a:r>
                <a:r>
                  <a:rPr lang="en-US" altLang="zh-CN" sz="1600" dirty="0"/>
                  <a:t> shown in the previous slide.</a:t>
                </a:r>
              </a:p>
              <a:p>
                <a:pPr marL="625475" lvl="1" indent="-263525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maximum power of RRU can be calculated by </a:t>
                </a:r>
                <a:r>
                  <a:rPr lang="en-US" altLang="zh-CN" sz="1600" dirty="0"/>
                  <a:t>10*lg(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RU</m:t>
                        </m:r>
                      </m:sub>
                    </m:sSub>
                    <m:r>
                      <a:rPr lang="en-US" altLang="zh-CN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600" dirty="0"/>
                  <a:t>*0.078125)-1 (dBm).</a:t>
                </a:r>
              </a:p>
              <a:p>
                <a:pPr marL="625475" lvl="1" indent="-263525" algn="just">
                  <a:buSzPct val="100000"/>
                  <a:buFont typeface="Arial" panose="020B0604020202020204" pitchFamily="34" charset="0"/>
                  <a:buChar char="–"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715963" lvl="1" indent="-354013" algn="just">
                  <a:buSzPct val="100000"/>
                </a:pPr>
                <a:endParaRPr lang="en-US" altLang="zh-CN" sz="1400" dirty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210" y="1447800"/>
                <a:ext cx="7925390" cy="4495800"/>
              </a:xfrm>
              <a:prstGeom prst="rect">
                <a:avLst/>
              </a:prstGeom>
              <a:blipFill>
                <a:blip r:embed="rId3"/>
                <a:stretch>
                  <a:fillRect l="-461" t="-814" r="-38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Maximum Power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2444DF00-C9A7-4620-9FB5-EA3223ADD6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9243570"/>
                  </p:ext>
                </p:extLst>
              </p:nvPr>
            </p:nvGraphicFramePr>
            <p:xfrm>
              <a:off x="1447800" y="3276600"/>
              <a:ext cx="6431346" cy="2423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25040">
                      <a:extLst>
                        <a:ext uri="{9D8B030D-6E8A-4147-A177-3AD203B41FA5}">
                          <a16:colId xmlns:a16="http://schemas.microsoft.com/office/drawing/2014/main" val="2689486321"/>
                        </a:ext>
                      </a:extLst>
                    </a:gridCol>
                    <a:gridCol w="642759">
                      <a:extLst>
                        <a:ext uri="{9D8B030D-6E8A-4147-A177-3AD203B41FA5}">
                          <a16:colId xmlns:a16="http://schemas.microsoft.com/office/drawing/2014/main" val="24641182"/>
                        </a:ext>
                      </a:extLst>
                    </a:gridCol>
                    <a:gridCol w="1317464">
                      <a:extLst>
                        <a:ext uri="{9D8B030D-6E8A-4147-A177-3AD203B41FA5}">
                          <a16:colId xmlns:a16="http://schemas.microsoft.com/office/drawing/2014/main" val="1399626718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3406761868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1225503975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858668725"/>
                        </a:ext>
                      </a:extLst>
                    </a:gridCol>
                  </a:tblGrid>
                  <a:tr h="320040">
                    <a:tc rowSpan="2"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</a:t>
                          </a:r>
                          <a:r>
                            <a:rPr lang="en-US" altLang="zh-CN" sz="1200" baseline="-25000" dirty="0"/>
                            <a:t>RU</a:t>
                          </a:r>
                          <a:endParaRPr lang="zh-CN" altLang="en-US" sz="1200" baseline="-250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RRU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dirty="0"/>
                            <a:t>DRU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8921986"/>
                      </a:ext>
                    </a:extLst>
                  </a:tr>
                  <a:tr h="320040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DBW = 20 MHz</a:t>
                          </a:r>
                        </a:p>
                        <a:p>
                          <a:r>
                            <a:rPr lang="en-US" altLang="zh-CN" sz="1200" dirty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2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DBW</m:t>
                                  </m:r>
                                </m:sub>
                              </m:sSub>
                              <m:r>
                                <a:rPr lang="en-US" altLang="zh-CN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=256</m:t>
                              </m:r>
                            </m:oMath>
                          </a14:m>
                          <a:r>
                            <a:rPr lang="en-US" altLang="zh-CN" sz="1200" dirty="0"/>
                            <a:t>)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DBW = 40 MHz</a:t>
                          </a:r>
                        </a:p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2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DBW</m:t>
                                  </m:r>
                                </m:sub>
                              </m:sSub>
                              <m:r>
                                <a:rPr lang="en-US" altLang="zh-CN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=512</m:t>
                              </m:r>
                            </m:oMath>
                          </a14:m>
                          <a:r>
                            <a:rPr lang="en-US" altLang="zh-CN" sz="1200" dirty="0"/>
                            <a:t>)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DBW = 80 MHz</a:t>
                          </a:r>
                        </a:p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2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DBW</m:t>
                                  </m:r>
                                </m:sub>
                              </m:sSub>
                              <m:r>
                                <a:rPr lang="en-US" altLang="zh-CN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=1024</m:t>
                              </m:r>
                            </m:oMath>
                          </a14:m>
                          <a:r>
                            <a:rPr lang="en-US" altLang="zh-CN" sz="1200" dirty="0"/>
                            <a:t>)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DBW = 160 MHz</a:t>
                          </a:r>
                        </a:p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2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DBW</m:t>
                                  </m:r>
                                </m:sub>
                              </m:sSub>
                              <m:r>
                                <a:rPr lang="en-US" altLang="zh-CN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=2048</m:t>
                              </m:r>
                            </m:oMath>
                          </a14:m>
                          <a:r>
                            <a:rPr lang="en-US" altLang="zh-CN" sz="1200" dirty="0"/>
                            <a:t>)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56102276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26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2.08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10.14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498905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52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kern="1200" dirty="0">
                              <a:solidFill>
                                <a:srgbClr val="1E1EFA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5.09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11.39</a:t>
                          </a:r>
                          <a:r>
                            <a:rPr lang="en-US" altLang="zh-CN" sz="1200" dirty="0"/>
                            <a:t> (M=3)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16.16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16.16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159613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106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8.18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11.47</a:t>
                          </a:r>
                          <a:r>
                            <a:rPr lang="en-US" altLang="zh-CN" sz="1200" dirty="0"/>
                            <a:t> (M=6)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14.48</a:t>
                          </a:r>
                          <a:r>
                            <a:rPr lang="en-US" altLang="zh-CN" sz="1200" dirty="0"/>
                            <a:t> (M=3)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16.24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19.25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2885269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242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11.77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14.39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16.82</a:t>
                          </a:r>
                          <a:r>
                            <a:rPr lang="en-US" altLang="zh-CN" sz="1200" dirty="0"/>
                            <a:t> (M=4)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19.83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6993070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484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14.78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17.40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19.83</a:t>
                          </a:r>
                          <a:r>
                            <a:rPr lang="en-US" altLang="zh-CN" sz="1200" dirty="0"/>
                            <a:t> (M=4)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509165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996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17.91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2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N/A</a:t>
                          </a:r>
                          <a:endParaRPr kumimoji="0" lang="zh-CN" altLang="en-US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2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N/A</a:t>
                          </a:r>
                          <a:endParaRPr kumimoji="0" lang="zh-CN" altLang="en-US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20.53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35469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2444DF00-C9A7-4620-9FB5-EA3223ADD6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9243570"/>
                  </p:ext>
                </p:extLst>
              </p:nvPr>
            </p:nvGraphicFramePr>
            <p:xfrm>
              <a:off x="1447800" y="3276600"/>
              <a:ext cx="6431346" cy="2423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25040">
                      <a:extLst>
                        <a:ext uri="{9D8B030D-6E8A-4147-A177-3AD203B41FA5}">
                          <a16:colId xmlns:a16="http://schemas.microsoft.com/office/drawing/2014/main" val="2689486321"/>
                        </a:ext>
                      </a:extLst>
                    </a:gridCol>
                    <a:gridCol w="642759">
                      <a:extLst>
                        <a:ext uri="{9D8B030D-6E8A-4147-A177-3AD203B41FA5}">
                          <a16:colId xmlns:a16="http://schemas.microsoft.com/office/drawing/2014/main" val="24641182"/>
                        </a:ext>
                      </a:extLst>
                    </a:gridCol>
                    <a:gridCol w="1317464">
                      <a:extLst>
                        <a:ext uri="{9D8B030D-6E8A-4147-A177-3AD203B41FA5}">
                          <a16:colId xmlns:a16="http://schemas.microsoft.com/office/drawing/2014/main" val="1399626718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3406761868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1225503975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858668725"/>
                        </a:ext>
                      </a:extLst>
                    </a:gridCol>
                  </a:tblGrid>
                  <a:tr h="320040">
                    <a:tc rowSpan="2"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</a:t>
                          </a:r>
                          <a:r>
                            <a:rPr lang="en-US" altLang="zh-CN" sz="1200" baseline="-25000" dirty="0"/>
                            <a:t>RU</a:t>
                          </a:r>
                          <a:endParaRPr lang="zh-CN" altLang="en-US" sz="1200" baseline="-250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RRU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dirty="0"/>
                            <a:t>DRU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8921986"/>
                      </a:ext>
                    </a:extLst>
                  </a:tr>
                  <a:tr h="457200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4"/>
                          <a:stretch>
                            <a:fillRect l="-89352" t="-72000" r="-300926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4"/>
                          <a:stretch>
                            <a:fillRect l="-189352" t="-72000" r="-200926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4"/>
                          <a:stretch>
                            <a:fillRect l="-289352" t="-72000" r="-100926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4"/>
                          <a:stretch>
                            <a:fillRect l="-389352" t="-72000" r="-926" b="-37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5610227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26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2.08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10.14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498905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52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kern="1200" dirty="0">
                              <a:solidFill>
                                <a:srgbClr val="1E1EFA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5.09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11.39</a:t>
                          </a:r>
                          <a:r>
                            <a:rPr lang="en-US" altLang="zh-CN" sz="1200" dirty="0"/>
                            <a:t> (M=3)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16.16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16.16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15961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106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8.18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11.47</a:t>
                          </a:r>
                          <a:r>
                            <a:rPr lang="en-US" altLang="zh-CN" sz="1200" dirty="0"/>
                            <a:t> (M=6)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14.48</a:t>
                          </a:r>
                          <a:r>
                            <a:rPr lang="en-US" altLang="zh-CN" sz="1200" dirty="0"/>
                            <a:t> (M=3)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16.24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19.25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288526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242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11.77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14.39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16.82</a:t>
                          </a:r>
                          <a:r>
                            <a:rPr lang="en-US" altLang="zh-CN" sz="1200" dirty="0"/>
                            <a:t> (M=4)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19.83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699307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484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14.78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17.40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19.83</a:t>
                          </a:r>
                          <a:r>
                            <a:rPr lang="en-US" altLang="zh-CN" sz="1200" dirty="0"/>
                            <a:t> (M=4)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509165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996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17.91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2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N/A</a:t>
                          </a:r>
                          <a:endParaRPr kumimoji="0" lang="zh-CN" altLang="en-US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2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N/A</a:t>
                          </a:r>
                          <a:endParaRPr kumimoji="0" lang="zh-CN" altLang="en-US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20.53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354695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矩形 2">
            <a:extLst>
              <a:ext uri="{FF2B5EF4-FFF2-40B4-BE49-F238E27FC236}">
                <a16:creationId xmlns:a16="http://schemas.microsoft.com/office/drawing/2014/main" id="{4AB44E23-15EE-41CE-B3D4-11603F7EFF7F}"/>
              </a:ext>
            </a:extLst>
          </p:cNvPr>
          <p:cNvSpPr/>
          <p:nvPr/>
        </p:nvSpPr>
        <p:spPr>
          <a:xfrm>
            <a:off x="2614312" y="2938046"/>
            <a:ext cx="44776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 Maximum Transmit Power of RU (dBm) 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51119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7180" y="1459480"/>
            <a:ext cx="7872005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To clearly show the transmit power gain compared to the RRU case, a table is listed below. 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ea typeface="+mn-ea"/>
                <a:cs typeface="Times New Roman"/>
              </a:rPr>
              <a:t>The values in the table show the power gains with different distribution bandwidths.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ea typeface="+mn-ea"/>
                <a:cs typeface="Times New Roman"/>
              </a:rPr>
              <a:t>The yellow blocks indicate that more gains are achieved by enlarging the distribution bandwidth. 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Power Gain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585B376C-3D50-4AAA-8912-5466FD620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957000"/>
              </p:ext>
            </p:extLst>
          </p:nvPr>
        </p:nvGraphicFramePr>
        <p:xfrm>
          <a:off x="1612527" y="3429000"/>
          <a:ext cx="6100162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545">
                  <a:extLst>
                    <a:ext uri="{9D8B030D-6E8A-4147-A177-3AD203B41FA5}">
                      <a16:colId xmlns:a16="http://schemas.microsoft.com/office/drawing/2014/main" val="2689486321"/>
                    </a:ext>
                  </a:extLst>
                </a:gridCol>
                <a:gridCol w="1242235">
                  <a:extLst>
                    <a:ext uri="{9D8B030D-6E8A-4147-A177-3AD203B41FA5}">
                      <a16:colId xmlns:a16="http://schemas.microsoft.com/office/drawing/2014/main" val="1399626718"/>
                    </a:ext>
                  </a:extLst>
                </a:gridCol>
                <a:gridCol w="1242235">
                  <a:extLst>
                    <a:ext uri="{9D8B030D-6E8A-4147-A177-3AD203B41FA5}">
                      <a16:colId xmlns:a16="http://schemas.microsoft.com/office/drawing/2014/main" val="3406761868"/>
                    </a:ext>
                  </a:extLst>
                </a:gridCol>
                <a:gridCol w="1282935">
                  <a:extLst>
                    <a:ext uri="{9D8B030D-6E8A-4147-A177-3AD203B41FA5}">
                      <a16:colId xmlns:a16="http://schemas.microsoft.com/office/drawing/2014/main" val="1225503975"/>
                    </a:ext>
                  </a:extLst>
                </a:gridCol>
                <a:gridCol w="1315212">
                  <a:extLst>
                    <a:ext uri="{9D8B030D-6E8A-4147-A177-3AD203B41FA5}">
                      <a16:colId xmlns:a16="http://schemas.microsoft.com/office/drawing/2014/main" val="858668725"/>
                    </a:ext>
                  </a:extLst>
                </a:gridCol>
              </a:tblGrid>
              <a:tr h="137160"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N</a:t>
                      </a:r>
                      <a:r>
                        <a:rPr lang="en-US" altLang="zh-CN" sz="1200" baseline="-25000" dirty="0"/>
                        <a:t>RU</a:t>
                      </a:r>
                      <a:endParaRPr lang="zh-CN" altLang="en-US" sz="1200" baseline="-25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DRU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921986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20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40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80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160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925699"/>
                  </a:ext>
                </a:extLst>
              </a:tr>
              <a:tr h="14583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8.06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11.07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498905"/>
                  </a:ext>
                </a:extLst>
              </a:tr>
              <a:tr h="14583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52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6.3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8.06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159613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3.29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6.3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8.06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85269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242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2.62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5.05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8.06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993070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484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2.62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5.05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09165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996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2.62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546953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F72A4528-32B4-44FE-8A97-61C9DAB9F314}"/>
              </a:ext>
            </a:extLst>
          </p:cNvPr>
          <p:cNvSpPr/>
          <p:nvPr/>
        </p:nvSpPr>
        <p:spPr>
          <a:xfrm>
            <a:off x="2438400" y="3090446"/>
            <a:ext cx="45746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 Power Gain Compared to RRU Case (dB) 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0242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7180" y="1459480"/>
            <a:ext cx="7872005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From the previous slides, it is easy to note that: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ea typeface="+mn-ea"/>
                <a:cs typeface="Times New Roman"/>
              </a:rPr>
              <a:t>20 MHz DBW can enhance: 26-, 52-, and106-tone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40 MHz DBW can further enhance: 26-, 52-, 106-, and 242-tone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80 MHz DBW can further enhance: 52-, 106-, 242-, and 484-tone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160 MHz DBW can further enhance: 106-, 242-, 484-, and 996-tone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/>
              </a:rPr>
              <a:t>In other words, small and large distribution bandwidths are all important to the performance of DRUs.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ea typeface="+mn-ea"/>
                <a:cs typeface="Times New Roman"/>
              </a:rPr>
              <a:t>For small RUs, small DBW is enough to get the highest power boosting gain.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ea typeface="+mn-ea"/>
                <a:cs typeface="Times New Roman"/>
              </a:rPr>
              <a:t>For large RUs, larger distribution bandwidths are needed to support the power boosting (such as 996-tone RU) or further enhance the performance (such as 106-, 242-, and 484-tone RUs).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Since large RUs (such as 242-, 484-, and 996-tone RUs) are the key point to increase the throughput and reduce the latency in UHR, a DBW of 160 MHz should be supported to well enhance the performance of large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Power Gain (2/2)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5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1391" y="1447800"/>
            <a:ext cx="759060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The suggested distribution bandwidths are 20, 40, 80, and 160 MHz.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Complexity at transmitter sides (Acceptable):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largest DRU size is 996 tones, the segment parser can be bypassed at the transmitter [3, 4].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Complexity at receiver sides (Acceptable):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receiver is an AP, which is more powerful.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the existing RU or MRU crossing 80 MHz, it is not hard for an AP to combine the data of a DRU crossing 80 MHz.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Complexity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492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1391" y="1447800"/>
            <a:ext cx="759060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Regarding the DBW within 80 MHz, we suggest the following DBW modes to be supported in the no puncturing case: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80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(for the no puncturing case 1111) 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ü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This achieves the highest power boosting gain within the 80 MHz.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20 + 20 + 40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or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40 + 20 + 20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 </a:t>
            </a:r>
            <a:r>
              <a:rPr lang="zh-CN" altLang="en-US" sz="1600" dirty="0">
                <a:solidFill>
                  <a:schemeClr val="dk1"/>
                </a:solidFill>
                <a:cs typeface="Times New Roman"/>
              </a:rPr>
              <a:t>（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the no puncturing case 1111)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ü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This enables the 20 MHz only STAs to participate in the transmission.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In the case of one 20 MHz punctured, we suggest the following DBW modes to be supported: 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x + 20 + 40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puncturing case 0111) 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20 + x + 40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puncturing case 1011)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40 + x + 20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puncturing case 1101)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40 + 20 + x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puncturing case 1110)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/>
              </a:rPr>
              <a:t>Whether the other DBW patterns are needed within an 80 MHz can be further discussed. For example: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20 + 20 + 20 +20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no puncturing case 1111)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x + x + 40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puncturing case 0011) 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40 + x + x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puncturing case 1100)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…</a:t>
            </a: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DBW </a:t>
            </a:r>
            <a:r>
              <a:rPr lang="en-US" altLang="zh-CN" sz="2800" dirty="0">
                <a:solidFill>
                  <a:schemeClr val="tx1"/>
                </a:solidFill>
              </a:rPr>
              <a:t>within 80 MHz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62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1391" y="1447800"/>
            <a:ext cx="759060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Different distribution bandwidths are all important to DRU.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Small DBW may be good enough for some small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large RUs, larger distribution bandwidths are needed to support the power boosting (such as 996-tone RU) or further enhance the performance (such as 106-, 242-, and 484-tone RUs).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supporting the distribution bandwidth of 20, 40, 80, and 160 MHz.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Different distribution bandwidths are all important to DRU.</a:t>
            </a: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/>
              </a:rPr>
              <a:t>The following DBW patterns are suggested within 80 MHz with no puncturing: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80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no puncturing case 1111)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20 + 20 + 40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or </a:t>
            </a: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40 + 20 + 20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 </a:t>
            </a:r>
            <a:r>
              <a:rPr lang="zh-CN" altLang="en-US" sz="1400" dirty="0">
                <a:solidFill>
                  <a:schemeClr val="dk1"/>
                </a:solidFill>
                <a:cs typeface="Times New Roman"/>
              </a:rPr>
              <a:t>（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for the no puncturing case 1111)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/>
              </a:rPr>
              <a:t>The following DBW patterns are suggested within 80 MHz with one 20 MHz punctured: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x + 20 +40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puncturing case 0111) 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20 + x + 40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puncturing case 1011)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40 + x + 20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puncturing case 1101)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rgbClr val="1E1EFA"/>
                </a:solidFill>
                <a:cs typeface="Times New Roman"/>
              </a:rPr>
              <a:t>40 + 20 + x </a:t>
            </a: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(for the puncturing case 1110)</a:t>
            </a:r>
          </a:p>
          <a:p>
            <a:pPr marL="361950" lvl="1" indent="0" algn="just"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latin typeface="Times New Roman" panose="02020603050405020304" pitchFamily="18" charset="0"/>
              <a:ea typeface="+mn-ea"/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111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distribution bandwidth of 20 MHz, 40 MHz, 80 MHz and 160 MHz.</a:t>
            </a:r>
          </a:p>
          <a:p>
            <a:pPr lvl="2"/>
            <a:r>
              <a:rPr lang="en-US" altLang="zh-CN" sz="1600" dirty="0"/>
              <a:t>The distribution bandwidth is the bandwidth that a DRU spans over.</a:t>
            </a:r>
          </a:p>
          <a:p>
            <a:pPr lvl="2"/>
            <a:r>
              <a:rPr lang="en-US" altLang="zh-CN" sz="1600" dirty="0"/>
              <a:t>The distribution bandwidth is smaller or equal to the PPDU bandwidth.</a:t>
            </a:r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12830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118083</TotalTime>
  <Words>1667</Words>
  <Application>Microsoft Office PowerPoint</Application>
  <PresentationFormat>全屏显示(4:3)</PresentationFormat>
  <Paragraphs>316</Paragraphs>
  <Slides>12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ＭＳ Ｐゴシック</vt:lpstr>
      <vt:lpstr>宋体</vt:lpstr>
      <vt:lpstr>Arial</vt:lpstr>
      <vt:lpstr>Cambria Math</vt:lpstr>
      <vt:lpstr>Times New Roman</vt:lpstr>
      <vt:lpstr>Wingdings</vt:lpstr>
      <vt:lpstr>802-11-Submission</vt:lpstr>
      <vt:lpstr>Discussion on Distribution Bandwidth of DRU</vt:lpstr>
      <vt:lpstr>Background</vt:lpstr>
      <vt:lpstr>Maximum Power</vt:lpstr>
      <vt:lpstr>Power Gain (1/2)</vt:lpstr>
      <vt:lpstr>Power Gain (2/2)</vt:lpstr>
      <vt:lpstr>Complexity</vt:lpstr>
      <vt:lpstr>DBW within 80 MHz</vt:lpstr>
      <vt:lpstr>Summary</vt:lpstr>
      <vt:lpstr>Straw Poll #1</vt:lpstr>
      <vt:lpstr>Straw Poll #2</vt:lpstr>
      <vt:lpstr>Straw Poll #3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2929</cp:revision>
  <cp:lastPrinted>1998-02-10T13:28:06Z</cp:lastPrinted>
  <dcterms:created xsi:type="dcterms:W3CDTF">2013-11-12T18:41:50Z</dcterms:created>
  <dcterms:modified xsi:type="dcterms:W3CDTF">2024-05-13T13:59:42Z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(3)XyBeNJpoyvwXN3+RegwCTcCz24QOhA5KIcfEk8bCKnMsarBqXQIEOT9qa3envNXH9EKOGO+z
Ywp40R77FdK9Iidgfm2OU/AoOibgcyKmXClwxQNISqC21/K/NgAlhokxwZCdD8d7gl+ZTzQC
SVJiFryhpj943LX2x37h8mO+9JqyGk6pbdrnlEpOwOAvZnMmIUD4P/nnWjhaZQk8BYcrThRn
wmbEKn/Mx8OxGpq8y4</vt:lpwstr>
  </property>
  <property fmtid="{D5CDD505-2E9C-101B-9397-08002B2CF9AE}" pid="4" name="_2015_ms_pID_7253431">
    <vt:lpwstr>mvPsL961uZFKLtrxBh61wXutFb1U+zk+si344RGw04NsbOVZvd8JGs
sOgvXm5g1LVBKcpiT3m2wyeKplii6vc2cv/wsWEal+9LvZcRo6oE7pF4wqqoQ0nB5n7TqfDf
2+2MyP3o4J6Y0ldQrL0Msp14VgWrHwdf4l0jtlB+gqctbDi8UxZkoL/0sNbGxbewYueW1Bsr
8w+EuJb/sijZr/OoabdOCX5waHaiswUxZfAd</vt:lpwstr>
  </property>
  <property fmtid="{D5CDD505-2E9C-101B-9397-08002B2CF9AE}" pid="5" name="_2015_ms_pID_7253432">
    <vt:lpwstr>9g==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