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79" r:id="rId3"/>
    <p:sldId id="281" r:id="rId4"/>
    <p:sldId id="301" r:id="rId5"/>
    <p:sldId id="321" r:id="rId6"/>
    <p:sldId id="322" r:id="rId7"/>
    <p:sldId id="323" r:id="rId8"/>
    <p:sldId id="325" r:id="rId9"/>
    <p:sldId id="282" r:id="rId10"/>
    <p:sldId id="302" r:id="rId11"/>
    <p:sldId id="326" r:id="rId12"/>
    <p:sldId id="303" r:id="rId13"/>
    <p:sldId id="328" r:id="rId14"/>
    <p:sldId id="320" r:id="rId15"/>
    <p:sldId id="277" r:id="rId16"/>
    <p:sldId id="310" r:id="rId17"/>
    <p:sldId id="294" r:id="rId18"/>
    <p:sldId id="327"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ang Wei" initials="WW" lastIdx="3" clrIdx="0">
    <p:extLst>
      <p:ext uri="{19B8F6BF-5375-455C-9EA6-DF929625EA0E}">
        <p15:presenceInfo xmlns:p15="http://schemas.microsoft.com/office/powerpoint/2012/main" userId="f5a690b6fab89984" providerId="Windows Live"/>
      </p:ext>
    </p:extLst>
  </p:cmAuthor>
  <p:cmAuthor id="2" name="Hanxiao (Tony, WT Lab)" initials="H(WL" lastIdx="7" clrIdx="1">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主题样式 1 - 强调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288" autoAdjust="0"/>
    <p:restoredTop sz="94660"/>
  </p:normalViewPr>
  <p:slideViewPr>
    <p:cSldViewPr>
      <p:cViewPr varScale="1">
        <p:scale>
          <a:sx n="110" d="100"/>
          <a:sy n="110" d="100"/>
        </p:scale>
        <p:origin x="1158"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5/7/2024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zh-CN" altLang="en-US" dirty="0"/>
              <a:t>单击此处编辑母版标题样式</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r" latinLnBrk="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sz="1800" b="1" i="0" u="none" strike="noStrike" cap="none" spc="0" normalizeH="0" baseline="0">
              <a:ln>
                <a:noFill/>
              </a:ln>
              <a:solidFill>
                <a:srgbClr val="000000"/>
              </a:solidFill>
              <a:effectLst/>
              <a:uLnTx/>
              <a:uFillTx/>
              <a:cs typeface="Arial Unicode MS" charset="0"/>
            </a:endParaRPr>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0799</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2" name="Date Placeholder 3"/>
          <p:cNvSpPr txBox="1">
            <a:spLocks/>
          </p:cNvSpPr>
          <p:nvPr userDrawn="1"/>
        </p:nvSpPr>
        <p:spPr bwMode="auto">
          <a:xfrm>
            <a:off x="5320010" y="6381328"/>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Chenchen LIU et al., Huawei</a:t>
            </a:r>
          </a:p>
        </p:txBody>
      </p:sp>
      <p:sp>
        <p:nvSpPr>
          <p:cNvPr id="13" name="Date Placeholder 3"/>
          <p:cNvSpPr txBox="1">
            <a:spLocks/>
          </p:cNvSpPr>
          <p:nvPr userDrawn="1"/>
        </p:nvSpPr>
        <p:spPr bwMode="auto">
          <a:xfrm>
            <a:off x="684213" y="260911"/>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chemeClr val="tx1"/>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chemeClr val="tx1"/>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chemeClr val="tx1"/>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tx1"/>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tx1"/>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Visio___.vsd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23106" y="771397"/>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DRU Tone Plan from the perspective of PAPR</a:t>
            </a:r>
            <a:endParaRPr lang="en-GB" dirty="0"/>
          </a:p>
        </p:txBody>
      </p:sp>
      <p:sp>
        <p:nvSpPr>
          <p:cNvPr id="3074" name="Rectangle 2"/>
          <p:cNvSpPr>
            <a:spLocks noGrp="1" noChangeArrowheads="1"/>
          </p:cNvSpPr>
          <p:nvPr>
            <p:ph type="body" idx="1"/>
          </p:nvPr>
        </p:nvSpPr>
        <p:spPr>
          <a:xfrm>
            <a:off x="458788" y="237217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a:t>
            </a:r>
          </a:p>
        </p:txBody>
      </p:sp>
      <p:sp>
        <p:nvSpPr>
          <p:cNvPr id="3076" name="Rectangle 4"/>
          <p:cNvSpPr>
            <a:spLocks noChangeArrowheads="1"/>
          </p:cNvSpPr>
          <p:nvPr/>
        </p:nvSpPr>
        <p:spPr bwMode="auto">
          <a:xfrm>
            <a:off x="574861" y="297484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Table 12"/>
          <p:cNvGraphicFramePr>
            <a:graphicFrameLocks noGrp="1"/>
          </p:cNvGraphicFramePr>
          <p:nvPr>
            <p:extLst>
              <p:ext uri="{D42A27DB-BD31-4B8C-83A1-F6EECF244321}">
                <p14:modId xmlns:p14="http://schemas.microsoft.com/office/powerpoint/2010/main" val="54607239"/>
              </p:ext>
            </p:extLst>
          </p:nvPr>
        </p:nvGraphicFramePr>
        <p:xfrm>
          <a:off x="799306" y="3356992"/>
          <a:ext cx="7620000" cy="2133599"/>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55801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389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Chenchen Liu</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r>
                        <a:rPr lang="en-US" altLang="zh-CN" sz="1200" b="0" dirty="0"/>
                        <a:t>Huawei</a:t>
                      </a:r>
                      <a:r>
                        <a:rPr lang="en-US" altLang="zh-CN" sz="1200" b="0" baseline="0" dirty="0"/>
                        <a:t> Technologies Co., Ltd</a:t>
                      </a:r>
                      <a:endParaRPr lang="en-US" altLang="zh-CN" sz="1200" b="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zh-CN" sz="1200" b="0" kern="1200" dirty="0">
                          <a:solidFill>
                            <a:schemeClr val="tx1"/>
                          </a:solidFill>
                          <a:latin typeface="Times New Roman" pitchFamily="18" charset="0"/>
                          <a:ea typeface="Times New Roman"/>
                          <a:cs typeface="Arial"/>
                        </a:rPr>
                        <a:t>Huawei Base, </a:t>
                      </a:r>
                      <a:r>
                        <a:rPr lang="en-US" altLang="zh-CN" sz="1200" b="0" kern="1200" dirty="0" err="1">
                          <a:solidFill>
                            <a:schemeClr val="tx1"/>
                          </a:solidFill>
                          <a:latin typeface="Times New Roman" pitchFamily="18" charset="0"/>
                          <a:ea typeface="Times New Roman"/>
                          <a:cs typeface="Arial"/>
                        </a:rPr>
                        <a:t>Bantian</a:t>
                      </a:r>
                      <a:r>
                        <a:rPr lang="en-US" altLang="zh-CN" sz="1200" b="0" kern="1200" dirty="0">
                          <a:solidFill>
                            <a:schemeClr val="tx1"/>
                          </a:solidFill>
                          <a:latin typeface="Times New Roman" pitchFamily="18" charset="0"/>
                          <a:ea typeface="Times New Roman"/>
                          <a:cs typeface="Arial"/>
                        </a:rPr>
                        <a:t>, Shenzhen</a:t>
                      </a:r>
                      <a:endParaRPr lang="en-US" altLang="zh-CN" sz="1600" b="0" kern="1200" dirty="0">
                        <a:solidFill>
                          <a:schemeClr val="tx1"/>
                        </a:solidFill>
                        <a:latin typeface="Times New Roman" pitchFamily="18" charset="0"/>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liuchenchen1@huawei.com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389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Jian Yu</a:t>
                      </a:r>
                      <a:endParaRPr kumimoji="0" lang="ko-KR" altLang="en-US"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Ming Gan</a:t>
                      </a:r>
                      <a:endParaRPr kumimoji="0" lang="ko-KR" altLang="en-US"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ko-KR" altLang="en-US"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PAPR comparation</a:t>
            </a:r>
          </a:p>
        </p:txBody>
      </p:sp>
      <p:sp>
        <p:nvSpPr>
          <p:cNvPr id="3" name="内容占位符 2"/>
          <p:cNvSpPr>
            <a:spLocks noGrp="1"/>
          </p:cNvSpPr>
          <p:nvPr>
            <p:ph idx="1"/>
          </p:nvPr>
        </p:nvSpPr>
        <p:spPr>
          <a:xfrm>
            <a:off x="723899" y="1700808"/>
            <a:ext cx="7770813" cy="4608512"/>
          </a:xfrm>
        </p:spPr>
        <p:txBody>
          <a:bodyPr/>
          <a:lstStyle/>
          <a:p>
            <a:pPr>
              <a:buFont typeface="Wingdings" panose="05000000000000000000" pitchFamily="2" charset="2"/>
              <a:buChar char="l"/>
            </a:pPr>
            <a:r>
              <a:rPr lang="en-US" altLang="zh-CN" sz="2000" dirty="0"/>
              <a:t>The PAPR comparation of the 106-tone DRU with BPSK and QPSK modulation (8x oversampling, 1M random data)</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pic>
        <p:nvPicPr>
          <p:cNvPr id="11" name="图片 10">
            <a:extLst>
              <a:ext uri="{FF2B5EF4-FFF2-40B4-BE49-F238E27FC236}">
                <a16:creationId xmlns:a16="http://schemas.microsoft.com/office/drawing/2014/main" id="{6D0189FC-008A-4654-A094-2FCE65012B17}"/>
              </a:ext>
            </a:extLst>
          </p:cNvPr>
          <p:cNvPicPr>
            <a:picLocks noChangeAspect="1"/>
          </p:cNvPicPr>
          <p:nvPr/>
        </p:nvPicPr>
        <p:blipFill>
          <a:blip r:embed="rId2"/>
          <a:stretch>
            <a:fillRect/>
          </a:stretch>
        </p:blipFill>
        <p:spPr>
          <a:xfrm>
            <a:off x="107504" y="2658841"/>
            <a:ext cx="4570759" cy="3428069"/>
          </a:xfrm>
          <a:prstGeom prst="rect">
            <a:avLst/>
          </a:prstGeom>
        </p:spPr>
      </p:pic>
      <p:pic>
        <p:nvPicPr>
          <p:cNvPr id="12" name="图片 11">
            <a:extLst>
              <a:ext uri="{FF2B5EF4-FFF2-40B4-BE49-F238E27FC236}">
                <a16:creationId xmlns:a16="http://schemas.microsoft.com/office/drawing/2014/main" id="{BA826E55-716B-4F72-9CDE-22E9CC0E240D}"/>
              </a:ext>
            </a:extLst>
          </p:cNvPr>
          <p:cNvPicPr>
            <a:picLocks noChangeAspect="1"/>
          </p:cNvPicPr>
          <p:nvPr/>
        </p:nvPicPr>
        <p:blipFill>
          <a:blip r:embed="rId3"/>
          <a:stretch>
            <a:fillRect/>
          </a:stretch>
        </p:blipFill>
        <p:spPr>
          <a:xfrm>
            <a:off x="4499992" y="2658841"/>
            <a:ext cx="4570759" cy="3428069"/>
          </a:xfrm>
          <a:prstGeom prst="rect">
            <a:avLst/>
          </a:prstGeom>
        </p:spPr>
      </p:pic>
    </p:spTree>
    <p:extLst>
      <p:ext uri="{BB962C8B-B14F-4D97-AF65-F5344CB8AC3E}">
        <p14:creationId xmlns:p14="http://schemas.microsoft.com/office/powerpoint/2010/main" val="457238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PAPR comparation</a:t>
            </a:r>
          </a:p>
        </p:txBody>
      </p:sp>
      <p:sp>
        <p:nvSpPr>
          <p:cNvPr id="3" name="内容占位符 2"/>
          <p:cNvSpPr>
            <a:spLocks noGrp="1"/>
          </p:cNvSpPr>
          <p:nvPr>
            <p:ph idx="1"/>
          </p:nvPr>
        </p:nvSpPr>
        <p:spPr>
          <a:xfrm>
            <a:off x="723899" y="1700808"/>
            <a:ext cx="7770813" cy="4608512"/>
          </a:xfrm>
        </p:spPr>
        <p:txBody>
          <a:bodyPr/>
          <a:lstStyle/>
          <a:p>
            <a:pPr>
              <a:buFont typeface="Wingdings" panose="05000000000000000000" pitchFamily="2" charset="2"/>
              <a:buChar char="l"/>
            </a:pPr>
            <a:r>
              <a:rPr lang="en-US" altLang="zh-CN" sz="2000" dirty="0"/>
              <a:t>The PAPR comparation of the 52-tone DRU with BPSK and QPSK modulation (8x oversampling, 1M random data)</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pic>
        <p:nvPicPr>
          <p:cNvPr id="12" name="图片 11">
            <a:extLst>
              <a:ext uri="{FF2B5EF4-FFF2-40B4-BE49-F238E27FC236}">
                <a16:creationId xmlns:a16="http://schemas.microsoft.com/office/drawing/2014/main" id="{AD04CC7E-2BC9-4D8F-836F-81C9E57530C2}"/>
              </a:ext>
            </a:extLst>
          </p:cNvPr>
          <p:cNvPicPr>
            <a:picLocks noChangeAspect="1"/>
          </p:cNvPicPr>
          <p:nvPr/>
        </p:nvPicPr>
        <p:blipFill>
          <a:blip r:embed="rId2"/>
          <a:stretch>
            <a:fillRect/>
          </a:stretch>
        </p:blipFill>
        <p:spPr>
          <a:xfrm>
            <a:off x="0" y="2446610"/>
            <a:ext cx="4574216" cy="3430662"/>
          </a:xfrm>
          <a:prstGeom prst="rect">
            <a:avLst/>
          </a:prstGeom>
        </p:spPr>
      </p:pic>
      <p:pic>
        <p:nvPicPr>
          <p:cNvPr id="13" name="图片 12">
            <a:extLst>
              <a:ext uri="{FF2B5EF4-FFF2-40B4-BE49-F238E27FC236}">
                <a16:creationId xmlns:a16="http://schemas.microsoft.com/office/drawing/2014/main" id="{737B8323-3C6E-48D5-BA36-D35412AB2FB8}"/>
              </a:ext>
            </a:extLst>
          </p:cNvPr>
          <p:cNvPicPr>
            <a:picLocks noChangeAspect="1"/>
          </p:cNvPicPr>
          <p:nvPr/>
        </p:nvPicPr>
        <p:blipFill>
          <a:blip r:embed="rId3"/>
          <a:stretch>
            <a:fillRect/>
          </a:stretch>
        </p:blipFill>
        <p:spPr>
          <a:xfrm>
            <a:off x="4571206" y="2446610"/>
            <a:ext cx="4574216" cy="3430662"/>
          </a:xfrm>
          <a:prstGeom prst="rect">
            <a:avLst/>
          </a:prstGeom>
        </p:spPr>
      </p:pic>
    </p:spTree>
    <p:extLst>
      <p:ext uri="{BB962C8B-B14F-4D97-AF65-F5344CB8AC3E}">
        <p14:creationId xmlns:p14="http://schemas.microsoft.com/office/powerpoint/2010/main" val="7602030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Smoothing complexity and performance </a:t>
            </a:r>
          </a:p>
        </p:txBody>
      </p:sp>
      <p:sp>
        <p:nvSpPr>
          <p:cNvPr id="3" name="内容占位符 2"/>
          <p:cNvSpPr>
            <a:spLocks noGrp="1"/>
          </p:cNvSpPr>
          <p:nvPr>
            <p:ph idx="1"/>
          </p:nvPr>
        </p:nvSpPr>
        <p:spPr>
          <a:xfrm>
            <a:off x="723899" y="1700808"/>
            <a:ext cx="7770813" cy="4608512"/>
          </a:xfrm>
        </p:spPr>
        <p:txBody>
          <a:bodyPr/>
          <a:lstStyle/>
          <a:p>
            <a:pPr>
              <a:buFont typeface="Wingdings" panose="05000000000000000000" pitchFamily="2" charset="2"/>
              <a:buChar char="l"/>
            </a:pPr>
            <a:r>
              <a:rPr lang="en-US" altLang="zh-CN" sz="2000" dirty="0"/>
              <a:t>The space between adjacent subcarriers of 106-tone DRU</a:t>
            </a:r>
          </a:p>
          <a:p>
            <a:pPr>
              <a:buFont typeface="Wingdings" panose="05000000000000000000" pitchFamily="2" charset="2"/>
              <a:buChar char="l"/>
            </a:pPr>
            <a:endParaRPr lang="en-US" altLang="zh-CN" sz="2000" dirty="0"/>
          </a:p>
          <a:p>
            <a:pPr>
              <a:buFont typeface="Wingdings" panose="05000000000000000000" pitchFamily="2" charset="2"/>
              <a:buChar char="l"/>
            </a:pPr>
            <a:endParaRPr lang="en-US" altLang="zh-CN" sz="2000" dirty="0"/>
          </a:p>
          <a:p>
            <a:pPr>
              <a:buFont typeface="Wingdings" panose="05000000000000000000" pitchFamily="2" charset="2"/>
              <a:buChar char="l"/>
            </a:pPr>
            <a:endParaRPr lang="en-US" altLang="zh-CN" sz="2000" dirty="0"/>
          </a:p>
          <a:p>
            <a:pPr>
              <a:buFont typeface="Wingdings" panose="05000000000000000000" pitchFamily="2" charset="2"/>
              <a:buChar char="l"/>
            </a:pPr>
            <a:endParaRPr lang="en-US" altLang="zh-CN" sz="2000" dirty="0"/>
          </a:p>
          <a:p>
            <a:pPr>
              <a:buFont typeface="Wingdings" panose="05000000000000000000" pitchFamily="2" charset="2"/>
              <a:buChar char="l"/>
            </a:pPr>
            <a:endParaRPr lang="en-US" altLang="zh-CN" sz="2000" dirty="0"/>
          </a:p>
          <a:p>
            <a:pPr>
              <a:buFont typeface="Wingdings" panose="05000000000000000000" pitchFamily="2" charset="2"/>
              <a:buChar char="l"/>
            </a:pPr>
            <a:endParaRPr lang="en-US" altLang="zh-CN" sz="2000" dirty="0"/>
          </a:p>
          <a:p>
            <a:pPr>
              <a:buFont typeface="Wingdings" panose="05000000000000000000" pitchFamily="2" charset="2"/>
              <a:buChar char="l"/>
            </a:pPr>
            <a:endParaRPr lang="en-US" altLang="zh-CN" sz="2000" dirty="0"/>
          </a:p>
          <a:p>
            <a:pPr>
              <a:buFont typeface="Wingdings" panose="05000000000000000000" pitchFamily="2" charset="2"/>
              <a:buChar char="l"/>
            </a:pPr>
            <a:endParaRPr lang="en-US" altLang="zh-CN" sz="2000" dirty="0"/>
          </a:p>
          <a:p>
            <a:pPr>
              <a:buFont typeface="Wingdings" panose="05000000000000000000" pitchFamily="2" charset="2"/>
              <a:buChar char="l"/>
            </a:pPr>
            <a:endParaRPr lang="en-US" altLang="zh-CN" sz="2000" dirty="0"/>
          </a:p>
          <a:p>
            <a:pPr>
              <a:buFont typeface="Wingdings" panose="05000000000000000000" pitchFamily="2" charset="2"/>
              <a:buChar char="l"/>
            </a:pPr>
            <a:r>
              <a:rPr lang="en-US" altLang="zh-CN" sz="2000" dirty="0"/>
              <a:t>Single smoothing coefficient for every subcarriers</a:t>
            </a:r>
          </a:p>
          <a:p>
            <a:pPr>
              <a:buFont typeface="Wingdings" panose="05000000000000000000" pitchFamily="2" charset="2"/>
              <a:buChar char="l"/>
            </a:pPr>
            <a:r>
              <a:rPr lang="en-US" altLang="zh-CN" sz="2000" dirty="0"/>
              <a:t>Better smoothing gain because of smaller space</a:t>
            </a:r>
            <a:endParaRPr lang="zh-CN" altLang="en-US" sz="200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graphicFrame>
        <p:nvGraphicFramePr>
          <p:cNvPr id="12" name="表格 11">
            <a:extLst>
              <a:ext uri="{FF2B5EF4-FFF2-40B4-BE49-F238E27FC236}">
                <a16:creationId xmlns:a16="http://schemas.microsoft.com/office/drawing/2014/main" id="{B57F4E19-F0D3-4056-B78A-DE42FB0D8654}"/>
              </a:ext>
            </a:extLst>
          </p:cNvPr>
          <p:cNvGraphicFramePr>
            <a:graphicFrameLocks noGrp="1"/>
          </p:cNvGraphicFramePr>
          <p:nvPr>
            <p:extLst>
              <p:ext uri="{D42A27DB-BD31-4B8C-83A1-F6EECF244321}">
                <p14:modId xmlns:p14="http://schemas.microsoft.com/office/powerpoint/2010/main" val="1935346432"/>
              </p:ext>
            </p:extLst>
          </p:nvPr>
        </p:nvGraphicFramePr>
        <p:xfrm>
          <a:off x="127048" y="2204864"/>
          <a:ext cx="8964514" cy="621180"/>
        </p:xfrm>
        <a:graphic>
          <a:graphicData uri="http://schemas.openxmlformats.org/drawingml/2006/table">
            <a:tbl>
              <a:tblPr>
                <a:tableStyleId>{5C22544A-7EE6-4342-B048-85BDC9FD1C3A}</a:tableStyleId>
              </a:tblPr>
              <a:tblGrid>
                <a:gridCol w="467544">
                  <a:extLst>
                    <a:ext uri="{9D8B030D-6E8A-4147-A177-3AD203B41FA5}">
                      <a16:colId xmlns:a16="http://schemas.microsoft.com/office/drawing/2014/main" val="1911567536"/>
                    </a:ext>
                  </a:extLst>
                </a:gridCol>
                <a:gridCol w="222034">
                  <a:extLst>
                    <a:ext uri="{9D8B030D-6E8A-4147-A177-3AD203B41FA5}">
                      <a16:colId xmlns:a16="http://schemas.microsoft.com/office/drawing/2014/main" val="850493036"/>
                    </a:ext>
                  </a:extLst>
                </a:gridCol>
                <a:gridCol w="344789">
                  <a:extLst>
                    <a:ext uri="{9D8B030D-6E8A-4147-A177-3AD203B41FA5}">
                      <a16:colId xmlns:a16="http://schemas.microsoft.com/office/drawing/2014/main" val="170181987"/>
                    </a:ext>
                  </a:extLst>
                </a:gridCol>
                <a:gridCol w="344789">
                  <a:extLst>
                    <a:ext uri="{9D8B030D-6E8A-4147-A177-3AD203B41FA5}">
                      <a16:colId xmlns:a16="http://schemas.microsoft.com/office/drawing/2014/main" val="1153667546"/>
                    </a:ext>
                  </a:extLst>
                </a:gridCol>
                <a:gridCol w="344789">
                  <a:extLst>
                    <a:ext uri="{9D8B030D-6E8A-4147-A177-3AD203B41FA5}">
                      <a16:colId xmlns:a16="http://schemas.microsoft.com/office/drawing/2014/main" val="2475771239"/>
                    </a:ext>
                  </a:extLst>
                </a:gridCol>
                <a:gridCol w="344789">
                  <a:extLst>
                    <a:ext uri="{9D8B030D-6E8A-4147-A177-3AD203B41FA5}">
                      <a16:colId xmlns:a16="http://schemas.microsoft.com/office/drawing/2014/main" val="4153250537"/>
                    </a:ext>
                  </a:extLst>
                </a:gridCol>
                <a:gridCol w="344789">
                  <a:extLst>
                    <a:ext uri="{9D8B030D-6E8A-4147-A177-3AD203B41FA5}">
                      <a16:colId xmlns:a16="http://schemas.microsoft.com/office/drawing/2014/main" val="735130546"/>
                    </a:ext>
                  </a:extLst>
                </a:gridCol>
                <a:gridCol w="344789">
                  <a:extLst>
                    <a:ext uri="{9D8B030D-6E8A-4147-A177-3AD203B41FA5}">
                      <a16:colId xmlns:a16="http://schemas.microsoft.com/office/drawing/2014/main" val="3704832004"/>
                    </a:ext>
                  </a:extLst>
                </a:gridCol>
                <a:gridCol w="344789">
                  <a:extLst>
                    <a:ext uri="{9D8B030D-6E8A-4147-A177-3AD203B41FA5}">
                      <a16:colId xmlns:a16="http://schemas.microsoft.com/office/drawing/2014/main" val="3070904487"/>
                    </a:ext>
                  </a:extLst>
                </a:gridCol>
                <a:gridCol w="344789">
                  <a:extLst>
                    <a:ext uri="{9D8B030D-6E8A-4147-A177-3AD203B41FA5}">
                      <a16:colId xmlns:a16="http://schemas.microsoft.com/office/drawing/2014/main" val="3714253888"/>
                    </a:ext>
                  </a:extLst>
                </a:gridCol>
                <a:gridCol w="344789">
                  <a:extLst>
                    <a:ext uri="{9D8B030D-6E8A-4147-A177-3AD203B41FA5}">
                      <a16:colId xmlns:a16="http://schemas.microsoft.com/office/drawing/2014/main" val="2979247625"/>
                    </a:ext>
                  </a:extLst>
                </a:gridCol>
                <a:gridCol w="344789">
                  <a:extLst>
                    <a:ext uri="{9D8B030D-6E8A-4147-A177-3AD203B41FA5}">
                      <a16:colId xmlns:a16="http://schemas.microsoft.com/office/drawing/2014/main" val="4047411015"/>
                    </a:ext>
                  </a:extLst>
                </a:gridCol>
                <a:gridCol w="344789">
                  <a:extLst>
                    <a:ext uri="{9D8B030D-6E8A-4147-A177-3AD203B41FA5}">
                      <a16:colId xmlns:a16="http://schemas.microsoft.com/office/drawing/2014/main" val="768546833"/>
                    </a:ext>
                  </a:extLst>
                </a:gridCol>
                <a:gridCol w="344789">
                  <a:extLst>
                    <a:ext uri="{9D8B030D-6E8A-4147-A177-3AD203B41FA5}">
                      <a16:colId xmlns:a16="http://schemas.microsoft.com/office/drawing/2014/main" val="3544786889"/>
                    </a:ext>
                  </a:extLst>
                </a:gridCol>
                <a:gridCol w="344789">
                  <a:extLst>
                    <a:ext uri="{9D8B030D-6E8A-4147-A177-3AD203B41FA5}">
                      <a16:colId xmlns:a16="http://schemas.microsoft.com/office/drawing/2014/main" val="3041500333"/>
                    </a:ext>
                  </a:extLst>
                </a:gridCol>
                <a:gridCol w="344789">
                  <a:extLst>
                    <a:ext uri="{9D8B030D-6E8A-4147-A177-3AD203B41FA5}">
                      <a16:colId xmlns:a16="http://schemas.microsoft.com/office/drawing/2014/main" val="2476585694"/>
                    </a:ext>
                  </a:extLst>
                </a:gridCol>
                <a:gridCol w="344789">
                  <a:extLst>
                    <a:ext uri="{9D8B030D-6E8A-4147-A177-3AD203B41FA5}">
                      <a16:colId xmlns:a16="http://schemas.microsoft.com/office/drawing/2014/main" val="3644912717"/>
                    </a:ext>
                  </a:extLst>
                </a:gridCol>
                <a:gridCol w="344789">
                  <a:extLst>
                    <a:ext uri="{9D8B030D-6E8A-4147-A177-3AD203B41FA5}">
                      <a16:colId xmlns:a16="http://schemas.microsoft.com/office/drawing/2014/main" val="878490154"/>
                    </a:ext>
                  </a:extLst>
                </a:gridCol>
                <a:gridCol w="344789">
                  <a:extLst>
                    <a:ext uri="{9D8B030D-6E8A-4147-A177-3AD203B41FA5}">
                      <a16:colId xmlns:a16="http://schemas.microsoft.com/office/drawing/2014/main" val="2295164222"/>
                    </a:ext>
                  </a:extLst>
                </a:gridCol>
                <a:gridCol w="344789">
                  <a:extLst>
                    <a:ext uri="{9D8B030D-6E8A-4147-A177-3AD203B41FA5}">
                      <a16:colId xmlns:a16="http://schemas.microsoft.com/office/drawing/2014/main" val="937261933"/>
                    </a:ext>
                  </a:extLst>
                </a:gridCol>
                <a:gridCol w="344789">
                  <a:extLst>
                    <a:ext uri="{9D8B030D-6E8A-4147-A177-3AD203B41FA5}">
                      <a16:colId xmlns:a16="http://schemas.microsoft.com/office/drawing/2014/main" val="3417935972"/>
                    </a:ext>
                  </a:extLst>
                </a:gridCol>
                <a:gridCol w="344789">
                  <a:extLst>
                    <a:ext uri="{9D8B030D-6E8A-4147-A177-3AD203B41FA5}">
                      <a16:colId xmlns:a16="http://schemas.microsoft.com/office/drawing/2014/main" val="1982134823"/>
                    </a:ext>
                  </a:extLst>
                </a:gridCol>
                <a:gridCol w="344789">
                  <a:extLst>
                    <a:ext uri="{9D8B030D-6E8A-4147-A177-3AD203B41FA5}">
                      <a16:colId xmlns:a16="http://schemas.microsoft.com/office/drawing/2014/main" val="3796779666"/>
                    </a:ext>
                  </a:extLst>
                </a:gridCol>
                <a:gridCol w="344789">
                  <a:extLst>
                    <a:ext uri="{9D8B030D-6E8A-4147-A177-3AD203B41FA5}">
                      <a16:colId xmlns:a16="http://schemas.microsoft.com/office/drawing/2014/main" val="1856884633"/>
                    </a:ext>
                  </a:extLst>
                </a:gridCol>
                <a:gridCol w="344789">
                  <a:extLst>
                    <a:ext uri="{9D8B030D-6E8A-4147-A177-3AD203B41FA5}">
                      <a16:colId xmlns:a16="http://schemas.microsoft.com/office/drawing/2014/main" val="218514209"/>
                    </a:ext>
                  </a:extLst>
                </a:gridCol>
                <a:gridCol w="344789">
                  <a:extLst>
                    <a:ext uri="{9D8B030D-6E8A-4147-A177-3AD203B41FA5}">
                      <a16:colId xmlns:a16="http://schemas.microsoft.com/office/drawing/2014/main" val="1953383839"/>
                    </a:ext>
                  </a:extLst>
                </a:gridCol>
              </a:tblGrid>
              <a:tr h="207060">
                <a:tc>
                  <a:txBody>
                    <a:bodyPr/>
                    <a:lstStyle/>
                    <a:p>
                      <a:pPr algn="ctr" fontAlgn="ctr"/>
                      <a:r>
                        <a:rPr lang="en-US" altLang="zh-CN" sz="900" u="none" strike="noStrike" dirty="0">
                          <a:effectLst/>
                        </a:rPr>
                        <a:t>0</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1</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2</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3</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4</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5</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6</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7</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9</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10</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11</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12</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13</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14</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15</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16</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17</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18</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19</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20</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21</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22</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23</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24</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25</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extLst>
                  <a:ext uri="{0D108BD9-81ED-4DB2-BD59-A6C34878D82A}">
                    <a16:rowId xmlns:a16="http://schemas.microsoft.com/office/drawing/2014/main" val="466718595"/>
                  </a:ext>
                </a:extLst>
              </a:tr>
              <a:tr h="207060">
                <a:tc>
                  <a:txBody>
                    <a:bodyPr/>
                    <a:lstStyle/>
                    <a:p>
                      <a:pPr algn="l" fontAlgn="ctr"/>
                      <a:r>
                        <a:rPr lang="en-US" sz="900" b="1" u="none" strike="noStrike" dirty="0">
                          <a:effectLst/>
                        </a:rPr>
                        <a:t>Proposed</a:t>
                      </a:r>
                      <a:endParaRPr lang="en-US" sz="900" b="1"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16</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extLst>
                  <a:ext uri="{0D108BD9-81ED-4DB2-BD59-A6C34878D82A}">
                    <a16:rowId xmlns:a16="http://schemas.microsoft.com/office/drawing/2014/main" val="20337657"/>
                  </a:ext>
                </a:extLst>
              </a:tr>
              <a:tr h="207060">
                <a:tc>
                  <a:txBody>
                    <a:bodyPr/>
                    <a:lstStyle/>
                    <a:p>
                      <a:pPr algn="l" fontAlgn="ctr"/>
                      <a:r>
                        <a:rPr lang="en-US" sz="900" b="1" u="none" strike="noStrike" dirty="0">
                          <a:effectLst/>
                        </a:rPr>
                        <a:t>Ref[9]</a:t>
                      </a:r>
                      <a:endParaRPr lang="en-US" sz="900" b="1"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12</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b="1" u="none" strike="noStrike" dirty="0">
                          <a:solidFill>
                            <a:srgbClr val="FF0000"/>
                          </a:solidFill>
                          <a:effectLst/>
                        </a:rPr>
                        <a:t>8</a:t>
                      </a:r>
                      <a:endParaRPr lang="en-US" altLang="zh-CN" sz="900" b="1" i="0" u="none" strike="noStrike" dirty="0">
                        <a:solidFill>
                          <a:srgbClr val="FF0000"/>
                        </a:solidFill>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b="1" u="none" strike="noStrike" dirty="0">
                          <a:solidFill>
                            <a:srgbClr val="FF0000"/>
                          </a:solidFill>
                          <a:effectLst/>
                        </a:rPr>
                        <a:t>8</a:t>
                      </a:r>
                      <a:endParaRPr lang="en-US" altLang="zh-CN" sz="900" b="1" i="0" u="none" strike="noStrike" dirty="0">
                        <a:solidFill>
                          <a:srgbClr val="FF0000"/>
                        </a:solidFill>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b="1" u="none" strike="noStrike" dirty="0">
                          <a:solidFill>
                            <a:srgbClr val="FF0000"/>
                          </a:solidFill>
                          <a:effectLst/>
                        </a:rPr>
                        <a:t>8</a:t>
                      </a:r>
                      <a:endParaRPr lang="en-US" altLang="zh-CN" sz="900" b="1" i="0" u="none" strike="noStrike" dirty="0">
                        <a:solidFill>
                          <a:srgbClr val="FF0000"/>
                        </a:solidFill>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b="1" u="none" strike="noStrike" dirty="0">
                          <a:solidFill>
                            <a:srgbClr val="FF0000"/>
                          </a:solidFill>
                          <a:effectLst/>
                        </a:rPr>
                        <a:t>12</a:t>
                      </a:r>
                      <a:endParaRPr lang="en-US" altLang="zh-CN" sz="900" b="1" i="0" u="none" strike="noStrike" dirty="0">
                        <a:solidFill>
                          <a:srgbClr val="FF0000"/>
                        </a:solidFill>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12</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12</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12</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12</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12</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extLst>
                  <a:ext uri="{0D108BD9-81ED-4DB2-BD59-A6C34878D82A}">
                    <a16:rowId xmlns:a16="http://schemas.microsoft.com/office/drawing/2014/main" val="2436874011"/>
                  </a:ext>
                </a:extLst>
              </a:tr>
            </a:tbl>
          </a:graphicData>
        </a:graphic>
      </p:graphicFrame>
      <p:graphicFrame>
        <p:nvGraphicFramePr>
          <p:cNvPr id="13" name="表格 12">
            <a:extLst>
              <a:ext uri="{FF2B5EF4-FFF2-40B4-BE49-F238E27FC236}">
                <a16:creationId xmlns:a16="http://schemas.microsoft.com/office/drawing/2014/main" id="{AA98AD95-A961-4136-A3F2-EE5564212D00}"/>
              </a:ext>
            </a:extLst>
          </p:cNvPr>
          <p:cNvGraphicFramePr>
            <a:graphicFrameLocks noGrp="1"/>
          </p:cNvGraphicFramePr>
          <p:nvPr>
            <p:extLst>
              <p:ext uri="{D42A27DB-BD31-4B8C-83A1-F6EECF244321}">
                <p14:modId xmlns:p14="http://schemas.microsoft.com/office/powerpoint/2010/main" val="2393348159"/>
              </p:ext>
            </p:extLst>
          </p:nvPr>
        </p:nvGraphicFramePr>
        <p:xfrm>
          <a:off x="535400" y="2996952"/>
          <a:ext cx="8556165" cy="720078"/>
        </p:xfrm>
        <a:graphic>
          <a:graphicData uri="http://schemas.openxmlformats.org/drawingml/2006/table">
            <a:tbl>
              <a:tblPr>
                <a:tableStyleId>{5C22544A-7EE6-4342-B048-85BDC9FD1C3A}</a:tableStyleId>
              </a:tblPr>
              <a:tblGrid>
                <a:gridCol w="316895">
                  <a:extLst>
                    <a:ext uri="{9D8B030D-6E8A-4147-A177-3AD203B41FA5}">
                      <a16:colId xmlns:a16="http://schemas.microsoft.com/office/drawing/2014/main" val="3831553124"/>
                    </a:ext>
                  </a:extLst>
                </a:gridCol>
                <a:gridCol w="316895">
                  <a:extLst>
                    <a:ext uri="{9D8B030D-6E8A-4147-A177-3AD203B41FA5}">
                      <a16:colId xmlns:a16="http://schemas.microsoft.com/office/drawing/2014/main" val="217012044"/>
                    </a:ext>
                  </a:extLst>
                </a:gridCol>
                <a:gridCol w="316895">
                  <a:extLst>
                    <a:ext uri="{9D8B030D-6E8A-4147-A177-3AD203B41FA5}">
                      <a16:colId xmlns:a16="http://schemas.microsoft.com/office/drawing/2014/main" val="835121330"/>
                    </a:ext>
                  </a:extLst>
                </a:gridCol>
                <a:gridCol w="316895">
                  <a:extLst>
                    <a:ext uri="{9D8B030D-6E8A-4147-A177-3AD203B41FA5}">
                      <a16:colId xmlns:a16="http://schemas.microsoft.com/office/drawing/2014/main" val="4198417666"/>
                    </a:ext>
                  </a:extLst>
                </a:gridCol>
                <a:gridCol w="316895">
                  <a:extLst>
                    <a:ext uri="{9D8B030D-6E8A-4147-A177-3AD203B41FA5}">
                      <a16:colId xmlns:a16="http://schemas.microsoft.com/office/drawing/2014/main" val="25449842"/>
                    </a:ext>
                  </a:extLst>
                </a:gridCol>
                <a:gridCol w="316895">
                  <a:extLst>
                    <a:ext uri="{9D8B030D-6E8A-4147-A177-3AD203B41FA5}">
                      <a16:colId xmlns:a16="http://schemas.microsoft.com/office/drawing/2014/main" val="3813623177"/>
                    </a:ext>
                  </a:extLst>
                </a:gridCol>
                <a:gridCol w="316895">
                  <a:extLst>
                    <a:ext uri="{9D8B030D-6E8A-4147-A177-3AD203B41FA5}">
                      <a16:colId xmlns:a16="http://schemas.microsoft.com/office/drawing/2014/main" val="1642083225"/>
                    </a:ext>
                  </a:extLst>
                </a:gridCol>
                <a:gridCol w="316895">
                  <a:extLst>
                    <a:ext uri="{9D8B030D-6E8A-4147-A177-3AD203B41FA5}">
                      <a16:colId xmlns:a16="http://schemas.microsoft.com/office/drawing/2014/main" val="2499640391"/>
                    </a:ext>
                  </a:extLst>
                </a:gridCol>
                <a:gridCol w="316895">
                  <a:extLst>
                    <a:ext uri="{9D8B030D-6E8A-4147-A177-3AD203B41FA5}">
                      <a16:colId xmlns:a16="http://schemas.microsoft.com/office/drawing/2014/main" val="772141826"/>
                    </a:ext>
                  </a:extLst>
                </a:gridCol>
                <a:gridCol w="316895">
                  <a:extLst>
                    <a:ext uri="{9D8B030D-6E8A-4147-A177-3AD203B41FA5}">
                      <a16:colId xmlns:a16="http://schemas.microsoft.com/office/drawing/2014/main" val="2683676641"/>
                    </a:ext>
                  </a:extLst>
                </a:gridCol>
                <a:gridCol w="316895">
                  <a:extLst>
                    <a:ext uri="{9D8B030D-6E8A-4147-A177-3AD203B41FA5}">
                      <a16:colId xmlns:a16="http://schemas.microsoft.com/office/drawing/2014/main" val="2661753146"/>
                    </a:ext>
                  </a:extLst>
                </a:gridCol>
                <a:gridCol w="316895">
                  <a:extLst>
                    <a:ext uri="{9D8B030D-6E8A-4147-A177-3AD203B41FA5}">
                      <a16:colId xmlns:a16="http://schemas.microsoft.com/office/drawing/2014/main" val="2650316949"/>
                    </a:ext>
                  </a:extLst>
                </a:gridCol>
                <a:gridCol w="316895">
                  <a:extLst>
                    <a:ext uri="{9D8B030D-6E8A-4147-A177-3AD203B41FA5}">
                      <a16:colId xmlns:a16="http://schemas.microsoft.com/office/drawing/2014/main" val="3451931452"/>
                    </a:ext>
                  </a:extLst>
                </a:gridCol>
                <a:gridCol w="316895">
                  <a:extLst>
                    <a:ext uri="{9D8B030D-6E8A-4147-A177-3AD203B41FA5}">
                      <a16:colId xmlns:a16="http://schemas.microsoft.com/office/drawing/2014/main" val="234816418"/>
                    </a:ext>
                  </a:extLst>
                </a:gridCol>
                <a:gridCol w="316895">
                  <a:extLst>
                    <a:ext uri="{9D8B030D-6E8A-4147-A177-3AD203B41FA5}">
                      <a16:colId xmlns:a16="http://schemas.microsoft.com/office/drawing/2014/main" val="3839656787"/>
                    </a:ext>
                  </a:extLst>
                </a:gridCol>
                <a:gridCol w="316895">
                  <a:extLst>
                    <a:ext uri="{9D8B030D-6E8A-4147-A177-3AD203B41FA5}">
                      <a16:colId xmlns:a16="http://schemas.microsoft.com/office/drawing/2014/main" val="1838042278"/>
                    </a:ext>
                  </a:extLst>
                </a:gridCol>
                <a:gridCol w="316895">
                  <a:extLst>
                    <a:ext uri="{9D8B030D-6E8A-4147-A177-3AD203B41FA5}">
                      <a16:colId xmlns:a16="http://schemas.microsoft.com/office/drawing/2014/main" val="3737720435"/>
                    </a:ext>
                  </a:extLst>
                </a:gridCol>
                <a:gridCol w="316895">
                  <a:extLst>
                    <a:ext uri="{9D8B030D-6E8A-4147-A177-3AD203B41FA5}">
                      <a16:colId xmlns:a16="http://schemas.microsoft.com/office/drawing/2014/main" val="1541207434"/>
                    </a:ext>
                  </a:extLst>
                </a:gridCol>
                <a:gridCol w="316895">
                  <a:extLst>
                    <a:ext uri="{9D8B030D-6E8A-4147-A177-3AD203B41FA5}">
                      <a16:colId xmlns:a16="http://schemas.microsoft.com/office/drawing/2014/main" val="2728273667"/>
                    </a:ext>
                  </a:extLst>
                </a:gridCol>
                <a:gridCol w="316895">
                  <a:extLst>
                    <a:ext uri="{9D8B030D-6E8A-4147-A177-3AD203B41FA5}">
                      <a16:colId xmlns:a16="http://schemas.microsoft.com/office/drawing/2014/main" val="2381530700"/>
                    </a:ext>
                  </a:extLst>
                </a:gridCol>
                <a:gridCol w="316895">
                  <a:extLst>
                    <a:ext uri="{9D8B030D-6E8A-4147-A177-3AD203B41FA5}">
                      <a16:colId xmlns:a16="http://schemas.microsoft.com/office/drawing/2014/main" val="1930281525"/>
                    </a:ext>
                  </a:extLst>
                </a:gridCol>
                <a:gridCol w="316895">
                  <a:extLst>
                    <a:ext uri="{9D8B030D-6E8A-4147-A177-3AD203B41FA5}">
                      <a16:colId xmlns:a16="http://schemas.microsoft.com/office/drawing/2014/main" val="1462877178"/>
                    </a:ext>
                  </a:extLst>
                </a:gridCol>
                <a:gridCol w="316895">
                  <a:extLst>
                    <a:ext uri="{9D8B030D-6E8A-4147-A177-3AD203B41FA5}">
                      <a16:colId xmlns:a16="http://schemas.microsoft.com/office/drawing/2014/main" val="2382343787"/>
                    </a:ext>
                  </a:extLst>
                </a:gridCol>
                <a:gridCol w="316895">
                  <a:extLst>
                    <a:ext uri="{9D8B030D-6E8A-4147-A177-3AD203B41FA5}">
                      <a16:colId xmlns:a16="http://schemas.microsoft.com/office/drawing/2014/main" val="3573871073"/>
                    </a:ext>
                  </a:extLst>
                </a:gridCol>
                <a:gridCol w="316895">
                  <a:extLst>
                    <a:ext uri="{9D8B030D-6E8A-4147-A177-3AD203B41FA5}">
                      <a16:colId xmlns:a16="http://schemas.microsoft.com/office/drawing/2014/main" val="1807105541"/>
                    </a:ext>
                  </a:extLst>
                </a:gridCol>
                <a:gridCol w="316895">
                  <a:extLst>
                    <a:ext uri="{9D8B030D-6E8A-4147-A177-3AD203B41FA5}">
                      <a16:colId xmlns:a16="http://schemas.microsoft.com/office/drawing/2014/main" val="310868958"/>
                    </a:ext>
                  </a:extLst>
                </a:gridCol>
                <a:gridCol w="316895">
                  <a:extLst>
                    <a:ext uri="{9D8B030D-6E8A-4147-A177-3AD203B41FA5}">
                      <a16:colId xmlns:a16="http://schemas.microsoft.com/office/drawing/2014/main" val="3252975332"/>
                    </a:ext>
                  </a:extLst>
                </a:gridCol>
              </a:tblGrid>
              <a:tr h="240026">
                <a:tc>
                  <a:txBody>
                    <a:bodyPr/>
                    <a:lstStyle/>
                    <a:p>
                      <a:pPr algn="ctr" fontAlgn="ctr"/>
                      <a:r>
                        <a:rPr lang="en-US" altLang="zh-CN" sz="1000" u="none" strike="noStrike" dirty="0">
                          <a:effectLst/>
                        </a:rPr>
                        <a:t>26</a:t>
                      </a:r>
                      <a:endParaRPr lang="en-US" altLang="zh-CN" sz="10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dirty="0">
                          <a:effectLst/>
                        </a:rPr>
                        <a:t>27</a:t>
                      </a:r>
                      <a:endParaRPr lang="en-US" altLang="zh-CN" sz="10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dirty="0">
                          <a:effectLst/>
                        </a:rPr>
                        <a:t>28</a:t>
                      </a:r>
                      <a:endParaRPr lang="en-US" altLang="zh-CN" sz="10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dirty="0">
                          <a:effectLst/>
                        </a:rPr>
                        <a:t>29</a:t>
                      </a:r>
                      <a:endParaRPr lang="en-US" altLang="zh-CN" sz="10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dirty="0">
                          <a:effectLst/>
                        </a:rPr>
                        <a:t>30</a:t>
                      </a:r>
                      <a:endParaRPr lang="en-US" altLang="zh-CN" sz="10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31</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32</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33</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34</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35</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36</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37</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38</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39</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40</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41</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42</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43</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44</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45</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46</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47</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48</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49</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50</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51</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52</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extLst>
                  <a:ext uri="{0D108BD9-81ED-4DB2-BD59-A6C34878D82A}">
                    <a16:rowId xmlns:a16="http://schemas.microsoft.com/office/drawing/2014/main" val="1429690314"/>
                  </a:ext>
                </a:extLst>
              </a:tr>
              <a:tr h="240026">
                <a:tc>
                  <a:txBody>
                    <a:bodyPr/>
                    <a:lstStyle/>
                    <a:p>
                      <a:pPr algn="ctr" fontAlgn="ctr"/>
                      <a:r>
                        <a:rPr lang="en-US" altLang="zh-CN" sz="1000" u="none" strike="noStrike">
                          <a:effectLst/>
                        </a:rPr>
                        <a:t>8</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8</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8</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8</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dirty="0">
                          <a:effectLst/>
                        </a:rPr>
                        <a:t>8</a:t>
                      </a:r>
                      <a:endParaRPr lang="en-US" altLang="zh-CN" sz="10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dirty="0">
                          <a:effectLst/>
                        </a:rPr>
                        <a:t>8</a:t>
                      </a:r>
                      <a:endParaRPr lang="en-US" altLang="zh-CN" sz="10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dirty="0">
                          <a:effectLst/>
                        </a:rPr>
                        <a:t>8</a:t>
                      </a:r>
                      <a:endParaRPr lang="en-US" altLang="zh-CN" sz="10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dirty="0">
                          <a:effectLst/>
                        </a:rPr>
                        <a:t>8</a:t>
                      </a:r>
                      <a:endParaRPr lang="en-US" altLang="zh-CN" sz="10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dirty="0">
                          <a:effectLst/>
                        </a:rPr>
                        <a:t>8</a:t>
                      </a:r>
                      <a:endParaRPr lang="en-US" altLang="zh-CN" sz="10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dirty="0">
                          <a:effectLst/>
                        </a:rPr>
                        <a:t>8</a:t>
                      </a:r>
                      <a:endParaRPr lang="en-US" altLang="zh-CN" sz="10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dirty="0">
                          <a:effectLst/>
                        </a:rPr>
                        <a:t>8</a:t>
                      </a:r>
                      <a:endParaRPr lang="en-US" altLang="zh-CN" sz="10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dirty="0">
                          <a:effectLst/>
                        </a:rPr>
                        <a:t>8</a:t>
                      </a:r>
                      <a:endParaRPr lang="en-US" altLang="zh-CN" sz="10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dirty="0">
                          <a:effectLst/>
                        </a:rPr>
                        <a:t>8</a:t>
                      </a:r>
                      <a:endParaRPr lang="en-US" altLang="zh-CN" sz="10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dirty="0">
                          <a:effectLst/>
                        </a:rPr>
                        <a:t>8</a:t>
                      </a:r>
                      <a:endParaRPr lang="en-US" altLang="zh-CN" sz="10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dirty="0">
                          <a:effectLst/>
                        </a:rPr>
                        <a:t>8</a:t>
                      </a:r>
                      <a:endParaRPr lang="en-US" altLang="zh-CN" sz="10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dirty="0">
                          <a:effectLst/>
                        </a:rPr>
                        <a:t>8</a:t>
                      </a:r>
                      <a:endParaRPr lang="en-US" altLang="zh-CN" sz="10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dirty="0">
                          <a:effectLst/>
                        </a:rPr>
                        <a:t>8</a:t>
                      </a:r>
                      <a:endParaRPr lang="en-US" altLang="zh-CN" sz="10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dirty="0">
                          <a:effectLst/>
                        </a:rPr>
                        <a:t>8</a:t>
                      </a:r>
                      <a:endParaRPr lang="en-US" altLang="zh-CN" sz="10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dirty="0">
                          <a:effectLst/>
                        </a:rPr>
                        <a:t>8</a:t>
                      </a:r>
                      <a:endParaRPr lang="en-US" altLang="zh-CN" sz="10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dirty="0">
                          <a:effectLst/>
                        </a:rPr>
                        <a:t>8</a:t>
                      </a:r>
                      <a:endParaRPr lang="en-US" altLang="zh-CN" sz="10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dirty="0">
                          <a:effectLst/>
                        </a:rPr>
                        <a:t>8</a:t>
                      </a:r>
                      <a:endParaRPr lang="en-US" altLang="zh-CN" sz="10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8</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8</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8</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8</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8</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dirty="0">
                          <a:effectLst/>
                        </a:rPr>
                        <a:t>8</a:t>
                      </a:r>
                      <a:endParaRPr lang="en-US" altLang="zh-CN" sz="1000" b="0" i="0" u="none" strike="noStrike" dirty="0">
                        <a:effectLst/>
                        <a:latin typeface="Times New Roman" panose="02020603050405020304" pitchFamily="18" charset="0"/>
                        <a:ea typeface="宋体" panose="02010600030101010101" pitchFamily="2" charset="-122"/>
                      </a:endParaRPr>
                    </a:p>
                  </a:txBody>
                  <a:tcPr marL="3997" marR="3997" marT="3997" marB="0" anchor="ctr"/>
                </a:tc>
                <a:extLst>
                  <a:ext uri="{0D108BD9-81ED-4DB2-BD59-A6C34878D82A}">
                    <a16:rowId xmlns:a16="http://schemas.microsoft.com/office/drawing/2014/main" val="1867329473"/>
                  </a:ext>
                </a:extLst>
              </a:tr>
              <a:tr h="240026">
                <a:tc>
                  <a:txBody>
                    <a:bodyPr/>
                    <a:lstStyle/>
                    <a:p>
                      <a:pPr algn="ctr" fontAlgn="ctr"/>
                      <a:r>
                        <a:rPr lang="en-US" altLang="zh-CN" sz="1000" u="none" strike="noStrike">
                          <a:effectLst/>
                        </a:rPr>
                        <a:t>8</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8</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8</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12</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dirty="0">
                          <a:effectLst/>
                        </a:rPr>
                        <a:t>8</a:t>
                      </a:r>
                      <a:endParaRPr lang="en-US" altLang="zh-CN" sz="10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8</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8</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12</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8</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8</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8</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12</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8</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8</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8</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dirty="0">
                          <a:effectLst/>
                        </a:rPr>
                        <a:t>12</a:t>
                      </a:r>
                      <a:endParaRPr lang="en-US" altLang="zh-CN" sz="10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8</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8</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8</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12</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a:effectLst/>
                        </a:rPr>
                        <a:t>8</a:t>
                      </a:r>
                      <a:endParaRPr lang="en-US" altLang="zh-CN" sz="10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dirty="0">
                          <a:effectLst/>
                        </a:rPr>
                        <a:t>8</a:t>
                      </a:r>
                      <a:endParaRPr lang="en-US" altLang="zh-CN" sz="10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dirty="0">
                          <a:effectLst/>
                        </a:rPr>
                        <a:t>8</a:t>
                      </a:r>
                      <a:endParaRPr lang="en-US" altLang="zh-CN" sz="10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dirty="0">
                          <a:effectLst/>
                        </a:rPr>
                        <a:t>12</a:t>
                      </a:r>
                      <a:endParaRPr lang="en-US" altLang="zh-CN" sz="10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dirty="0">
                          <a:effectLst/>
                        </a:rPr>
                        <a:t>8</a:t>
                      </a:r>
                      <a:endParaRPr lang="en-US" altLang="zh-CN" sz="10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dirty="0">
                          <a:effectLst/>
                        </a:rPr>
                        <a:t>8</a:t>
                      </a:r>
                      <a:endParaRPr lang="en-US" altLang="zh-CN" sz="10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1000" u="none" strike="noStrike" dirty="0">
                          <a:effectLst/>
                        </a:rPr>
                        <a:t>8</a:t>
                      </a:r>
                      <a:endParaRPr lang="en-US" altLang="zh-CN" sz="1000" b="0" i="0" u="none" strike="noStrike" dirty="0">
                        <a:effectLst/>
                        <a:latin typeface="Times New Roman" panose="02020603050405020304" pitchFamily="18" charset="0"/>
                        <a:ea typeface="宋体" panose="02010600030101010101" pitchFamily="2" charset="-122"/>
                      </a:endParaRPr>
                    </a:p>
                  </a:txBody>
                  <a:tcPr marL="3997" marR="3997" marT="3997" marB="0" anchor="ctr"/>
                </a:tc>
                <a:extLst>
                  <a:ext uri="{0D108BD9-81ED-4DB2-BD59-A6C34878D82A}">
                    <a16:rowId xmlns:a16="http://schemas.microsoft.com/office/drawing/2014/main" val="4102983969"/>
                  </a:ext>
                </a:extLst>
              </a:tr>
            </a:tbl>
          </a:graphicData>
        </a:graphic>
      </p:graphicFrame>
      <p:graphicFrame>
        <p:nvGraphicFramePr>
          <p:cNvPr id="14" name="表格 13">
            <a:extLst>
              <a:ext uri="{FF2B5EF4-FFF2-40B4-BE49-F238E27FC236}">
                <a16:creationId xmlns:a16="http://schemas.microsoft.com/office/drawing/2014/main" id="{3E386E6B-A0C0-4AE6-AC31-04ED69FFA3C6}"/>
              </a:ext>
            </a:extLst>
          </p:cNvPr>
          <p:cNvGraphicFramePr>
            <a:graphicFrameLocks noGrp="1"/>
          </p:cNvGraphicFramePr>
          <p:nvPr>
            <p:extLst>
              <p:ext uri="{D42A27DB-BD31-4B8C-83A1-F6EECF244321}">
                <p14:modId xmlns:p14="http://schemas.microsoft.com/office/powerpoint/2010/main" val="2528534629"/>
              </p:ext>
            </p:extLst>
          </p:nvPr>
        </p:nvGraphicFramePr>
        <p:xfrm>
          <a:off x="535380" y="3883123"/>
          <a:ext cx="8556158" cy="720078"/>
        </p:xfrm>
        <a:graphic>
          <a:graphicData uri="http://schemas.openxmlformats.org/drawingml/2006/table">
            <a:tbl>
              <a:tblPr>
                <a:tableStyleId>{5C22544A-7EE6-4342-B048-85BDC9FD1C3A}</a:tableStyleId>
              </a:tblPr>
              <a:tblGrid>
                <a:gridCol w="329083">
                  <a:extLst>
                    <a:ext uri="{9D8B030D-6E8A-4147-A177-3AD203B41FA5}">
                      <a16:colId xmlns:a16="http://schemas.microsoft.com/office/drawing/2014/main" val="4097054164"/>
                    </a:ext>
                  </a:extLst>
                </a:gridCol>
                <a:gridCol w="329083">
                  <a:extLst>
                    <a:ext uri="{9D8B030D-6E8A-4147-A177-3AD203B41FA5}">
                      <a16:colId xmlns:a16="http://schemas.microsoft.com/office/drawing/2014/main" val="3511335594"/>
                    </a:ext>
                  </a:extLst>
                </a:gridCol>
                <a:gridCol w="329083">
                  <a:extLst>
                    <a:ext uri="{9D8B030D-6E8A-4147-A177-3AD203B41FA5}">
                      <a16:colId xmlns:a16="http://schemas.microsoft.com/office/drawing/2014/main" val="4231355732"/>
                    </a:ext>
                  </a:extLst>
                </a:gridCol>
                <a:gridCol w="329083">
                  <a:extLst>
                    <a:ext uri="{9D8B030D-6E8A-4147-A177-3AD203B41FA5}">
                      <a16:colId xmlns:a16="http://schemas.microsoft.com/office/drawing/2014/main" val="1283946910"/>
                    </a:ext>
                  </a:extLst>
                </a:gridCol>
                <a:gridCol w="329083">
                  <a:extLst>
                    <a:ext uri="{9D8B030D-6E8A-4147-A177-3AD203B41FA5}">
                      <a16:colId xmlns:a16="http://schemas.microsoft.com/office/drawing/2014/main" val="2813911248"/>
                    </a:ext>
                  </a:extLst>
                </a:gridCol>
                <a:gridCol w="329083">
                  <a:extLst>
                    <a:ext uri="{9D8B030D-6E8A-4147-A177-3AD203B41FA5}">
                      <a16:colId xmlns:a16="http://schemas.microsoft.com/office/drawing/2014/main" val="4054329455"/>
                    </a:ext>
                  </a:extLst>
                </a:gridCol>
                <a:gridCol w="329083">
                  <a:extLst>
                    <a:ext uri="{9D8B030D-6E8A-4147-A177-3AD203B41FA5}">
                      <a16:colId xmlns:a16="http://schemas.microsoft.com/office/drawing/2014/main" val="2977893127"/>
                    </a:ext>
                  </a:extLst>
                </a:gridCol>
                <a:gridCol w="329083">
                  <a:extLst>
                    <a:ext uri="{9D8B030D-6E8A-4147-A177-3AD203B41FA5}">
                      <a16:colId xmlns:a16="http://schemas.microsoft.com/office/drawing/2014/main" val="1813608895"/>
                    </a:ext>
                  </a:extLst>
                </a:gridCol>
                <a:gridCol w="329083">
                  <a:extLst>
                    <a:ext uri="{9D8B030D-6E8A-4147-A177-3AD203B41FA5}">
                      <a16:colId xmlns:a16="http://schemas.microsoft.com/office/drawing/2014/main" val="204902416"/>
                    </a:ext>
                  </a:extLst>
                </a:gridCol>
                <a:gridCol w="329083">
                  <a:extLst>
                    <a:ext uri="{9D8B030D-6E8A-4147-A177-3AD203B41FA5}">
                      <a16:colId xmlns:a16="http://schemas.microsoft.com/office/drawing/2014/main" val="1642986726"/>
                    </a:ext>
                  </a:extLst>
                </a:gridCol>
                <a:gridCol w="329083">
                  <a:extLst>
                    <a:ext uri="{9D8B030D-6E8A-4147-A177-3AD203B41FA5}">
                      <a16:colId xmlns:a16="http://schemas.microsoft.com/office/drawing/2014/main" val="2112329019"/>
                    </a:ext>
                  </a:extLst>
                </a:gridCol>
                <a:gridCol w="329083">
                  <a:extLst>
                    <a:ext uri="{9D8B030D-6E8A-4147-A177-3AD203B41FA5}">
                      <a16:colId xmlns:a16="http://schemas.microsoft.com/office/drawing/2014/main" val="6276823"/>
                    </a:ext>
                  </a:extLst>
                </a:gridCol>
                <a:gridCol w="329083">
                  <a:extLst>
                    <a:ext uri="{9D8B030D-6E8A-4147-A177-3AD203B41FA5}">
                      <a16:colId xmlns:a16="http://schemas.microsoft.com/office/drawing/2014/main" val="2335062164"/>
                    </a:ext>
                  </a:extLst>
                </a:gridCol>
                <a:gridCol w="329083">
                  <a:extLst>
                    <a:ext uri="{9D8B030D-6E8A-4147-A177-3AD203B41FA5}">
                      <a16:colId xmlns:a16="http://schemas.microsoft.com/office/drawing/2014/main" val="693529656"/>
                    </a:ext>
                  </a:extLst>
                </a:gridCol>
                <a:gridCol w="329083">
                  <a:extLst>
                    <a:ext uri="{9D8B030D-6E8A-4147-A177-3AD203B41FA5}">
                      <a16:colId xmlns:a16="http://schemas.microsoft.com/office/drawing/2014/main" val="2559894943"/>
                    </a:ext>
                  </a:extLst>
                </a:gridCol>
                <a:gridCol w="329083">
                  <a:extLst>
                    <a:ext uri="{9D8B030D-6E8A-4147-A177-3AD203B41FA5}">
                      <a16:colId xmlns:a16="http://schemas.microsoft.com/office/drawing/2014/main" val="682959331"/>
                    </a:ext>
                  </a:extLst>
                </a:gridCol>
                <a:gridCol w="329083">
                  <a:extLst>
                    <a:ext uri="{9D8B030D-6E8A-4147-A177-3AD203B41FA5}">
                      <a16:colId xmlns:a16="http://schemas.microsoft.com/office/drawing/2014/main" val="2341172143"/>
                    </a:ext>
                  </a:extLst>
                </a:gridCol>
                <a:gridCol w="329083">
                  <a:extLst>
                    <a:ext uri="{9D8B030D-6E8A-4147-A177-3AD203B41FA5}">
                      <a16:colId xmlns:a16="http://schemas.microsoft.com/office/drawing/2014/main" val="3178198845"/>
                    </a:ext>
                  </a:extLst>
                </a:gridCol>
                <a:gridCol w="329083">
                  <a:extLst>
                    <a:ext uri="{9D8B030D-6E8A-4147-A177-3AD203B41FA5}">
                      <a16:colId xmlns:a16="http://schemas.microsoft.com/office/drawing/2014/main" val="1077726936"/>
                    </a:ext>
                  </a:extLst>
                </a:gridCol>
                <a:gridCol w="329083">
                  <a:extLst>
                    <a:ext uri="{9D8B030D-6E8A-4147-A177-3AD203B41FA5}">
                      <a16:colId xmlns:a16="http://schemas.microsoft.com/office/drawing/2014/main" val="2711955607"/>
                    </a:ext>
                  </a:extLst>
                </a:gridCol>
                <a:gridCol w="329083">
                  <a:extLst>
                    <a:ext uri="{9D8B030D-6E8A-4147-A177-3AD203B41FA5}">
                      <a16:colId xmlns:a16="http://schemas.microsoft.com/office/drawing/2014/main" val="1084461002"/>
                    </a:ext>
                  </a:extLst>
                </a:gridCol>
                <a:gridCol w="329083">
                  <a:extLst>
                    <a:ext uri="{9D8B030D-6E8A-4147-A177-3AD203B41FA5}">
                      <a16:colId xmlns:a16="http://schemas.microsoft.com/office/drawing/2014/main" val="2615471974"/>
                    </a:ext>
                  </a:extLst>
                </a:gridCol>
                <a:gridCol w="329083">
                  <a:extLst>
                    <a:ext uri="{9D8B030D-6E8A-4147-A177-3AD203B41FA5}">
                      <a16:colId xmlns:a16="http://schemas.microsoft.com/office/drawing/2014/main" val="106847863"/>
                    </a:ext>
                  </a:extLst>
                </a:gridCol>
                <a:gridCol w="329083">
                  <a:extLst>
                    <a:ext uri="{9D8B030D-6E8A-4147-A177-3AD203B41FA5}">
                      <a16:colId xmlns:a16="http://schemas.microsoft.com/office/drawing/2014/main" val="614051455"/>
                    </a:ext>
                  </a:extLst>
                </a:gridCol>
                <a:gridCol w="329083">
                  <a:extLst>
                    <a:ext uri="{9D8B030D-6E8A-4147-A177-3AD203B41FA5}">
                      <a16:colId xmlns:a16="http://schemas.microsoft.com/office/drawing/2014/main" val="114258027"/>
                    </a:ext>
                  </a:extLst>
                </a:gridCol>
                <a:gridCol w="329083">
                  <a:extLst>
                    <a:ext uri="{9D8B030D-6E8A-4147-A177-3AD203B41FA5}">
                      <a16:colId xmlns:a16="http://schemas.microsoft.com/office/drawing/2014/main" val="610216420"/>
                    </a:ext>
                  </a:extLst>
                </a:gridCol>
              </a:tblGrid>
              <a:tr h="240026">
                <a:tc>
                  <a:txBody>
                    <a:bodyPr/>
                    <a:lstStyle/>
                    <a:p>
                      <a:pPr algn="ctr" fontAlgn="ctr"/>
                      <a:r>
                        <a:rPr lang="en-US" altLang="zh-CN" sz="900" u="none" strike="noStrike" dirty="0">
                          <a:effectLst/>
                        </a:rPr>
                        <a:t>53</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54</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55</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56</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57</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58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59</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60</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61</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62</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63</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64</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65</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66</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67</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68</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69</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70</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71</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72</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73</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74</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75</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76</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77</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78</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extLst>
                  <a:ext uri="{0D108BD9-81ED-4DB2-BD59-A6C34878D82A}">
                    <a16:rowId xmlns:a16="http://schemas.microsoft.com/office/drawing/2014/main" val="1471616775"/>
                  </a:ext>
                </a:extLst>
              </a:tr>
              <a:tr h="240026">
                <a:tc>
                  <a:txBody>
                    <a:bodyPr/>
                    <a:lstStyle/>
                    <a:p>
                      <a:pPr algn="ctr" fontAlgn="ctr"/>
                      <a:r>
                        <a:rPr lang="en-US" altLang="zh-CN" sz="900" u="none" strike="noStrike">
                          <a:effectLst/>
                        </a:rPr>
                        <a:t>88</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extLst>
                  <a:ext uri="{0D108BD9-81ED-4DB2-BD59-A6C34878D82A}">
                    <a16:rowId xmlns:a16="http://schemas.microsoft.com/office/drawing/2014/main" val="3771450079"/>
                  </a:ext>
                </a:extLst>
              </a:tr>
              <a:tr h="240026">
                <a:tc>
                  <a:txBody>
                    <a:bodyPr/>
                    <a:lstStyle/>
                    <a:p>
                      <a:pPr algn="ctr" fontAlgn="ctr"/>
                      <a:r>
                        <a:rPr lang="en-US" altLang="zh-CN" sz="900" u="none" strike="noStrike">
                          <a:effectLst/>
                        </a:rPr>
                        <a:t>44</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12</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12</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12</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a:effectLst/>
                        </a:rPr>
                        <a:t>12</a:t>
                      </a:r>
                      <a:endParaRPr lang="en-US" altLang="zh-CN" sz="900" b="0" i="0" u="none" strike="noStrike">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12</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12</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4151" marR="4151" marT="4151" marB="0" anchor="ctr"/>
                </a:tc>
                <a:extLst>
                  <a:ext uri="{0D108BD9-81ED-4DB2-BD59-A6C34878D82A}">
                    <a16:rowId xmlns:a16="http://schemas.microsoft.com/office/drawing/2014/main" val="3410635605"/>
                  </a:ext>
                </a:extLst>
              </a:tr>
            </a:tbl>
          </a:graphicData>
        </a:graphic>
      </p:graphicFrame>
      <p:graphicFrame>
        <p:nvGraphicFramePr>
          <p:cNvPr id="15" name="表格 14">
            <a:extLst>
              <a:ext uri="{FF2B5EF4-FFF2-40B4-BE49-F238E27FC236}">
                <a16:creationId xmlns:a16="http://schemas.microsoft.com/office/drawing/2014/main" id="{8908125F-27A2-4BB8-A073-1C24AA7CA9FE}"/>
              </a:ext>
            </a:extLst>
          </p:cNvPr>
          <p:cNvGraphicFramePr>
            <a:graphicFrameLocks noGrp="1"/>
          </p:cNvGraphicFramePr>
          <p:nvPr>
            <p:extLst>
              <p:ext uri="{D42A27DB-BD31-4B8C-83A1-F6EECF244321}">
                <p14:modId xmlns:p14="http://schemas.microsoft.com/office/powerpoint/2010/main" val="3587181013"/>
              </p:ext>
            </p:extLst>
          </p:nvPr>
        </p:nvGraphicFramePr>
        <p:xfrm>
          <a:off x="535386" y="4727434"/>
          <a:ext cx="8556165" cy="720078"/>
        </p:xfrm>
        <a:graphic>
          <a:graphicData uri="http://schemas.openxmlformats.org/drawingml/2006/table">
            <a:tbl>
              <a:tblPr>
                <a:tableStyleId>{5C22544A-7EE6-4342-B048-85BDC9FD1C3A}</a:tableStyleId>
              </a:tblPr>
              <a:tblGrid>
                <a:gridCol w="316895">
                  <a:extLst>
                    <a:ext uri="{9D8B030D-6E8A-4147-A177-3AD203B41FA5}">
                      <a16:colId xmlns:a16="http://schemas.microsoft.com/office/drawing/2014/main" val="2418353054"/>
                    </a:ext>
                  </a:extLst>
                </a:gridCol>
                <a:gridCol w="316895">
                  <a:extLst>
                    <a:ext uri="{9D8B030D-6E8A-4147-A177-3AD203B41FA5}">
                      <a16:colId xmlns:a16="http://schemas.microsoft.com/office/drawing/2014/main" val="557413060"/>
                    </a:ext>
                  </a:extLst>
                </a:gridCol>
                <a:gridCol w="316895">
                  <a:extLst>
                    <a:ext uri="{9D8B030D-6E8A-4147-A177-3AD203B41FA5}">
                      <a16:colId xmlns:a16="http://schemas.microsoft.com/office/drawing/2014/main" val="2931624720"/>
                    </a:ext>
                  </a:extLst>
                </a:gridCol>
                <a:gridCol w="316895">
                  <a:extLst>
                    <a:ext uri="{9D8B030D-6E8A-4147-A177-3AD203B41FA5}">
                      <a16:colId xmlns:a16="http://schemas.microsoft.com/office/drawing/2014/main" val="1425015027"/>
                    </a:ext>
                  </a:extLst>
                </a:gridCol>
                <a:gridCol w="316895">
                  <a:extLst>
                    <a:ext uri="{9D8B030D-6E8A-4147-A177-3AD203B41FA5}">
                      <a16:colId xmlns:a16="http://schemas.microsoft.com/office/drawing/2014/main" val="2174551510"/>
                    </a:ext>
                  </a:extLst>
                </a:gridCol>
                <a:gridCol w="316895">
                  <a:extLst>
                    <a:ext uri="{9D8B030D-6E8A-4147-A177-3AD203B41FA5}">
                      <a16:colId xmlns:a16="http://schemas.microsoft.com/office/drawing/2014/main" val="192450185"/>
                    </a:ext>
                  </a:extLst>
                </a:gridCol>
                <a:gridCol w="316895">
                  <a:extLst>
                    <a:ext uri="{9D8B030D-6E8A-4147-A177-3AD203B41FA5}">
                      <a16:colId xmlns:a16="http://schemas.microsoft.com/office/drawing/2014/main" val="517374299"/>
                    </a:ext>
                  </a:extLst>
                </a:gridCol>
                <a:gridCol w="316895">
                  <a:extLst>
                    <a:ext uri="{9D8B030D-6E8A-4147-A177-3AD203B41FA5}">
                      <a16:colId xmlns:a16="http://schemas.microsoft.com/office/drawing/2014/main" val="1001095481"/>
                    </a:ext>
                  </a:extLst>
                </a:gridCol>
                <a:gridCol w="316895">
                  <a:extLst>
                    <a:ext uri="{9D8B030D-6E8A-4147-A177-3AD203B41FA5}">
                      <a16:colId xmlns:a16="http://schemas.microsoft.com/office/drawing/2014/main" val="2081874382"/>
                    </a:ext>
                  </a:extLst>
                </a:gridCol>
                <a:gridCol w="316895">
                  <a:extLst>
                    <a:ext uri="{9D8B030D-6E8A-4147-A177-3AD203B41FA5}">
                      <a16:colId xmlns:a16="http://schemas.microsoft.com/office/drawing/2014/main" val="4185231579"/>
                    </a:ext>
                  </a:extLst>
                </a:gridCol>
                <a:gridCol w="316895">
                  <a:extLst>
                    <a:ext uri="{9D8B030D-6E8A-4147-A177-3AD203B41FA5}">
                      <a16:colId xmlns:a16="http://schemas.microsoft.com/office/drawing/2014/main" val="1071415053"/>
                    </a:ext>
                  </a:extLst>
                </a:gridCol>
                <a:gridCol w="316895">
                  <a:extLst>
                    <a:ext uri="{9D8B030D-6E8A-4147-A177-3AD203B41FA5}">
                      <a16:colId xmlns:a16="http://schemas.microsoft.com/office/drawing/2014/main" val="2825936580"/>
                    </a:ext>
                  </a:extLst>
                </a:gridCol>
                <a:gridCol w="316895">
                  <a:extLst>
                    <a:ext uri="{9D8B030D-6E8A-4147-A177-3AD203B41FA5}">
                      <a16:colId xmlns:a16="http://schemas.microsoft.com/office/drawing/2014/main" val="1139141479"/>
                    </a:ext>
                  </a:extLst>
                </a:gridCol>
                <a:gridCol w="316895">
                  <a:extLst>
                    <a:ext uri="{9D8B030D-6E8A-4147-A177-3AD203B41FA5}">
                      <a16:colId xmlns:a16="http://schemas.microsoft.com/office/drawing/2014/main" val="1341948908"/>
                    </a:ext>
                  </a:extLst>
                </a:gridCol>
                <a:gridCol w="316895">
                  <a:extLst>
                    <a:ext uri="{9D8B030D-6E8A-4147-A177-3AD203B41FA5}">
                      <a16:colId xmlns:a16="http://schemas.microsoft.com/office/drawing/2014/main" val="3881854166"/>
                    </a:ext>
                  </a:extLst>
                </a:gridCol>
                <a:gridCol w="316895">
                  <a:extLst>
                    <a:ext uri="{9D8B030D-6E8A-4147-A177-3AD203B41FA5}">
                      <a16:colId xmlns:a16="http://schemas.microsoft.com/office/drawing/2014/main" val="3731071617"/>
                    </a:ext>
                  </a:extLst>
                </a:gridCol>
                <a:gridCol w="316895">
                  <a:extLst>
                    <a:ext uri="{9D8B030D-6E8A-4147-A177-3AD203B41FA5}">
                      <a16:colId xmlns:a16="http://schemas.microsoft.com/office/drawing/2014/main" val="4095254006"/>
                    </a:ext>
                  </a:extLst>
                </a:gridCol>
                <a:gridCol w="316895">
                  <a:extLst>
                    <a:ext uri="{9D8B030D-6E8A-4147-A177-3AD203B41FA5}">
                      <a16:colId xmlns:a16="http://schemas.microsoft.com/office/drawing/2014/main" val="3129159874"/>
                    </a:ext>
                  </a:extLst>
                </a:gridCol>
                <a:gridCol w="316895">
                  <a:extLst>
                    <a:ext uri="{9D8B030D-6E8A-4147-A177-3AD203B41FA5}">
                      <a16:colId xmlns:a16="http://schemas.microsoft.com/office/drawing/2014/main" val="3881792631"/>
                    </a:ext>
                  </a:extLst>
                </a:gridCol>
                <a:gridCol w="316895">
                  <a:extLst>
                    <a:ext uri="{9D8B030D-6E8A-4147-A177-3AD203B41FA5}">
                      <a16:colId xmlns:a16="http://schemas.microsoft.com/office/drawing/2014/main" val="1858845494"/>
                    </a:ext>
                  </a:extLst>
                </a:gridCol>
                <a:gridCol w="316895">
                  <a:extLst>
                    <a:ext uri="{9D8B030D-6E8A-4147-A177-3AD203B41FA5}">
                      <a16:colId xmlns:a16="http://schemas.microsoft.com/office/drawing/2014/main" val="2086526074"/>
                    </a:ext>
                  </a:extLst>
                </a:gridCol>
                <a:gridCol w="316895">
                  <a:extLst>
                    <a:ext uri="{9D8B030D-6E8A-4147-A177-3AD203B41FA5}">
                      <a16:colId xmlns:a16="http://schemas.microsoft.com/office/drawing/2014/main" val="2824593417"/>
                    </a:ext>
                  </a:extLst>
                </a:gridCol>
                <a:gridCol w="316895">
                  <a:extLst>
                    <a:ext uri="{9D8B030D-6E8A-4147-A177-3AD203B41FA5}">
                      <a16:colId xmlns:a16="http://schemas.microsoft.com/office/drawing/2014/main" val="3885078369"/>
                    </a:ext>
                  </a:extLst>
                </a:gridCol>
                <a:gridCol w="316895">
                  <a:extLst>
                    <a:ext uri="{9D8B030D-6E8A-4147-A177-3AD203B41FA5}">
                      <a16:colId xmlns:a16="http://schemas.microsoft.com/office/drawing/2014/main" val="4047736889"/>
                    </a:ext>
                  </a:extLst>
                </a:gridCol>
                <a:gridCol w="316895">
                  <a:extLst>
                    <a:ext uri="{9D8B030D-6E8A-4147-A177-3AD203B41FA5}">
                      <a16:colId xmlns:a16="http://schemas.microsoft.com/office/drawing/2014/main" val="807395675"/>
                    </a:ext>
                  </a:extLst>
                </a:gridCol>
                <a:gridCol w="316895">
                  <a:extLst>
                    <a:ext uri="{9D8B030D-6E8A-4147-A177-3AD203B41FA5}">
                      <a16:colId xmlns:a16="http://schemas.microsoft.com/office/drawing/2014/main" val="1808446820"/>
                    </a:ext>
                  </a:extLst>
                </a:gridCol>
                <a:gridCol w="316895">
                  <a:extLst>
                    <a:ext uri="{9D8B030D-6E8A-4147-A177-3AD203B41FA5}">
                      <a16:colId xmlns:a16="http://schemas.microsoft.com/office/drawing/2014/main" val="1956720433"/>
                    </a:ext>
                  </a:extLst>
                </a:gridCol>
              </a:tblGrid>
              <a:tr h="240026">
                <a:tc>
                  <a:txBody>
                    <a:bodyPr/>
                    <a:lstStyle/>
                    <a:p>
                      <a:pPr algn="ctr" fontAlgn="ctr"/>
                      <a:r>
                        <a:rPr lang="en-US" altLang="zh-CN" sz="900" u="none" strike="noStrike" dirty="0">
                          <a:effectLst/>
                        </a:rPr>
                        <a:t>79</a:t>
                      </a:r>
                      <a:endParaRPr lang="en-US" altLang="zh-CN" sz="9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dirty="0">
                          <a:effectLst/>
                        </a:rPr>
                        <a:t>80</a:t>
                      </a:r>
                      <a:endParaRPr lang="en-US" altLang="zh-CN" sz="9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dirty="0">
                          <a:effectLst/>
                        </a:rPr>
                        <a:t>81</a:t>
                      </a:r>
                      <a:endParaRPr lang="en-US" altLang="zh-CN" sz="9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dirty="0">
                          <a:effectLst/>
                        </a:rPr>
                        <a:t>82</a:t>
                      </a:r>
                      <a:endParaRPr lang="en-US" altLang="zh-CN" sz="9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dirty="0">
                          <a:effectLst/>
                        </a:rPr>
                        <a:t>83</a:t>
                      </a:r>
                      <a:endParaRPr lang="en-US" altLang="zh-CN" sz="9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dirty="0">
                          <a:effectLst/>
                        </a:rPr>
                        <a:t>84</a:t>
                      </a:r>
                      <a:endParaRPr lang="en-US" altLang="zh-CN" sz="9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dirty="0">
                          <a:effectLst/>
                        </a:rPr>
                        <a:t>85</a:t>
                      </a:r>
                      <a:endParaRPr lang="en-US" altLang="zh-CN" sz="9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dirty="0">
                          <a:effectLst/>
                        </a:rPr>
                        <a:t>86</a:t>
                      </a:r>
                      <a:endParaRPr lang="en-US" altLang="zh-CN" sz="9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dirty="0">
                          <a:effectLst/>
                        </a:rPr>
                        <a:t>87</a:t>
                      </a:r>
                      <a:endParaRPr lang="en-US" altLang="zh-CN" sz="9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88</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89</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90</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91</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92</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93</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94</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dirty="0">
                          <a:effectLst/>
                        </a:rPr>
                        <a:t>95</a:t>
                      </a:r>
                      <a:endParaRPr lang="en-US" altLang="zh-CN" sz="9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dirty="0">
                          <a:effectLst/>
                        </a:rPr>
                        <a:t>96</a:t>
                      </a:r>
                      <a:endParaRPr lang="en-US" altLang="zh-CN" sz="9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dirty="0">
                          <a:effectLst/>
                        </a:rPr>
                        <a:t>97</a:t>
                      </a:r>
                      <a:endParaRPr lang="en-US" altLang="zh-CN" sz="9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dirty="0">
                          <a:effectLst/>
                        </a:rPr>
                        <a:t>98</a:t>
                      </a:r>
                      <a:endParaRPr lang="en-US" altLang="zh-CN" sz="9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dirty="0">
                          <a:effectLst/>
                        </a:rPr>
                        <a:t>99</a:t>
                      </a:r>
                      <a:endParaRPr lang="en-US" altLang="zh-CN" sz="9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100</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101</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102</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103</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104</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105</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extLst>
                  <a:ext uri="{0D108BD9-81ED-4DB2-BD59-A6C34878D82A}">
                    <a16:rowId xmlns:a16="http://schemas.microsoft.com/office/drawing/2014/main" val="3255414729"/>
                  </a:ext>
                </a:extLst>
              </a:tr>
              <a:tr h="240026">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dirty="0">
                          <a:effectLst/>
                        </a:rPr>
                        <a:t>16</a:t>
                      </a:r>
                      <a:endParaRPr lang="en-US" altLang="zh-CN" sz="9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extLst>
                  <a:ext uri="{0D108BD9-81ED-4DB2-BD59-A6C34878D82A}">
                    <a16:rowId xmlns:a16="http://schemas.microsoft.com/office/drawing/2014/main" val="1478682762"/>
                  </a:ext>
                </a:extLst>
              </a:tr>
              <a:tr h="240026">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12</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12</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12</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12</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12</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12</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a:effectLst/>
                        </a:rPr>
                        <a:t>8</a:t>
                      </a:r>
                      <a:endParaRPr lang="en-US" altLang="zh-CN" sz="900" b="0" i="0" u="none" strike="noStrike">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dirty="0">
                          <a:effectLst/>
                        </a:rPr>
                        <a:t>8</a:t>
                      </a:r>
                      <a:endParaRPr lang="en-US" altLang="zh-CN" sz="900" b="0" i="0" u="none" strike="noStrike" dirty="0">
                        <a:effectLst/>
                        <a:latin typeface="Times New Roman" panose="02020603050405020304" pitchFamily="18" charset="0"/>
                        <a:ea typeface="宋体" panose="02010600030101010101" pitchFamily="2" charset="-122"/>
                      </a:endParaRPr>
                    </a:p>
                  </a:txBody>
                  <a:tcPr marL="3997" marR="3997" marT="3997" marB="0" anchor="ctr"/>
                </a:tc>
                <a:tc>
                  <a:txBody>
                    <a:bodyPr/>
                    <a:lstStyle/>
                    <a:p>
                      <a:pPr algn="ctr" fontAlgn="ctr"/>
                      <a:r>
                        <a:rPr lang="en-US" altLang="zh-CN" sz="900" u="none" strike="noStrike" dirty="0">
                          <a:effectLst/>
                        </a:rPr>
                        <a:t>12</a:t>
                      </a:r>
                      <a:endParaRPr lang="en-US" altLang="zh-CN" sz="900" b="0" i="0" u="none" strike="noStrike" dirty="0">
                        <a:effectLst/>
                        <a:latin typeface="Times New Roman" panose="02020603050405020304" pitchFamily="18" charset="0"/>
                        <a:ea typeface="宋体" panose="02010600030101010101" pitchFamily="2" charset="-122"/>
                      </a:endParaRPr>
                    </a:p>
                  </a:txBody>
                  <a:tcPr marL="3997" marR="3997" marT="3997" marB="0" anchor="ctr"/>
                </a:tc>
                <a:extLst>
                  <a:ext uri="{0D108BD9-81ED-4DB2-BD59-A6C34878D82A}">
                    <a16:rowId xmlns:a16="http://schemas.microsoft.com/office/drawing/2014/main" val="192406968"/>
                  </a:ext>
                </a:extLst>
              </a:tr>
            </a:tbl>
          </a:graphicData>
        </a:graphic>
      </p:graphicFrame>
    </p:spTree>
    <p:extLst>
      <p:ext uri="{BB962C8B-B14F-4D97-AF65-F5344CB8AC3E}">
        <p14:creationId xmlns:p14="http://schemas.microsoft.com/office/powerpoint/2010/main" val="22062723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Smoothing complexity and performance </a:t>
            </a:r>
          </a:p>
        </p:txBody>
      </p:sp>
      <p:sp>
        <p:nvSpPr>
          <p:cNvPr id="3" name="内容占位符 2"/>
          <p:cNvSpPr>
            <a:spLocks noGrp="1"/>
          </p:cNvSpPr>
          <p:nvPr>
            <p:ph idx="1"/>
          </p:nvPr>
        </p:nvSpPr>
        <p:spPr>
          <a:xfrm>
            <a:off x="723899" y="1700808"/>
            <a:ext cx="7770813" cy="4608512"/>
          </a:xfrm>
        </p:spPr>
        <p:txBody>
          <a:bodyPr/>
          <a:lstStyle/>
          <a:p>
            <a:pPr>
              <a:buFont typeface="Wingdings" panose="05000000000000000000" pitchFamily="2" charset="2"/>
              <a:buChar char="l"/>
            </a:pPr>
            <a:r>
              <a:rPr lang="en-US" altLang="zh-CN" sz="2000" dirty="0"/>
              <a:t>The space between adjacent subcarriers of 52-tone DRU</a:t>
            </a:r>
          </a:p>
          <a:p>
            <a:pPr>
              <a:buFont typeface="Wingdings" panose="05000000000000000000" pitchFamily="2" charset="2"/>
              <a:buChar char="l"/>
            </a:pPr>
            <a:endParaRPr lang="en-US" altLang="zh-CN" sz="2000" dirty="0"/>
          </a:p>
          <a:p>
            <a:pPr>
              <a:buFont typeface="Wingdings" panose="05000000000000000000" pitchFamily="2" charset="2"/>
              <a:buChar char="l"/>
            </a:pPr>
            <a:endParaRPr lang="en-US" altLang="zh-CN" sz="2000" dirty="0"/>
          </a:p>
          <a:p>
            <a:pPr>
              <a:buFont typeface="Wingdings" panose="05000000000000000000" pitchFamily="2" charset="2"/>
              <a:buChar char="l"/>
            </a:pPr>
            <a:endParaRPr lang="en-US" altLang="zh-CN" sz="2000" dirty="0"/>
          </a:p>
          <a:p>
            <a:pPr>
              <a:buFont typeface="Wingdings" panose="05000000000000000000" pitchFamily="2" charset="2"/>
              <a:buChar char="l"/>
            </a:pPr>
            <a:endParaRPr lang="en-US" altLang="zh-CN" sz="2000" dirty="0"/>
          </a:p>
          <a:p>
            <a:pPr>
              <a:buFont typeface="Wingdings" panose="05000000000000000000" pitchFamily="2" charset="2"/>
              <a:buChar char="l"/>
            </a:pPr>
            <a:endParaRPr lang="en-US" altLang="zh-CN" sz="2000" dirty="0"/>
          </a:p>
          <a:p>
            <a:pPr>
              <a:buFont typeface="Wingdings" panose="05000000000000000000" pitchFamily="2" charset="2"/>
              <a:buChar char="l"/>
            </a:pPr>
            <a:endParaRPr lang="en-US" altLang="zh-CN" sz="2000" dirty="0"/>
          </a:p>
          <a:p>
            <a:pPr>
              <a:buFont typeface="Wingdings" panose="05000000000000000000" pitchFamily="2" charset="2"/>
              <a:buChar char="l"/>
            </a:pPr>
            <a:endParaRPr lang="en-US" altLang="zh-CN" sz="2000" dirty="0"/>
          </a:p>
          <a:p>
            <a:pPr>
              <a:buFont typeface="Wingdings" panose="05000000000000000000" pitchFamily="2" charset="2"/>
              <a:buChar char="l"/>
            </a:pPr>
            <a:endParaRPr lang="en-US" altLang="zh-CN" sz="2000" dirty="0"/>
          </a:p>
          <a:p>
            <a:pPr>
              <a:buFont typeface="Wingdings" panose="05000000000000000000" pitchFamily="2" charset="2"/>
              <a:buChar char="l"/>
            </a:pPr>
            <a:endParaRPr lang="en-US" altLang="zh-CN" sz="2000" dirty="0"/>
          </a:p>
          <a:p>
            <a:pPr>
              <a:buFont typeface="Wingdings" panose="05000000000000000000" pitchFamily="2" charset="2"/>
              <a:buChar char="l"/>
            </a:pPr>
            <a:r>
              <a:rPr lang="en-US" altLang="zh-CN" sz="2000" dirty="0"/>
              <a:t>Single smoothing coefficient for every subcarriers</a:t>
            </a:r>
          </a:p>
          <a:p>
            <a:pPr>
              <a:buFont typeface="Wingdings" panose="05000000000000000000" pitchFamily="2" charset="2"/>
              <a:buChar char="l"/>
            </a:pPr>
            <a:r>
              <a:rPr lang="en-US" altLang="zh-CN" sz="2000" dirty="0"/>
              <a:t>Better smoothing gain because of smaller space</a:t>
            </a:r>
          </a:p>
          <a:p>
            <a:pPr>
              <a:buFont typeface="Wingdings" panose="05000000000000000000" pitchFamily="2" charset="2"/>
              <a:buChar char="l"/>
            </a:pPr>
            <a:endParaRPr lang="zh-CN" altLang="en-US" sz="200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9" name="表格 8">
            <a:extLst>
              <a:ext uri="{FF2B5EF4-FFF2-40B4-BE49-F238E27FC236}">
                <a16:creationId xmlns:a16="http://schemas.microsoft.com/office/drawing/2014/main" id="{AC83F792-E7B6-47B7-A91A-DBABEDE9BCDB}"/>
              </a:ext>
            </a:extLst>
          </p:cNvPr>
          <p:cNvGraphicFramePr>
            <a:graphicFrameLocks noGrp="1"/>
          </p:cNvGraphicFramePr>
          <p:nvPr>
            <p:extLst>
              <p:ext uri="{D42A27DB-BD31-4B8C-83A1-F6EECF244321}">
                <p14:modId xmlns:p14="http://schemas.microsoft.com/office/powerpoint/2010/main" val="2778687894"/>
              </p:ext>
            </p:extLst>
          </p:nvPr>
        </p:nvGraphicFramePr>
        <p:xfrm>
          <a:off x="107504" y="2267892"/>
          <a:ext cx="8856978" cy="657051"/>
        </p:xfrm>
        <a:graphic>
          <a:graphicData uri="http://schemas.openxmlformats.org/drawingml/2006/table">
            <a:tbl>
              <a:tblPr>
                <a:tableStyleId>{5C22544A-7EE6-4342-B048-85BDC9FD1C3A}</a:tableStyleId>
              </a:tblPr>
              <a:tblGrid>
                <a:gridCol w="681306">
                  <a:extLst>
                    <a:ext uri="{9D8B030D-6E8A-4147-A177-3AD203B41FA5}">
                      <a16:colId xmlns:a16="http://schemas.microsoft.com/office/drawing/2014/main" val="3252671210"/>
                    </a:ext>
                  </a:extLst>
                </a:gridCol>
                <a:gridCol w="681306">
                  <a:extLst>
                    <a:ext uri="{9D8B030D-6E8A-4147-A177-3AD203B41FA5}">
                      <a16:colId xmlns:a16="http://schemas.microsoft.com/office/drawing/2014/main" val="2338694376"/>
                    </a:ext>
                  </a:extLst>
                </a:gridCol>
                <a:gridCol w="681306">
                  <a:extLst>
                    <a:ext uri="{9D8B030D-6E8A-4147-A177-3AD203B41FA5}">
                      <a16:colId xmlns:a16="http://schemas.microsoft.com/office/drawing/2014/main" val="2979750250"/>
                    </a:ext>
                  </a:extLst>
                </a:gridCol>
                <a:gridCol w="681306">
                  <a:extLst>
                    <a:ext uri="{9D8B030D-6E8A-4147-A177-3AD203B41FA5}">
                      <a16:colId xmlns:a16="http://schemas.microsoft.com/office/drawing/2014/main" val="2940201407"/>
                    </a:ext>
                  </a:extLst>
                </a:gridCol>
                <a:gridCol w="681306">
                  <a:extLst>
                    <a:ext uri="{9D8B030D-6E8A-4147-A177-3AD203B41FA5}">
                      <a16:colId xmlns:a16="http://schemas.microsoft.com/office/drawing/2014/main" val="1833359202"/>
                    </a:ext>
                  </a:extLst>
                </a:gridCol>
                <a:gridCol w="681306">
                  <a:extLst>
                    <a:ext uri="{9D8B030D-6E8A-4147-A177-3AD203B41FA5}">
                      <a16:colId xmlns:a16="http://schemas.microsoft.com/office/drawing/2014/main" val="133633822"/>
                    </a:ext>
                  </a:extLst>
                </a:gridCol>
                <a:gridCol w="681306">
                  <a:extLst>
                    <a:ext uri="{9D8B030D-6E8A-4147-A177-3AD203B41FA5}">
                      <a16:colId xmlns:a16="http://schemas.microsoft.com/office/drawing/2014/main" val="2372733855"/>
                    </a:ext>
                  </a:extLst>
                </a:gridCol>
                <a:gridCol w="681306">
                  <a:extLst>
                    <a:ext uri="{9D8B030D-6E8A-4147-A177-3AD203B41FA5}">
                      <a16:colId xmlns:a16="http://schemas.microsoft.com/office/drawing/2014/main" val="3568661760"/>
                    </a:ext>
                  </a:extLst>
                </a:gridCol>
                <a:gridCol w="681306">
                  <a:extLst>
                    <a:ext uri="{9D8B030D-6E8A-4147-A177-3AD203B41FA5}">
                      <a16:colId xmlns:a16="http://schemas.microsoft.com/office/drawing/2014/main" val="961904842"/>
                    </a:ext>
                  </a:extLst>
                </a:gridCol>
                <a:gridCol w="681306">
                  <a:extLst>
                    <a:ext uri="{9D8B030D-6E8A-4147-A177-3AD203B41FA5}">
                      <a16:colId xmlns:a16="http://schemas.microsoft.com/office/drawing/2014/main" val="3014049371"/>
                    </a:ext>
                  </a:extLst>
                </a:gridCol>
                <a:gridCol w="681306">
                  <a:extLst>
                    <a:ext uri="{9D8B030D-6E8A-4147-A177-3AD203B41FA5}">
                      <a16:colId xmlns:a16="http://schemas.microsoft.com/office/drawing/2014/main" val="3515010780"/>
                    </a:ext>
                  </a:extLst>
                </a:gridCol>
                <a:gridCol w="681306">
                  <a:extLst>
                    <a:ext uri="{9D8B030D-6E8A-4147-A177-3AD203B41FA5}">
                      <a16:colId xmlns:a16="http://schemas.microsoft.com/office/drawing/2014/main" val="914031482"/>
                    </a:ext>
                  </a:extLst>
                </a:gridCol>
                <a:gridCol w="681306">
                  <a:extLst>
                    <a:ext uri="{9D8B030D-6E8A-4147-A177-3AD203B41FA5}">
                      <a16:colId xmlns:a16="http://schemas.microsoft.com/office/drawing/2014/main" val="1507225147"/>
                    </a:ext>
                  </a:extLst>
                </a:gridCol>
              </a:tblGrid>
              <a:tr h="219017">
                <a:tc>
                  <a:txBody>
                    <a:bodyPr/>
                    <a:lstStyle/>
                    <a:p>
                      <a:pPr algn="ctr" fontAlgn="ctr"/>
                      <a:r>
                        <a:rPr lang="en-US" altLang="zh-CN" sz="1000" u="none" strike="noStrike">
                          <a:effectLst/>
                        </a:rPr>
                        <a:t>0</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dirty="0">
                          <a:effectLst/>
                        </a:rPr>
                        <a:t>1</a:t>
                      </a:r>
                      <a:endParaRPr lang="en-US" altLang="zh-CN" sz="1000" b="0" i="0" u="none" strike="noStrike" dirty="0">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dirty="0">
                          <a:effectLst/>
                        </a:rPr>
                        <a:t>2</a:t>
                      </a:r>
                      <a:endParaRPr lang="en-US" altLang="zh-CN" sz="1000" b="0" i="0" u="none" strike="noStrike" dirty="0">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3</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4</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5</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7</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8</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9</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10</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11</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12</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extLst>
                  <a:ext uri="{0D108BD9-81ED-4DB2-BD59-A6C34878D82A}">
                    <a16:rowId xmlns:a16="http://schemas.microsoft.com/office/drawing/2014/main" val="1142647818"/>
                  </a:ext>
                </a:extLst>
              </a:tr>
              <a:tr h="219017">
                <a:tc>
                  <a:txBody>
                    <a:bodyPr/>
                    <a:lstStyle/>
                    <a:p>
                      <a:pPr algn="l" fontAlgn="ctr"/>
                      <a:r>
                        <a:rPr lang="en-US" sz="1000" b="1" u="none" strike="noStrike">
                          <a:effectLst/>
                        </a:rPr>
                        <a:t>Proposed</a:t>
                      </a:r>
                      <a:endParaRPr lang="en-US" sz="1000" b="1"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dirty="0">
                          <a:effectLst/>
                        </a:rPr>
                        <a:t>16</a:t>
                      </a:r>
                      <a:endParaRPr lang="en-US" altLang="zh-CN" sz="1000" b="0" i="0" u="none" strike="noStrike" dirty="0">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dirty="0">
                          <a:effectLst/>
                        </a:rPr>
                        <a:t>16</a:t>
                      </a:r>
                      <a:endParaRPr lang="en-US" altLang="zh-CN" sz="1000" b="0" i="0" u="none" strike="noStrike" dirty="0">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dirty="0">
                          <a:effectLst/>
                        </a:rPr>
                        <a:t>16</a:t>
                      </a:r>
                      <a:endParaRPr lang="en-US" altLang="zh-CN" sz="1000" b="0" i="0" u="none" strike="noStrike" dirty="0">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dirty="0">
                          <a:effectLst/>
                        </a:rPr>
                        <a:t>16</a:t>
                      </a:r>
                      <a:endParaRPr lang="en-US" altLang="zh-CN" sz="1000" b="0" i="0" u="none" strike="noStrike" dirty="0">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dirty="0">
                          <a:effectLst/>
                        </a:rPr>
                        <a:t>16</a:t>
                      </a:r>
                      <a:endParaRPr lang="en-US" altLang="zh-CN" sz="1000" b="0" i="0" u="none" strike="noStrike" dirty="0">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dirty="0">
                          <a:effectLst/>
                        </a:rPr>
                        <a:t>24</a:t>
                      </a:r>
                      <a:endParaRPr lang="en-US" altLang="zh-CN" sz="1000" b="0" i="0" u="none" strike="noStrike" dirty="0">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extLst>
                  <a:ext uri="{0D108BD9-81ED-4DB2-BD59-A6C34878D82A}">
                    <a16:rowId xmlns:a16="http://schemas.microsoft.com/office/drawing/2014/main" val="483683528"/>
                  </a:ext>
                </a:extLst>
              </a:tr>
              <a:tr h="219017">
                <a:tc>
                  <a:txBody>
                    <a:bodyPr/>
                    <a:lstStyle/>
                    <a:p>
                      <a:pPr algn="l" fontAlgn="ctr"/>
                      <a:r>
                        <a:rPr lang="en-US" sz="1000" b="1" u="none" strike="noStrike" dirty="0">
                          <a:effectLst/>
                        </a:rPr>
                        <a:t>Ref[9]</a:t>
                      </a:r>
                      <a:endParaRPr lang="en-US" sz="1000" b="1" i="0" u="none" strike="noStrike" dirty="0">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dirty="0">
                          <a:effectLst/>
                        </a:rPr>
                        <a:t>16</a:t>
                      </a:r>
                      <a:endParaRPr lang="en-US" altLang="zh-CN" sz="1000" b="0" i="0" u="none" strike="noStrike" dirty="0">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20</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dirty="0">
                          <a:effectLst/>
                        </a:rPr>
                        <a:t>20</a:t>
                      </a:r>
                      <a:endParaRPr lang="en-US" altLang="zh-CN" sz="1000" b="0" i="0" u="none" strike="noStrike" dirty="0">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dirty="0">
                          <a:effectLst/>
                        </a:rPr>
                        <a:t>16</a:t>
                      </a:r>
                      <a:endParaRPr lang="en-US" altLang="zh-CN" sz="1000" b="0" i="0" u="none" strike="noStrike" dirty="0">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dirty="0">
                          <a:effectLst/>
                        </a:rPr>
                        <a:t>20</a:t>
                      </a:r>
                      <a:endParaRPr lang="en-US" altLang="zh-CN" sz="1000" b="0" i="0" u="none" strike="noStrike" dirty="0">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dirty="0">
                          <a:effectLst/>
                        </a:rPr>
                        <a:t>16</a:t>
                      </a:r>
                      <a:endParaRPr lang="en-US" altLang="zh-CN" sz="1000" b="0" i="0" u="none" strike="noStrike" dirty="0">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dirty="0">
                          <a:effectLst/>
                        </a:rPr>
                        <a:t>20</a:t>
                      </a:r>
                      <a:endParaRPr lang="en-US" altLang="zh-CN" sz="1000" b="0" i="0" u="none" strike="noStrike" dirty="0">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dirty="0">
                          <a:effectLst/>
                        </a:rPr>
                        <a:t>16</a:t>
                      </a:r>
                      <a:endParaRPr lang="en-US" altLang="zh-CN" sz="1000" b="0" i="0" u="none" strike="noStrike" dirty="0">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dirty="0">
                          <a:effectLst/>
                        </a:rPr>
                        <a:t>20</a:t>
                      </a:r>
                      <a:endParaRPr lang="en-US" altLang="zh-CN" sz="1000" b="0" i="0" u="none" strike="noStrike" dirty="0">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dirty="0">
                          <a:effectLst/>
                        </a:rPr>
                        <a:t>16</a:t>
                      </a:r>
                      <a:endParaRPr lang="en-US" altLang="zh-CN" sz="1000" b="0" i="0" u="none" strike="noStrike" dirty="0">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dirty="0">
                          <a:effectLst/>
                        </a:rPr>
                        <a:t>20</a:t>
                      </a:r>
                      <a:endParaRPr lang="en-US" altLang="zh-CN" sz="1000" b="0" i="0" u="none" strike="noStrike" dirty="0">
                        <a:effectLst/>
                        <a:latin typeface="Times New Roman" panose="02020603050405020304" pitchFamily="18" charset="0"/>
                        <a:ea typeface="宋体" panose="02010600030101010101" pitchFamily="2" charset="-122"/>
                      </a:endParaRPr>
                    </a:p>
                  </a:txBody>
                  <a:tcPr marL="8302" marR="8302" marT="8302" marB="0" anchor="ctr"/>
                </a:tc>
                <a:extLst>
                  <a:ext uri="{0D108BD9-81ED-4DB2-BD59-A6C34878D82A}">
                    <a16:rowId xmlns:a16="http://schemas.microsoft.com/office/drawing/2014/main" val="3099181835"/>
                  </a:ext>
                </a:extLst>
              </a:tr>
            </a:tbl>
          </a:graphicData>
        </a:graphic>
      </p:graphicFrame>
      <p:graphicFrame>
        <p:nvGraphicFramePr>
          <p:cNvPr id="10" name="表格 9">
            <a:extLst>
              <a:ext uri="{FF2B5EF4-FFF2-40B4-BE49-F238E27FC236}">
                <a16:creationId xmlns:a16="http://schemas.microsoft.com/office/drawing/2014/main" id="{32FAAD7B-2DDB-4675-B2AF-2C9C5B06119D}"/>
              </a:ext>
            </a:extLst>
          </p:cNvPr>
          <p:cNvGraphicFramePr>
            <a:graphicFrameLocks noGrp="1"/>
          </p:cNvGraphicFramePr>
          <p:nvPr>
            <p:extLst>
              <p:ext uri="{D42A27DB-BD31-4B8C-83A1-F6EECF244321}">
                <p14:modId xmlns:p14="http://schemas.microsoft.com/office/powerpoint/2010/main" val="3689593072"/>
              </p:ext>
            </p:extLst>
          </p:nvPr>
        </p:nvGraphicFramePr>
        <p:xfrm>
          <a:off x="761996" y="3010828"/>
          <a:ext cx="8202480" cy="657051"/>
        </p:xfrm>
        <a:graphic>
          <a:graphicData uri="http://schemas.openxmlformats.org/drawingml/2006/table">
            <a:tbl>
              <a:tblPr>
                <a:tableStyleId>{5C22544A-7EE6-4342-B048-85BDC9FD1C3A}</a:tableStyleId>
              </a:tblPr>
              <a:tblGrid>
                <a:gridCol w="630960">
                  <a:extLst>
                    <a:ext uri="{9D8B030D-6E8A-4147-A177-3AD203B41FA5}">
                      <a16:colId xmlns:a16="http://schemas.microsoft.com/office/drawing/2014/main" val="3452080085"/>
                    </a:ext>
                  </a:extLst>
                </a:gridCol>
                <a:gridCol w="630960">
                  <a:extLst>
                    <a:ext uri="{9D8B030D-6E8A-4147-A177-3AD203B41FA5}">
                      <a16:colId xmlns:a16="http://schemas.microsoft.com/office/drawing/2014/main" val="3143326431"/>
                    </a:ext>
                  </a:extLst>
                </a:gridCol>
                <a:gridCol w="630960">
                  <a:extLst>
                    <a:ext uri="{9D8B030D-6E8A-4147-A177-3AD203B41FA5}">
                      <a16:colId xmlns:a16="http://schemas.microsoft.com/office/drawing/2014/main" val="2593601962"/>
                    </a:ext>
                  </a:extLst>
                </a:gridCol>
                <a:gridCol w="630960">
                  <a:extLst>
                    <a:ext uri="{9D8B030D-6E8A-4147-A177-3AD203B41FA5}">
                      <a16:colId xmlns:a16="http://schemas.microsoft.com/office/drawing/2014/main" val="1163625239"/>
                    </a:ext>
                  </a:extLst>
                </a:gridCol>
                <a:gridCol w="630960">
                  <a:extLst>
                    <a:ext uri="{9D8B030D-6E8A-4147-A177-3AD203B41FA5}">
                      <a16:colId xmlns:a16="http://schemas.microsoft.com/office/drawing/2014/main" val="4261189426"/>
                    </a:ext>
                  </a:extLst>
                </a:gridCol>
                <a:gridCol w="630960">
                  <a:extLst>
                    <a:ext uri="{9D8B030D-6E8A-4147-A177-3AD203B41FA5}">
                      <a16:colId xmlns:a16="http://schemas.microsoft.com/office/drawing/2014/main" val="3362583866"/>
                    </a:ext>
                  </a:extLst>
                </a:gridCol>
                <a:gridCol w="630960">
                  <a:extLst>
                    <a:ext uri="{9D8B030D-6E8A-4147-A177-3AD203B41FA5}">
                      <a16:colId xmlns:a16="http://schemas.microsoft.com/office/drawing/2014/main" val="90101807"/>
                    </a:ext>
                  </a:extLst>
                </a:gridCol>
                <a:gridCol w="630960">
                  <a:extLst>
                    <a:ext uri="{9D8B030D-6E8A-4147-A177-3AD203B41FA5}">
                      <a16:colId xmlns:a16="http://schemas.microsoft.com/office/drawing/2014/main" val="2171593341"/>
                    </a:ext>
                  </a:extLst>
                </a:gridCol>
                <a:gridCol w="630960">
                  <a:extLst>
                    <a:ext uri="{9D8B030D-6E8A-4147-A177-3AD203B41FA5}">
                      <a16:colId xmlns:a16="http://schemas.microsoft.com/office/drawing/2014/main" val="2434320195"/>
                    </a:ext>
                  </a:extLst>
                </a:gridCol>
                <a:gridCol w="630960">
                  <a:extLst>
                    <a:ext uri="{9D8B030D-6E8A-4147-A177-3AD203B41FA5}">
                      <a16:colId xmlns:a16="http://schemas.microsoft.com/office/drawing/2014/main" val="1106984748"/>
                    </a:ext>
                  </a:extLst>
                </a:gridCol>
                <a:gridCol w="630960">
                  <a:extLst>
                    <a:ext uri="{9D8B030D-6E8A-4147-A177-3AD203B41FA5}">
                      <a16:colId xmlns:a16="http://schemas.microsoft.com/office/drawing/2014/main" val="3590635975"/>
                    </a:ext>
                  </a:extLst>
                </a:gridCol>
                <a:gridCol w="630960">
                  <a:extLst>
                    <a:ext uri="{9D8B030D-6E8A-4147-A177-3AD203B41FA5}">
                      <a16:colId xmlns:a16="http://schemas.microsoft.com/office/drawing/2014/main" val="2597000938"/>
                    </a:ext>
                  </a:extLst>
                </a:gridCol>
                <a:gridCol w="630960">
                  <a:extLst>
                    <a:ext uri="{9D8B030D-6E8A-4147-A177-3AD203B41FA5}">
                      <a16:colId xmlns:a16="http://schemas.microsoft.com/office/drawing/2014/main" val="2389608398"/>
                    </a:ext>
                  </a:extLst>
                </a:gridCol>
              </a:tblGrid>
              <a:tr h="219017">
                <a:tc>
                  <a:txBody>
                    <a:bodyPr/>
                    <a:lstStyle/>
                    <a:p>
                      <a:pPr algn="ctr" fontAlgn="ctr"/>
                      <a:r>
                        <a:rPr lang="en-US" altLang="zh-CN" sz="1000" u="none" strike="noStrike">
                          <a:effectLst/>
                        </a:rPr>
                        <a:t>13</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14</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15</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17</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18</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19</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20</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21</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22</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23</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24</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25</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extLst>
                  <a:ext uri="{0D108BD9-81ED-4DB2-BD59-A6C34878D82A}">
                    <a16:rowId xmlns:a16="http://schemas.microsoft.com/office/drawing/2014/main" val="1706014596"/>
                  </a:ext>
                </a:extLst>
              </a:tr>
              <a:tr h="219017">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dirty="0">
                          <a:effectLst/>
                        </a:rPr>
                        <a:t>24</a:t>
                      </a:r>
                      <a:endParaRPr lang="en-US" altLang="zh-CN" sz="1000" b="0" i="0" u="none" strike="noStrike" dirty="0">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extLst>
                  <a:ext uri="{0D108BD9-81ED-4DB2-BD59-A6C34878D82A}">
                    <a16:rowId xmlns:a16="http://schemas.microsoft.com/office/drawing/2014/main" val="1683079375"/>
                  </a:ext>
                </a:extLst>
              </a:tr>
              <a:tr h="219017">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20</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20</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20</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20</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20</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20</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dirty="0">
                          <a:effectLst/>
                        </a:rPr>
                        <a:t>16</a:t>
                      </a:r>
                      <a:endParaRPr lang="en-US" altLang="zh-CN" sz="1000" b="0" i="0" u="none" strike="noStrike" dirty="0">
                        <a:effectLst/>
                        <a:latin typeface="Times New Roman" panose="02020603050405020304" pitchFamily="18" charset="0"/>
                        <a:ea typeface="宋体" panose="02010600030101010101" pitchFamily="2" charset="-122"/>
                      </a:endParaRPr>
                    </a:p>
                  </a:txBody>
                  <a:tcPr marL="8302" marR="8302" marT="8302" marB="0" anchor="ctr"/>
                </a:tc>
                <a:extLst>
                  <a:ext uri="{0D108BD9-81ED-4DB2-BD59-A6C34878D82A}">
                    <a16:rowId xmlns:a16="http://schemas.microsoft.com/office/drawing/2014/main" val="602654264"/>
                  </a:ext>
                </a:extLst>
              </a:tr>
            </a:tbl>
          </a:graphicData>
        </a:graphic>
      </p:graphicFrame>
      <p:graphicFrame>
        <p:nvGraphicFramePr>
          <p:cNvPr id="11" name="表格 10">
            <a:extLst>
              <a:ext uri="{FF2B5EF4-FFF2-40B4-BE49-F238E27FC236}">
                <a16:creationId xmlns:a16="http://schemas.microsoft.com/office/drawing/2014/main" id="{524E5D8F-7197-41AE-8768-98D97A22F71E}"/>
              </a:ext>
            </a:extLst>
          </p:cNvPr>
          <p:cNvGraphicFramePr>
            <a:graphicFrameLocks noGrp="1"/>
          </p:cNvGraphicFramePr>
          <p:nvPr>
            <p:extLst>
              <p:ext uri="{D42A27DB-BD31-4B8C-83A1-F6EECF244321}">
                <p14:modId xmlns:p14="http://schemas.microsoft.com/office/powerpoint/2010/main" val="4011500342"/>
              </p:ext>
            </p:extLst>
          </p:nvPr>
        </p:nvGraphicFramePr>
        <p:xfrm>
          <a:off x="761996" y="3755999"/>
          <a:ext cx="8202480" cy="657051"/>
        </p:xfrm>
        <a:graphic>
          <a:graphicData uri="http://schemas.openxmlformats.org/drawingml/2006/table">
            <a:tbl>
              <a:tblPr>
                <a:tableStyleId>{5C22544A-7EE6-4342-B048-85BDC9FD1C3A}</a:tableStyleId>
              </a:tblPr>
              <a:tblGrid>
                <a:gridCol w="630960">
                  <a:extLst>
                    <a:ext uri="{9D8B030D-6E8A-4147-A177-3AD203B41FA5}">
                      <a16:colId xmlns:a16="http://schemas.microsoft.com/office/drawing/2014/main" val="4162525715"/>
                    </a:ext>
                  </a:extLst>
                </a:gridCol>
                <a:gridCol w="630960">
                  <a:extLst>
                    <a:ext uri="{9D8B030D-6E8A-4147-A177-3AD203B41FA5}">
                      <a16:colId xmlns:a16="http://schemas.microsoft.com/office/drawing/2014/main" val="222761374"/>
                    </a:ext>
                  </a:extLst>
                </a:gridCol>
                <a:gridCol w="630960">
                  <a:extLst>
                    <a:ext uri="{9D8B030D-6E8A-4147-A177-3AD203B41FA5}">
                      <a16:colId xmlns:a16="http://schemas.microsoft.com/office/drawing/2014/main" val="1953790354"/>
                    </a:ext>
                  </a:extLst>
                </a:gridCol>
                <a:gridCol w="630960">
                  <a:extLst>
                    <a:ext uri="{9D8B030D-6E8A-4147-A177-3AD203B41FA5}">
                      <a16:colId xmlns:a16="http://schemas.microsoft.com/office/drawing/2014/main" val="372020018"/>
                    </a:ext>
                  </a:extLst>
                </a:gridCol>
                <a:gridCol w="630960">
                  <a:extLst>
                    <a:ext uri="{9D8B030D-6E8A-4147-A177-3AD203B41FA5}">
                      <a16:colId xmlns:a16="http://schemas.microsoft.com/office/drawing/2014/main" val="2727857764"/>
                    </a:ext>
                  </a:extLst>
                </a:gridCol>
                <a:gridCol w="630960">
                  <a:extLst>
                    <a:ext uri="{9D8B030D-6E8A-4147-A177-3AD203B41FA5}">
                      <a16:colId xmlns:a16="http://schemas.microsoft.com/office/drawing/2014/main" val="2784433309"/>
                    </a:ext>
                  </a:extLst>
                </a:gridCol>
                <a:gridCol w="630960">
                  <a:extLst>
                    <a:ext uri="{9D8B030D-6E8A-4147-A177-3AD203B41FA5}">
                      <a16:colId xmlns:a16="http://schemas.microsoft.com/office/drawing/2014/main" val="1992606239"/>
                    </a:ext>
                  </a:extLst>
                </a:gridCol>
                <a:gridCol w="630960">
                  <a:extLst>
                    <a:ext uri="{9D8B030D-6E8A-4147-A177-3AD203B41FA5}">
                      <a16:colId xmlns:a16="http://schemas.microsoft.com/office/drawing/2014/main" val="3385290555"/>
                    </a:ext>
                  </a:extLst>
                </a:gridCol>
                <a:gridCol w="630960">
                  <a:extLst>
                    <a:ext uri="{9D8B030D-6E8A-4147-A177-3AD203B41FA5}">
                      <a16:colId xmlns:a16="http://schemas.microsoft.com/office/drawing/2014/main" val="3323757060"/>
                    </a:ext>
                  </a:extLst>
                </a:gridCol>
                <a:gridCol w="630960">
                  <a:extLst>
                    <a:ext uri="{9D8B030D-6E8A-4147-A177-3AD203B41FA5}">
                      <a16:colId xmlns:a16="http://schemas.microsoft.com/office/drawing/2014/main" val="1404582479"/>
                    </a:ext>
                  </a:extLst>
                </a:gridCol>
                <a:gridCol w="630960">
                  <a:extLst>
                    <a:ext uri="{9D8B030D-6E8A-4147-A177-3AD203B41FA5}">
                      <a16:colId xmlns:a16="http://schemas.microsoft.com/office/drawing/2014/main" val="3198621932"/>
                    </a:ext>
                  </a:extLst>
                </a:gridCol>
                <a:gridCol w="630960">
                  <a:extLst>
                    <a:ext uri="{9D8B030D-6E8A-4147-A177-3AD203B41FA5}">
                      <a16:colId xmlns:a16="http://schemas.microsoft.com/office/drawing/2014/main" val="3579824823"/>
                    </a:ext>
                  </a:extLst>
                </a:gridCol>
                <a:gridCol w="630960">
                  <a:extLst>
                    <a:ext uri="{9D8B030D-6E8A-4147-A177-3AD203B41FA5}">
                      <a16:colId xmlns:a16="http://schemas.microsoft.com/office/drawing/2014/main" val="3924202157"/>
                    </a:ext>
                  </a:extLst>
                </a:gridCol>
              </a:tblGrid>
              <a:tr h="219017">
                <a:tc>
                  <a:txBody>
                    <a:bodyPr/>
                    <a:lstStyle/>
                    <a:p>
                      <a:pPr algn="ctr" fontAlgn="ctr"/>
                      <a:r>
                        <a:rPr lang="en-US" altLang="zh-CN" sz="1000" u="none" strike="noStrike">
                          <a:effectLst/>
                        </a:rPr>
                        <a:t>26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27</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28</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29</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30</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31</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32</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33</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34</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35</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36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37</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38</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extLst>
                  <a:ext uri="{0D108BD9-81ED-4DB2-BD59-A6C34878D82A}">
                    <a16:rowId xmlns:a16="http://schemas.microsoft.com/office/drawing/2014/main" val="112142307"/>
                  </a:ext>
                </a:extLst>
              </a:tr>
              <a:tr h="219017">
                <a:tc>
                  <a:txBody>
                    <a:bodyPr/>
                    <a:lstStyle/>
                    <a:p>
                      <a:pPr algn="ctr" fontAlgn="ctr"/>
                      <a:r>
                        <a:rPr lang="en-US" altLang="zh-CN" sz="1000" u="none" strike="noStrike">
                          <a:effectLst/>
                        </a:rPr>
                        <a:t>96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24</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dirty="0">
                          <a:effectLst/>
                        </a:rPr>
                        <a:t>16</a:t>
                      </a:r>
                      <a:endParaRPr lang="en-US" altLang="zh-CN" sz="1000" b="0" i="0" u="none" strike="noStrike" dirty="0">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extLst>
                  <a:ext uri="{0D108BD9-81ED-4DB2-BD59-A6C34878D82A}">
                    <a16:rowId xmlns:a16="http://schemas.microsoft.com/office/drawing/2014/main" val="1969823071"/>
                  </a:ext>
                </a:extLst>
              </a:tr>
              <a:tr h="219017">
                <a:tc>
                  <a:txBody>
                    <a:bodyPr/>
                    <a:lstStyle/>
                    <a:p>
                      <a:pPr algn="ctr" fontAlgn="ctr"/>
                      <a:r>
                        <a:rPr lang="en-US" altLang="zh-CN" sz="1000" u="none" strike="noStrike">
                          <a:effectLst/>
                        </a:rPr>
                        <a:t>52</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20</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20</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20</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20</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20</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dirty="0">
                          <a:effectLst/>
                        </a:rPr>
                        <a:t>20</a:t>
                      </a:r>
                      <a:endParaRPr lang="en-US" altLang="zh-CN" sz="1000" b="0" i="0" u="none" strike="noStrike" dirty="0">
                        <a:effectLst/>
                        <a:latin typeface="Times New Roman" panose="02020603050405020304" pitchFamily="18" charset="0"/>
                        <a:ea typeface="宋体" panose="02010600030101010101" pitchFamily="2" charset="-122"/>
                      </a:endParaRPr>
                    </a:p>
                  </a:txBody>
                  <a:tcPr marL="8302" marR="8302" marT="8302" marB="0" anchor="ctr"/>
                </a:tc>
                <a:extLst>
                  <a:ext uri="{0D108BD9-81ED-4DB2-BD59-A6C34878D82A}">
                    <a16:rowId xmlns:a16="http://schemas.microsoft.com/office/drawing/2014/main" val="2795215377"/>
                  </a:ext>
                </a:extLst>
              </a:tr>
            </a:tbl>
          </a:graphicData>
        </a:graphic>
      </p:graphicFrame>
      <p:graphicFrame>
        <p:nvGraphicFramePr>
          <p:cNvPr id="12" name="表格 11">
            <a:extLst>
              <a:ext uri="{FF2B5EF4-FFF2-40B4-BE49-F238E27FC236}">
                <a16:creationId xmlns:a16="http://schemas.microsoft.com/office/drawing/2014/main" id="{EFF3EE4F-9F2D-40D4-BE74-088162F7D3AC}"/>
              </a:ext>
            </a:extLst>
          </p:cNvPr>
          <p:cNvGraphicFramePr>
            <a:graphicFrameLocks noGrp="1"/>
          </p:cNvGraphicFramePr>
          <p:nvPr>
            <p:extLst>
              <p:ext uri="{D42A27DB-BD31-4B8C-83A1-F6EECF244321}">
                <p14:modId xmlns:p14="http://schemas.microsoft.com/office/powerpoint/2010/main" val="969526937"/>
              </p:ext>
            </p:extLst>
          </p:nvPr>
        </p:nvGraphicFramePr>
        <p:xfrm>
          <a:off x="723899" y="4579143"/>
          <a:ext cx="8240583" cy="657051"/>
        </p:xfrm>
        <a:graphic>
          <a:graphicData uri="http://schemas.openxmlformats.org/drawingml/2006/table">
            <a:tbl>
              <a:tblPr>
                <a:tableStyleId>{5C22544A-7EE6-4342-B048-85BDC9FD1C3A}</a:tableStyleId>
              </a:tblPr>
              <a:tblGrid>
                <a:gridCol w="633891">
                  <a:extLst>
                    <a:ext uri="{9D8B030D-6E8A-4147-A177-3AD203B41FA5}">
                      <a16:colId xmlns:a16="http://schemas.microsoft.com/office/drawing/2014/main" val="386524843"/>
                    </a:ext>
                  </a:extLst>
                </a:gridCol>
                <a:gridCol w="633891">
                  <a:extLst>
                    <a:ext uri="{9D8B030D-6E8A-4147-A177-3AD203B41FA5}">
                      <a16:colId xmlns:a16="http://schemas.microsoft.com/office/drawing/2014/main" val="465875227"/>
                    </a:ext>
                  </a:extLst>
                </a:gridCol>
                <a:gridCol w="633891">
                  <a:extLst>
                    <a:ext uri="{9D8B030D-6E8A-4147-A177-3AD203B41FA5}">
                      <a16:colId xmlns:a16="http://schemas.microsoft.com/office/drawing/2014/main" val="2742107840"/>
                    </a:ext>
                  </a:extLst>
                </a:gridCol>
                <a:gridCol w="633891">
                  <a:extLst>
                    <a:ext uri="{9D8B030D-6E8A-4147-A177-3AD203B41FA5}">
                      <a16:colId xmlns:a16="http://schemas.microsoft.com/office/drawing/2014/main" val="1198185349"/>
                    </a:ext>
                  </a:extLst>
                </a:gridCol>
                <a:gridCol w="633891">
                  <a:extLst>
                    <a:ext uri="{9D8B030D-6E8A-4147-A177-3AD203B41FA5}">
                      <a16:colId xmlns:a16="http://schemas.microsoft.com/office/drawing/2014/main" val="4130117003"/>
                    </a:ext>
                  </a:extLst>
                </a:gridCol>
                <a:gridCol w="633891">
                  <a:extLst>
                    <a:ext uri="{9D8B030D-6E8A-4147-A177-3AD203B41FA5}">
                      <a16:colId xmlns:a16="http://schemas.microsoft.com/office/drawing/2014/main" val="2140597527"/>
                    </a:ext>
                  </a:extLst>
                </a:gridCol>
                <a:gridCol w="633891">
                  <a:extLst>
                    <a:ext uri="{9D8B030D-6E8A-4147-A177-3AD203B41FA5}">
                      <a16:colId xmlns:a16="http://schemas.microsoft.com/office/drawing/2014/main" val="2453817636"/>
                    </a:ext>
                  </a:extLst>
                </a:gridCol>
                <a:gridCol w="633891">
                  <a:extLst>
                    <a:ext uri="{9D8B030D-6E8A-4147-A177-3AD203B41FA5}">
                      <a16:colId xmlns:a16="http://schemas.microsoft.com/office/drawing/2014/main" val="509680581"/>
                    </a:ext>
                  </a:extLst>
                </a:gridCol>
                <a:gridCol w="633891">
                  <a:extLst>
                    <a:ext uri="{9D8B030D-6E8A-4147-A177-3AD203B41FA5}">
                      <a16:colId xmlns:a16="http://schemas.microsoft.com/office/drawing/2014/main" val="556491919"/>
                    </a:ext>
                  </a:extLst>
                </a:gridCol>
                <a:gridCol w="633891">
                  <a:extLst>
                    <a:ext uri="{9D8B030D-6E8A-4147-A177-3AD203B41FA5}">
                      <a16:colId xmlns:a16="http://schemas.microsoft.com/office/drawing/2014/main" val="555846072"/>
                    </a:ext>
                  </a:extLst>
                </a:gridCol>
                <a:gridCol w="633891">
                  <a:extLst>
                    <a:ext uri="{9D8B030D-6E8A-4147-A177-3AD203B41FA5}">
                      <a16:colId xmlns:a16="http://schemas.microsoft.com/office/drawing/2014/main" val="1633313992"/>
                    </a:ext>
                  </a:extLst>
                </a:gridCol>
                <a:gridCol w="633891">
                  <a:extLst>
                    <a:ext uri="{9D8B030D-6E8A-4147-A177-3AD203B41FA5}">
                      <a16:colId xmlns:a16="http://schemas.microsoft.com/office/drawing/2014/main" val="4041408864"/>
                    </a:ext>
                  </a:extLst>
                </a:gridCol>
                <a:gridCol w="633891">
                  <a:extLst>
                    <a:ext uri="{9D8B030D-6E8A-4147-A177-3AD203B41FA5}">
                      <a16:colId xmlns:a16="http://schemas.microsoft.com/office/drawing/2014/main" val="878736036"/>
                    </a:ext>
                  </a:extLst>
                </a:gridCol>
              </a:tblGrid>
              <a:tr h="219017">
                <a:tc>
                  <a:txBody>
                    <a:bodyPr/>
                    <a:lstStyle/>
                    <a:p>
                      <a:pPr algn="ctr" fontAlgn="ctr"/>
                      <a:r>
                        <a:rPr lang="en-US" altLang="zh-CN" sz="1000" u="none" strike="noStrike">
                          <a:effectLst/>
                        </a:rPr>
                        <a:t>39</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40</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41</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42</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43</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44</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45</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46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47</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48</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49</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50</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51</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extLst>
                  <a:ext uri="{0D108BD9-81ED-4DB2-BD59-A6C34878D82A}">
                    <a16:rowId xmlns:a16="http://schemas.microsoft.com/office/drawing/2014/main" val="4188812659"/>
                  </a:ext>
                </a:extLst>
              </a:tr>
              <a:tr h="219017">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24</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extLst>
                  <a:ext uri="{0D108BD9-81ED-4DB2-BD59-A6C34878D82A}">
                    <a16:rowId xmlns:a16="http://schemas.microsoft.com/office/drawing/2014/main" val="261860201"/>
                  </a:ext>
                </a:extLst>
              </a:tr>
              <a:tr h="219017">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20</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20</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20</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20</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20</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16</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a:effectLst/>
                        </a:rPr>
                        <a:t>20</a:t>
                      </a:r>
                      <a:endParaRPr lang="en-US" altLang="zh-CN" sz="1000" b="0" i="0" u="none" strike="noStrike">
                        <a:effectLst/>
                        <a:latin typeface="Times New Roman" panose="02020603050405020304" pitchFamily="18" charset="0"/>
                        <a:ea typeface="宋体" panose="02010600030101010101" pitchFamily="2" charset="-122"/>
                      </a:endParaRPr>
                    </a:p>
                  </a:txBody>
                  <a:tcPr marL="8302" marR="8302" marT="8302" marB="0" anchor="ctr"/>
                </a:tc>
                <a:tc>
                  <a:txBody>
                    <a:bodyPr/>
                    <a:lstStyle/>
                    <a:p>
                      <a:pPr algn="ctr" fontAlgn="ctr"/>
                      <a:r>
                        <a:rPr lang="en-US" altLang="zh-CN" sz="1000" u="none" strike="noStrike" dirty="0">
                          <a:effectLst/>
                        </a:rPr>
                        <a:t>16</a:t>
                      </a:r>
                      <a:endParaRPr lang="en-US" altLang="zh-CN" sz="1000" b="0" i="0" u="none" strike="noStrike" dirty="0">
                        <a:effectLst/>
                        <a:latin typeface="Times New Roman" panose="02020603050405020304" pitchFamily="18" charset="0"/>
                        <a:ea typeface="宋体" panose="02010600030101010101" pitchFamily="2" charset="-122"/>
                      </a:endParaRPr>
                    </a:p>
                  </a:txBody>
                  <a:tcPr marL="8302" marR="8302" marT="8302" marB="0" anchor="ctr"/>
                </a:tc>
                <a:extLst>
                  <a:ext uri="{0D108BD9-81ED-4DB2-BD59-A6C34878D82A}">
                    <a16:rowId xmlns:a16="http://schemas.microsoft.com/office/drawing/2014/main" val="1754768526"/>
                  </a:ext>
                </a:extLst>
              </a:tr>
            </a:tbl>
          </a:graphicData>
        </a:graphic>
      </p:graphicFrame>
    </p:spTree>
    <p:extLst>
      <p:ext uri="{BB962C8B-B14F-4D97-AF65-F5344CB8AC3E}">
        <p14:creationId xmlns:p14="http://schemas.microsoft.com/office/powerpoint/2010/main" val="31256525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799" y="836712"/>
            <a:ext cx="7770813" cy="1065213"/>
          </a:xfrm>
        </p:spPr>
        <p:txBody>
          <a:bodyPr/>
          <a:lstStyle/>
          <a:p>
            <a:r>
              <a:rPr lang="en-US" altLang="zh-CN" dirty="0"/>
              <a:t>Delay autocorrelation Peak </a:t>
            </a:r>
            <a:br>
              <a:rPr lang="en-US" altLang="zh-CN" dirty="0"/>
            </a:br>
            <a:endParaRPr lang="zh-CN" altLang="en-US" dirty="0"/>
          </a:p>
        </p:txBody>
      </p:sp>
      <p:sp>
        <p:nvSpPr>
          <p:cNvPr id="3" name="内容占位符 2"/>
          <p:cNvSpPr>
            <a:spLocks noGrp="1"/>
          </p:cNvSpPr>
          <p:nvPr>
            <p:ph idx="1"/>
          </p:nvPr>
        </p:nvSpPr>
        <p:spPr>
          <a:xfrm>
            <a:off x="654994" y="1484784"/>
            <a:ext cx="8206681" cy="3529509"/>
          </a:xfrm>
        </p:spPr>
        <p:txBody>
          <a:bodyPr/>
          <a:lstStyle/>
          <a:p>
            <a:pPr>
              <a:buFont typeface="Wingdings" panose="05000000000000000000" pitchFamily="2" charset="2"/>
              <a:buChar char="l"/>
            </a:pPr>
            <a:r>
              <a:rPr lang="en-US" altLang="zh-CN" dirty="0"/>
              <a:t>CDF of delay autocorrelation peak value for 52-tone DRU of 80MHz (10k BPSK random data)</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Rectangle 2"/>
          <p:cNvSpPr>
            <a:spLocks noChangeArrowheads="1"/>
          </p:cNvSpPr>
          <p:nvPr/>
        </p:nvSpPr>
        <p:spPr bwMode="auto">
          <a:xfrm>
            <a:off x="1043608" y="1625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pic>
        <p:nvPicPr>
          <p:cNvPr id="6" name="图片 5">
            <a:extLst>
              <a:ext uri="{FF2B5EF4-FFF2-40B4-BE49-F238E27FC236}">
                <a16:creationId xmlns:a16="http://schemas.microsoft.com/office/drawing/2014/main" id="{B7BF34E9-A7BA-4C0F-A0D3-B5D6F2C84BCA}"/>
              </a:ext>
            </a:extLst>
          </p:cNvPr>
          <p:cNvPicPr>
            <a:picLocks noChangeAspect="1"/>
          </p:cNvPicPr>
          <p:nvPr/>
        </p:nvPicPr>
        <p:blipFill>
          <a:blip r:embed="rId2"/>
          <a:stretch>
            <a:fillRect/>
          </a:stretch>
        </p:blipFill>
        <p:spPr>
          <a:xfrm>
            <a:off x="107504" y="2716617"/>
            <a:ext cx="4766121" cy="3574591"/>
          </a:xfrm>
          <a:prstGeom prst="rect">
            <a:avLst/>
          </a:prstGeom>
        </p:spPr>
      </p:pic>
      <p:pic>
        <p:nvPicPr>
          <p:cNvPr id="7" name="图片 6">
            <a:extLst>
              <a:ext uri="{FF2B5EF4-FFF2-40B4-BE49-F238E27FC236}">
                <a16:creationId xmlns:a16="http://schemas.microsoft.com/office/drawing/2014/main" id="{945A97AC-174C-47F5-A86D-A8CE36DEA953}"/>
              </a:ext>
            </a:extLst>
          </p:cNvPr>
          <p:cNvPicPr>
            <a:picLocks noChangeAspect="1"/>
          </p:cNvPicPr>
          <p:nvPr/>
        </p:nvPicPr>
        <p:blipFill>
          <a:blip r:embed="rId3"/>
          <a:stretch>
            <a:fillRect/>
          </a:stretch>
        </p:blipFill>
        <p:spPr>
          <a:xfrm>
            <a:off x="4571205" y="2689945"/>
            <a:ext cx="4522937" cy="3574586"/>
          </a:xfrm>
          <a:prstGeom prst="rect">
            <a:avLst/>
          </a:prstGeom>
        </p:spPr>
      </p:pic>
      <mc:AlternateContent xmlns:mc="http://schemas.openxmlformats.org/markup-compatibility/2006">
        <mc:Choice xmlns:a14="http://schemas.microsoft.com/office/drawing/2010/main" Requires="a14">
          <p:sp>
            <p:nvSpPr>
              <p:cNvPr id="8" name="文本框 7">
                <a:extLst>
                  <a:ext uri="{FF2B5EF4-FFF2-40B4-BE49-F238E27FC236}">
                    <a16:creationId xmlns:a16="http://schemas.microsoft.com/office/drawing/2014/main" id="{B112D7AA-3D87-4EF3-86C3-FF0C49C11D31}"/>
                  </a:ext>
                </a:extLst>
              </p:cNvPr>
              <p:cNvSpPr txBox="1"/>
              <p:nvPr/>
            </p:nvSpPr>
            <p:spPr>
              <a:xfrm>
                <a:off x="2113110" y="2347285"/>
                <a:ext cx="4992392" cy="369332"/>
              </a:xfrm>
              <a:prstGeom prst="rect">
                <a:avLst/>
              </a:prstGeom>
              <a:noFill/>
            </p:spPr>
            <p:txBody>
              <a:bodyPr wrap="none" lIns="0" tIns="0" rIns="0" bIns="0" rtlCol="0">
                <a:spAutoFit/>
              </a:bodyPr>
              <a:lstStyle/>
              <a:p>
                <a14:m>
                  <m:oMath xmlns:m="http://schemas.openxmlformats.org/officeDocument/2006/math">
                    <m:r>
                      <a:rPr lang="en-US" altLang="zh-CN" b="0" i="1" smtClean="0">
                        <a:solidFill>
                          <a:schemeClr val="tx1"/>
                        </a:solidFill>
                        <a:latin typeface="Cambria Math" panose="02040503050406030204" pitchFamily="18" charset="0"/>
                      </a:rPr>
                      <m:t>𝑃𝐷</m:t>
                    </m:r>
                    <m:r>
                      <a:rPr lang="en-US" altLang="zh-CN" b="0" i="1" smtClean="0">
                        <a:solidFill>
                          <a:schemeClr val="tx1"/>
                        </a:solidFill>
                        <a:latin typeface="Cambria Math" panose="02040503050406030204" pitchFamily="18" charset="0"/>
                        <a:ea typeface="Cambria Math" panose="02040503050406030204" pitchFamily="18" charset="0"/>
                      </a:rPr>
                      <m:t>≈</m:t>
                    </m:r>
                    <m:r>
                      <a:rPr lang="en-US" altLang="zh-CN" b="0" i="1" smtClean="0">
                        <a:solidFill>
                          <a:schemeClr val="tx1"/>
                        </a:solidFill>
                        <a:latin typeface="Cambria Math" panose="02040503050406030204" pitchFamily="18" charset="0"/>
                      </a:rPr>
                      <m:t>𝑃</m:t>
                    </m:r>
                    <m:d>
                      <m:dPr>
                        <m:ctrlPr>
                          <a:rPr lang="en-US" altLang="zh-CN" b="0" i="1" smtClean="0">
                            <a:solidFill>
                              <a:schemeClr val="tx1"/>
                            </a:solidFill>
                            <a:latin typeface="Cambria Math" panose="02040503050406030204" pitchFamily="18" charset="0"/>
                          </a:rPr>
                        </m:ctrlPr>
                      </m:dPr>
                      <m:e>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𝑚</m:t>
                            </m:r>
                          </m:e>
                          <m:sub>
                            <m:r>
                              <a:rPr lang="en-US" altLang="zh-CN" b="0" i="1" smtClean="0">
                                <a:solidFill>
                                  <a:schemeClr val="tx1"/>
                                </a:solidFill>
                                <a:latin typeface="Cambria Math" panose="02040503050406030204" pitchFamily="18" charset="0"/>
                              </a:rPr>
                              <m:t>𝑛</m:t>
                            </m:r>
                          </m:sub>
                        </m:sSub>
                        <m:r>
                          <a:rPr lang="en-US" altLang="zh-CN" b="0" i="1" smtClean="0">
                            <a:solidFill>
                              <a:schemeClr val="tx1"/>
                            </a:solidFill>
                            <a:latin typeface="Cambria Math" panose="02040503050406030204" pitchFamily="18" charset="0"/>
                            <a:ea typeface="Cambria Math" panose="02040503050406030204" pitchFamily="18" charset="0"/>
                          </a:rPr>
                          <m:t>≥</m:t>
                        </m:r>
                        <m:r>
                          <a:rPr lang="en-US" altLang="zh-CN" b="0" i="1" smtClean="0">
                            <a:solidFill>
                              <a:schemeClr val="tx1"/>
                            </a:solidFill>
                            <a:latin typeface="Cambria Math" panose="02040503050406030204" pitchFamily="18" charset="0"/>
                            <a:ea typeface="Cambria Math" panose="02040503050406030204" pitchFamily="18" charset="0"/>
                          </a:rPr>
                          <m:t>𝑇h</m:t>
                        </m:r>
                      </m:e>
                    </m:d>
                    <m:r>
                      <a:rPr lang="en-US" altLang="zh-CN" b="0" i="1" smtClean="0">
                        <a:solidFill>
                          <a:schemeClr val="tx1"/>
                        </a:solidFill>
                        <a:latin typeface="Cambria Math" panose="02040503050406030204" pitchFamily="18" charset="0"/>
                      </a:rPr>
                      <m:t>=1−</m:t>
                    </m:r>
                    <m:r>
                      <a:rPr lang="en-US" altLang="zh-CN" b="0" i="1" smtClean="0">
                        <a:solidFill>
                          <a:schemeClr val="tx1"/>
                        </a:solidFill>
                        <a:latin typeface="Cambria Math" panose="02040503050406030204" pitchFamily="18" charset="0"/>
                      </a:rPr>
                      <m:t>𝐶𝐷𝐹</m:t>
                    </m:r>
                    <m:r>
                      <a:rPr lang="en-US" altLang="zh-CN" b="0" i="1" smtClean="0">
                        <a:solidFill>
                          <a:schemeClr val="tx1"/>
                        </a:solidFill>
                        <a:latin typeface="Cambria Math" panose="02040503050406030204" pitchFamily="18" charset="0"/>
                      </a:rPr>
                      <m:t>(</m:t>
                    </m:r>
                    <m:r>
                      <a:rPr lang="en-US" altLang="zh-CN" b="0" i="1" smtClean="0">
                        <a:solidFill>
                          <a:schemeClr val="tx1"/>
                        </a:solidFill>
                        <a:latin typeface="Cambria Math" panose="02040503050406030204" pitchFamily="18" charset="0"/>
                      </a:rPr>
                      <m:t>𝑇h</m:t>
                    </m:r>
                    <m:r>
                      <a:rPr lang="en-US" altLang="zh-CN" b="0" i="1" smtClean="0">
                        <a:solidFill>
                          <a:schemeClr val="tx1"/>
                        </a:solidFill>
                        <a:latin typeface="Cambria Math" panose="02040503050406030204" pitchFamily="18" charset="0"/>
                      </a:rPr>
                      <m:t>)</m:t>
                    </m:r>
                  </m:oMath>
                </a14:m>
                <a:r>
                  <a:rPr lang="en-US" altLang="zh-CN" dirty="0"/>
                  <a:t>PD</a:t>
                </a:r>
                <a:endParaRPr lang="zh-CN" altLang="en-US" dirty="0"/>
              </a:p>
            </p:txBody>
          </p:sp>
        </mc:Choice>
        <mc:Fallback>
          <p:sp>
            <p:nvSpPr>
              <p:cNvPr id="8" name="文本框 7">
                <a:extLst>
                  <a:ext uri="{FF2B5EF4-FFF2-40B4-BE49-F238E27FC236}">
                    <a16:creationId xmlns:a16="http://schemas.microsoft.com/office/drawing/2014/main" id="{B112D7AA-3D87-4EF3-86C3-FF0C49C11D31}"/>
                  </a:ext>
                </a:extLst>
              </p:cNvPr>
              <p:cNvSpPr txBox="1">
                <a:spLocks noRot="1" noChangeAspect="1" noMove="1" noResize="1" noEditPoints="1" noAdjustHandles="1" noChangeArrowheads="1" noChangeShapeType="1" noTextEdit="1"/>
              </p:cNvSpPr>
              <p:nvPr/>
            </p:nvSpPr>
            <p:spPr>
              <a:xfrm>
                <a:off x="2113110" y="2347285"/>
                <a:ext cx="4992392" cy="369332"/>
              </a:xfrm>
              <a:prstGeom prst="rect">
                <a:avLst/>
              </a:prstGeom>
              <a:blipFill>
                <a:blip r:embed="rId4"/>
                <a:stretch>
                  <a:fillRect l="-2198" t="-24590" r="-2564" b="-49180"/>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5320549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Summary</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7" name="文本框 6"/>
          <p:cNvSpPr txBox="1"/>
          <p:nvPr/>
        </p:nvSpPr>
        <p:spPr>
          <a:xfrm>
            <a:off x="685800" y="1628800"/>
            <a:ext cx="8134672" cy="4154984"/>
          </a:xfrm>
          <a:prstGeom prst="rect">
            <a:avLst/>
          </a:prstGeom>
          <a:noFill/>
        </p:spPr>
        <p:txBody>
          <a:bodyPr wrap="square" rtlCol="0">
            <a:spAutoFit/>
          </a:bodyPr>
          <a:lstStyle/>
          <a:p>
            <a:pPr marL="342900" indent="-342900">
              <a:buFont typeface="Wingdings" panose="05000000000000000000" pitchFamily="2" charset="2"/>
              <a:buChar char="l"/>
            </a:pPr>
            <a:r>
              <a:rPr lang="en-US" altLang="zh-CN" dirty="0">
                <a:solidFill>
                  <a:schemeClr val="tx1"/>
                </a:solidFill>
              </a:rPr>
              <a:t>In this contribution, some minor modification are applied to the existing 80MHz DRU tone plan and the 160M DRU tone plan is also proposed. The proposed tone plan have the following advantages:</a:t>
            </a:r>
          </a:p>
          <a:p>
            <a:pPr marL="1085850" lvl="1" indent="-342900">
              <a:buFont typeface="Wingdings" panose="05000000000000000000" pitchFamily="2" charset="2"/>
              <a:buChar char="Ø"/>
            </a:pPr>
            <a:r>
              <a:rPr lang="en-US" altLang="zh-CN" dirty="0">
                <a:solidFill>
                  <a:schemeClr val="tx1"/>
                </a:solidFill>
              </a:rPr>
              <a:t>Optimal power boosting gain</a:t>
            </a:r>
          </a:p>
          <a:p>
            <a:pPr marL="1085850" lvl="1" indent="-342900">
              <a:buFont typeface="Wingdings" panose="05000000000000000000" pitchFamily="2" charset="2"/>
              <a:buChar char="Ø"/>
            </a:pPr>
            <a:r>
              <a:rPr lang="en-US" altLang="zh-CN" dirty="0">
                <a:solidFill>
                  <a:schemeClr val="tx1"/>
                </a:solidFill>
              </a:rPr>
              <a:t>Hierarchical structure</a:t>
            </a:r>
          </a:p>
          <a:p>
            <a:pPr marL="1085850" lvl="1" indent="-342900">
              <a:buFont typeface="Wingdings" panose="05000000000000000000" pitchFamily="2" charset="2"/>
              <a:buChar char="Ø"/>
            </a:pPr>
            <a:r>
              <a:rPr lang="en-US" altLang="zh-CN" dirty="0">
                <a:solidFill>
                  <a:schemeClr val="tx1"/>
                </a:solidFill>
              </a:rPr>
              <a:t>Lower PAPR</a:t>
            </a:r>
          </a:p>
          <a:p>
            <a:pPr marL="1085850" lvl="1" indent="-342900">
              <a:buFont typeface="Wingdings" panose="05000000000000000000" pitchFamily="2" charset="2"/>
              <a:buChar char="Ø"/>
            </a:pPr>
            <a:r>
              <a:rPr lang="en-US" altLang="zh-CN" dirty="0">
                <a:solidFill>
                  <a:schemeClr val="tx1"/>
                </a:solidFill>
              </a:rPr>
              <a:t>Lower smoothing complexity</a:t>
            </a:r>
          </a:p>
          <a:p>
            <a:pPr marL="1085850" lvl="1" indent="-342900">
              <a:buFont typeface="Wingdings" panose="05000000000000000000" pitchFamily="2" charset="2"/>
              <a:buChar char="Ø"/>
            </a:pPr>
            <a:r>
              <a:rPr lang="en-US" altLang="zh-CN" dirty="0">
                <a:solidFill>
                  <a:schemeClr val="tx1"/>
                </a:solidFill>
              </a:rPr>
              <a:t>Better smoothing gain</a:t>
            </a:r>
          </a:p>
          <a:p>
            <a:pPr marL="1085850" lvl="1" indent="-342900">
              <a:buFont typeface="Wingdings" panose="05000000000000000000" pitchFamily="2" charset="2"/>
              <a:buChar char="Ø"/>
            </a:pPr>
            <a:endParaRPr lang="en-US" altLang="zh-CN" dirty="0">
              <a:solidFill>
                <a:schemeClr val="tx1"/>
              </a:solidFill>
            </a:endParaRPr>
          </a:p>
          <a:p>
            <a:pPr marL="1085850" lvl="1" indent="-342900">
              <a:buFont typeface="Wingdings" panose="05000000000000000000" pitchFamily="2" charset="2"/>
              <a:buChar char="Ø"/>
            </a:pPr>
            <a:endParaRPr lang="zh-CN" altLang="en-US" dirty="0">
              <a:solidFill>
                <a:schemeClr val="tx1"/>
              </a:solidFill>
            </a:endParaRPr>
          </a:p>
        </p:txBody>
      </p:sp>
    </p:spTree>
    <p:extLst>
      <p:ext uri="{BB962C8B-B14F-4D97-AF65-F5344CB8AC3E}">
        <p14:creationId xmlns:p14="http://schemas.microsoft.com/office/powerpoint/2010/main" val="36782122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a:t>References</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7" name="내용 개체 틀 2">
            <a:extLst>
              <a:ext uri="{FF2B5EF4-FFF2-40B4-BE49-F238E27FC236}">
                <a16:creationId xmlns:a16="http://schemas.microsoft.com/office/drawing/2014/main" id="{BC2B7071-0F23-4101-84B2-4A16C4EB0903}"/>
              </a:ext>
            </a:extLst>
          </p:cNvPr>
          <p:cNvSpPr>
            <a:spLocks noGrp="1"/>
          </p:cNvSpPr>
          <p:nvPr>
            <p:ph idx="1"/>
          </p:nvPr>
        </p:nvSpPr>
        <p:spPr>
          <a:xfrm>
            <a:off x="395536" y="1412776"/>
            <a:ext cx="8748464" cy="4916760"/>
          </a:xfrm>
        </p:spPr>
        <p:txBody>
          <a:bodyPr/>
          <a:lstStyle/>
          <a:p>
            <a:pPr marL="0" indent="0">
              <a:buNone/>
            </a:pPr>
            <a:r>
              <a:rPr lang="en-US" altLang="ko-KR" sz="2000" dirty="0"/>
              <a:t>[1] 11-23-0037-00-0uhr-uhr-feature-to-overcome-psd-limitations-distributed-tone-resource-units</a:t>
            </a:r>
          </a:p>
          <a:p>
            <a:pPr marL="0" indent="0">
              <a:buNone/>
            </a:pPr>
            <a:r>
              <a:rPr lang="en-US" altLang="ko-KR" sz="2000" dirty="0"/>
              <a:t>[2] 11-23-0281-00-0uhr-considerations-on-ru-mru-designs-for-uhr</a:t>
            </a:r>
          </a:p>
          <a:p>
            <a:pPr marL="0" indent="0">
              <a:buNone/>
            </a:pPr>
            <a:r>
              <a:rPr lang="en-US" altLang="ko-KR" sz="2000" dirty="0"/>
              <a:t>[3] 11-23-1117-00-0uhr-dru-signaling-for-uhr</a:t>
            </a:r>
            <a:endParaRPr lang="ko-KR" altLang="en-US" sz="2000" dirty="0"/>
          </a:p>
          <a:p>
            <a:pPr marL="0" indent="0">
              <a:buNone/>
            </a:pPr>
            <a:r>
              <a:rPr lang="en-US" altLang="ko-KR" sz="2000" dirty="0"/>
              <a:t>[4] 11-23-1448-00-0uhr-</a:t>
            </a:r>
            <a:r>
              <a:rPr lang="en-US" altLang="zh-CN" sz="2000" dirty="0"/>
              <a:t>further-considerations-on</a:t>
            </a:r>
            <a:r>
              <a:rPr lang="en-US" altLang="ko-KR" sz="2000" dirty="0"/>
              <a:t>-dru</a:t>
            </a:r>
          </a:p>
          <a:p>
            <a:pPr marL="0" indent="0"/>
            <a:r>
              <a:rPr lang="en-US" altLang="ko-KR" sz="2000" dirty="0"/>
              <a:t>[5] 11-23-2021-01-00bn-principle-and-methodology-for-dru-tone-plan-design</a:t>
            </a:r>
          </a:p>
          <a:p>
            <a:pPr marL="0" indent="0">
              <a:buNone/>
            </a:pPr>
            <a:r>
              <a:rPr lang="en-US" altLang="ko-KR" sz="2000" dirty="0"/>
              <a:t>[6] 11-24-0014-00-00bn-further-thoughts-on-dru</a:t>
            </a:r>
          </a:p>
          <a:p>
            <a:pPr marL="0" indent="0">
              <a:buNone/>
            </a:pPr>
            <a:r>
              <a:rPr lang="en-US" altLang="ko-KR" sz="2000" dirty="0"/>
              <a:t>[7] 11-24-0078-01-00bn-a-dru-design-approach-for-20-mhz</a:t>
            </a:r>
          </a:p>
          <a:p>
            <a:pPr marL="0" indent="0">
              <a:buNone/>
            </a:pPr>
            <a:r>
              <a:rPr lang="en-US" altLang="ko-KR" sz="2000" dirty="0"/>
              <a:t>[8] 11-24-0402-01-00bn-20-mhz-tone-plan-and-pilot-design-for-dru</a:t>
            </a:r>
          </a:p>
          <a:p>
            <a:pPr marL="0" indent="0">
              <a:buNone/>
            </a:pPr>
            <a:r>
              <a:rPr lang="en-US" altLang="ko-KR" sz="2000" dirty="0"/>
              <a:t>[9] 11-24-0468-01-00bn-dru-tone-plan-for-11bn</a:t>
            </a:r>
          </a:p>
          <a:p>
            <a:pPr marL="0" indent="0">
              <a:buNone/>
            </a:pPr>
            <a:r>
              <a:rPr lang="en-US" altLang="ko-KR" sz="2000" dirty="0"/>
              <a:t>[10] 11-24-0476-01-00-tone-plan-design-principles-for-distributed-ru</a:t>
            </a:r>
          </a:p>
          <a:p>
            <a:pPr marL="0" indent="0">
              <a:buNone/>
            </a:pPr>
            <a:r>
              <a:rPr lang="en-US" altLang="ko-KR" sz="2000" dirty="0"/>
              <a:t>[11] Terry, J., and J. </a:t>
            </a:r>
            <a:r>
              <a:rPr lang="en-US" altLang="ko-KR" sz="2000" dirty="0" err="1"/>
              <a:t>Heiskala</a:t>
            </a:r>
            <a:r>
              <a:rPr lang="en-US" altLang="ko-KR" sz="2000" dirty="0"/>
              <a:t>. OFDM Wireless LANs: A Theoretical and Practical Guide. Indianapolis, IN: </a:t>
            </a:r>
            <a:r>
              <a:rPr lang="en-US" altLang="ko-KR" sz="2000" dirty="0" err="1"/>
              <a:t>Sams</a:t>
            </a:r>
            <a:r>
              <a:rPr lang="en-US" altLang="ko-KR" sz="2000" dirty="0"/>
              <a:t>, 2002.</a:t>
            </a:r>
            <a:endParaRPr lang="ko-KR" altLang="en-US" sz="2000" dirty="0"/>
          </a:p>
        </p:txBody>
      </p:sp>
    </p:spTree>
    <p:extLst>
      <p:ext uri="{BB962C8B-B14F-4D97-AF65-F5344CB8AC3E}">
        <p14:creationId xmlns:p14="http://schemas.microsoft.com/office/powerpoint/2010/main" val="15831276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SP1</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6" name="내용 개체 틀 2"/>
          <p:cNvSpPr txBox="1">
            <a:spLocks/>
          </p:cNvSpPr>
          <p:nvPr/>
        </p:nvSpPr>
        <p:spPr bwMode="auto">
          <a:xfrm>
            <a:off x="685800" y="1447800"/>
            <a:ext cx="77724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defTabSz="914400">
              <a:buClrTx/>
              <a:buSzTx/>
              <a:buFontTx/>
              <a:buChar char="•"/>
              <a:defRPr/>
            </a:pPr>
            <a:r>
              <a:rPr lang="en-US" altLang="ko-KR" kern="0" dirty="0">
                <a:solidFill>
                  <a:srgbClr val="000000"/>
                </a:solidFill>
              </a:rPr>
              <a:t>Do you support minimizing effective bandwidth without PD false detection should be an additional objective in the DRU tone plan design </a:t>
            </a:r>
          </a:p>
          <a:p>
            <a:pPr lvl="0" defTabSz="914400">
              <a:buClrTx/>
              <a:buSzTx/>
              <a:buFontTx/>
              <a:buChar char="•"/>
              <a:defRPr/>
            </a:pPr>
            <a:endParaRPr lang="en-US" altLang="zh-CN" kern="0" dirty="0">
              <a:solidFill>
                <a:srgbClr val="000000"/>
              </a:solidFill>
            </a:endParaRPr>
          </a:p>
          <a:p>
            <a:pPr lvl="1" defTabSz="914400">
              <a:buClrTx/>
              <a:buSzTx/>
              <a:buFontTx/>
              <a:buChar char="•"/>
              <a:defRPr/>
            </a:pPr>
            <a:r>
              <a:rPr lang="en-US" altLang="ko-KR" kern="0" dirty="0">
                <a:solidFill>
                  <a:srgbClr val="000000"/>
                </a:solidFill>
              </a:rPr>
              <a:t>Existing objectives including optimal power boosting, hierarchical structure etc. </a:t>
            </a:r>
          </a:p>
          <a:p>
            <a:pPr lvl="1" defTabSz="914400">
              <a:buClrTx/>
              <a:buSzTx/>
              <a:buFontTx/>
              <a:buChar char="•"/>
              <a:defRPr/>
            </a:pPr>
            <a:r>
              <a:rPr lang="en-US" altLang="ko-KR" kern="0" dirty="0">
                <a:solidFill>
                  <a:srgbClr val="000000"/>
                </a:solidFill>
              </a:rPr>
              <a:t>Y/N/Abs</a:t>
            </a:r>
          </a:p>
        </p:txBody>
      </p:sp>
    </p:spTree>
    <p:extLst>
      <p:ext uri="{BB962C8B-B14F-4D97-AF65-F5344CB8AC3E}">
        <p14:creationId xmlns:p14="http://schemas.microsoft.com/office/powerpoint/2010/main" val="1994908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1"/>
            <a:ext cx="7770813" cy="654968"/>
          </a:xfrm>
        </p:spPr>
        <p:txBody>
          <a:bodyPr/>
          <a:lstStyle/>
          <a:p>
            <a:r>
              <a:rPr lang="en-US" altLang="zh-CN" dirty="0"/>
              <a:t>SP2</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6" name="내용 개체 틀 2"/>
          <p:cNvSpPr txBox="1">
            <a:spLocks/>
          </p:cNvSpPr>
          <p:nvPr/>
        </p:nvSpPr>
        <p:spPr bwMode="auto">
          <a:xfrm>
            <a:off x="702671" y="1196752"/>
            <a:ext cx="77724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defTabSz="914400">
              <a:buClrTx/>
              <a:buSzTx/>
              <a:buFontTx/>
              <a:buChar char="•"/>
              <a:defRPr/>
            </a:pPr>
            <a:r>
              <a:rPr lang="en-US" altLang="ko-KR" kern="0" dirty="0">
                <a:solidFill>
                  <a:srgbClr val="000000"/>
                </a:solidFill>
              </a:rPr>
              <a:t>Do you agree to include the following text to the 11bn SFD?</a:t>
            </a:r>
          </a:p>
          <a:p>
            <a:pPr lvl="1" defTabSz="914400">
              <a:buClrTx/>
              <a:buSzTx/>
              <a:buFont typeface="Wingdings" panose="05000000000000000000" pitchFamily="2" charset="2"/>
              <a:buChar char="Ø"/>
              <a:defRPr/>
            </a:pPr>
            <a:r>
              <a:rPr lang="en-US" altLang="ko-KR" kern="0" dirty="0">
                <a:solidFill>
                  <a:srgbClr val="000000"/>
                </a:solidFill>
              </a:rPr>
              <a:t>Data and pilot subcarrier indices for DRUs in an 80 MHz UHR PPDU are defined in following table:</a:t>
            </a:r>
          </a:p>
          <a:p>
            <a:pPr lvl="0" defTabSz="914400">
              <a:buClrTx/>
              <a:buSzTx/>
              <a:buFontTx/>
              <a:buChar char="•"/>
              <a:defRPr/>
            </a:pPr>
            <a:endParaRPr lang="en-US" altLang="zh-CN" kern="0" dirty="0">
              <a:solidFill>
                <a:srgbClr val="000000"/>
              </a:solidFill>
            </a:endParaRPr>
          </a:p>
        </p:txBody>
      </p:sp>
      <p:graphicFrame>
        <p:nvGraphicFramePr>
          <p:cNvPr id="5" name="Table 1">
            <a:extLst>
              <a:ext uri="{FF2B5EF4-FFF2-40B4-BE49-F238E27FC236}">
                <a16:creationId xmlns:a16="http://schemas.microsoft.com/office/drawing/2014/main" id="{EDB726DD-D31C-4BA5-8FC2-250856F58ECA}"/>
              </a:ext>
            </a:extLst>
          </p:cNvPr>
          <p:cNvGraphicFramePr>
            <a:graphicFrameLocks noGrp="1"/>
          </p:cNvGraphicFramePr>
          <p:nvPr>
            <p:extLst>
              <p:ext uri="{D42A27DB-BD31-4B8C-83A1-F6EECF244321}">
                <p14:modId xmlns:p14="http://schemas.microsoft.com/office/powerpoint/2010/main" val="1879202945"/>
              </p:ext>
            </p:extLst>
          </p:nvPr>
        </p:nvGraphicFramePr>
        <p:xfrm>
          <a:off x="183817" y="2638479"/>
          <a:ext cx="8694962" cy="3598833"/>
        </p:xfrm>
        <a:graphic>
          <a:graphicData uri="http://schemas.openxmlformats.org/drawingml/2006/table">
            <a:tbl>
              <a:tblPr/>
              <a:tblGrid>
                <a:gridCol w="669352">
                  <a:extLst>
                    <a:ext uri="{9D8B030D-6E8A-4147-A177-3AD203B41FA5}">
                      <a16:colId xmlns:a16="http://schemas.microsoft.com/office/drawing/2014/main" val="20000"/>
                    </a:ext>
                  </a:extLst>
                </a:gridCol>
                <a:gridCol w="1941787">
                  <a:extLst>
                    <a:ext uri="{9D8B030D-6E8A-4147-A177-3AD203B41FA5}">
                      <a16:colId xmlns:a16="http://schemas.microsoft.com/office/drawing/2014/main" val="20001"/>
                    </a:ext>
                  </a:extLst>
                </a:gridCol>
                <a:gridCol w="1981550">
                  <a:extLst>
                    <a:ext uri="{9D8B030D-6E8A-4147-A177-3AD203B41FA5}">
                      <a16:colId xmlns:a16="http://schemas.microsoft.com/office/drawing/2014/main" val="20002"/>
                    </a:ext>
                  </a:extLst>
                </a:gridCol>
                <a:gridCol w="2014687">
                  <a:extLst>
                    <a:ext uri="{9D8B030D-6E8A-4147-A177-3AD203B41FA5}">
                      <a16:colId xmlns:a16="http://schemas.microsoft.com/office/drawing/2014/main" val="20003"/>
                    </a:ext>
                  </a:extLst>
                </a:gridCol>
                <a:gridCol w="2087586">
                  <a:extLst>
                    <a:ext uri="{9D8B030D-6E8A-4147-A177-3AD203B41FA5}">
                      <a16:colId xmlns:a16="http://schemas.microsoft.com/office/drawing/2014/main" val="20004"/>
                    </a:ext>
                  </a:extLst>
                </a:gridCol>
              </a:tblGrid>
              <a:tr h="409876">
                <a:tc rowSpan="4">
                  <a:txBody>
                    <a:bodyPr/>
                    <a:lstStyle/>
                    <a:p>
                      <a:pPr algn="ctr" fontAlgn="ctr"/>
                      <a:r>
                        <a:rPr lang="en-US" sz="1000" b="0" i="0" u="none" strike="noStrike" dirty="0">
                          <a:solidFill>
                            <a:schemeClr val="tx1"/>
                          </a:solidFill>
                          <a:latin typeface="Times New Roman" panose="02020603050405020304" pitchFamily="18" charset="0"/>
                          <a:cs typeface="Times New Roman" panose="02020603050405020304" pitchFamily="18" charset="0"/>
                        </a:rPr>
                        <a:t>52-tone DRU</a:t>
                      </a:r>
                      <a:br>
                        <a:rPr lang="en-US" sz="1000" b="0" i="0" u="none" strike="noStrike" dirty="0">
                          <a:solidFill>
                            <a:schemeClr val="tx1"/>
                          </a:solidFill>
                          <a:latin typeface="Times New Roman" panose="02020603050405020304" pitchFamily="18" charset="0"/>
                          <a:cs typeface="Times New Roman" panose="02020603050405020304" pitchFamily="18" charset="0"/>
                        </a:rPr>
                      </a:br>
                      <a:r>
                        <a:rPr lang="en-US" sz="1000" b="0" i="0" u="none" strike="noStrike" dirty="0" err="1">
                          <a:solidFill>
                            <a:schemeClr val="tx1"/>
                          </a:solidFill>
                          <a:latin typeface="Times New Roman" panose="02020603050405020304" pitchFamily="18" charset="0"/>
                          <a:cs typeface="Times New Roman" panose="02020603050405020304" pitchFamily="18" charset="0"/>
                        </a:rPr>
                        <a:t>i</a:t>
                      </a:r>
                      <a:r>
                        <a:rPr lang="en-US" sz="1000" b="0" i="0" u="none" strike="noStrike" dirty="0">
                          <a:solidFill>
                            <a:schemeClr val="tx1"/>
                          </a:solidFill>
                          <a:latin typeface="Times New Roman" panose="02020603050405020304" pitchFamily="18" charset="0"/>
                          <a:cs typeface="Times New Roman" panose="02020603050405020304" pitchFamily="18" charset="0"/>
                        </a:rPr>
                        <a:t>=1:16</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DRU1</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[-471:16:-391, -367:16:-159, -135:16:-55, 41:16:121, 145:16:353, 377:16:457] </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DRU2</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[-463:16:-383, -359:16:-151, -127:16:-47, 49:16:129, 153:16:361, 385:16:465] </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DRU3</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[-467:16:-387, -363:16:-155, -131:16:-51, 45:16:125, 149:16:357, 381:16:461]</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DRU4</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[-459:16:-379, -355:16:-147, -123:16:-43, 53:16:133, 157:16:365, 389:16:469]</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09876">
                <a:tc vMerge="1">
                  <a:txBody>
                    <a:bodyPr/>
                    <a:lstStyle/>
                    <a:p>
                      <a:endParaRPr lang="en-US"/>
                    </a:p>
                  </a:txBody>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DRU5</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[-465:16:-385, -361:16:-153, -129:16:-49, 47:16:127, 151:16:359, 383:16:463]</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DRU6</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[-457:16:-377, -353:16:-145, -121:16:-41, 55:16:135, 159:16:367, 391:16:471]</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DRU7</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[-469:16:-389, -365:16:-157, -133:16:-53, 43:16:123, 147:16:355, 379:16:459]</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DRU8</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[-461:16:-381, -357:16:-149, -125:16:-45, 51:16:131, 155:16:363, 387:16:467] </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09876">
                <a:tc vMerge="1">
                  <a:txBody>
                    <a:bodyPr/>
                    <a:lstStyle/>
                    <a:p>
                      <a:endParaRPr lang="en-US"/>
                    </a:p>
                  </a:txBody>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DRU9</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[-470:16:-390, -366:16:-158, -134:16:-54, 42:16:122, 146:16:354, 378:16:458]</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DRU10</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[-462:16:-382, -358:16:-150, -126:16:-46, 50:16:130, 154:16:362, 386:16:466]</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DRU11</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[-466:16:-386, -362:16:-154, -130:16:-50, 46:16:126, 150:16:358, 382:16:462] </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DRU12</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[-458:16:-378, -354:16:-146, -122:16:-42, 54:16:134, 158:16:366, 390:16:470]</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09876">
                <a:tc vMerge="1">
                  <a:txBody>
                    <a:bodyPr/>
                    <a:lstStyle/>
                    <a:p>
                      <a:endParaRPr lang="en-US"/>
                    </a:p>
                  </a:txBody>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DRU13</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[-464:16:-384, -360:16:-152, -128:16:-48, 48:16:128, 152:16:360, 384:16:464]</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DRU14</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[-456:16:-376, -352:16:-144, -120:16:-40, 56:16:136, 160:16:368, 392:16:472]</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DRU15</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[-468:16:-388, -364:16:-156, -132:16:-52, 44:16:124, 148:16:356, 380:16:460] </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DRU16</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[-460:16:-380, -356:16:-148, -124:16:-44, 52:16:132, 156:16:364, 388:16:468] </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409876">
                <a:tc rowSpan="2">
                  <a:txBody>
                    <a:bodyPr/>
                    <a:lstStyle/>
                    <a:p>
                      <a:pPr algn="ctr" fontAlgn="ctr"/>
                      <a:r>
                        <a:rPr lang="en-US" sz="1000" b="0" i="0" u="none" strike="noStrike" dirty="0">
                          <a:solidFill>
                            <a:schemeClr val="tx1"/>
                          </a:solidFill>
                          <a:latin typeface="Times New Roman" panose="02020603050405020304" pitchFamily="18" charset="0"/>
                          <a:cs typeface="Times New Roman" panose="02020603050405020304" pitchFamily="18" charset="0"/>
                        </a:rPr>
                        <a:t>106-tone DRU</a:t>
                      </a:r>
                      <a:br>
                        <a:rPr lang="en-US" sz="1000" b="0" i="0" u="none" strike="noStrike" dirty="0">
                          <a:solidFill>
                            <a:schemeClr val="tx1"/>
                          </a:solidFill>
                          <a:latin typeface="Times New Roman" panose="02020603050405020304" pitchFamily="18" charset="0"/>
                          <a:cs typeface="Times New Roman" panose="02020603050405020304" pitchFamily="18" charset="0"/>
                        </a:rPr>
                      </a:br>
                      <a:r>
                        <a:rPr lang="en-US" sz="1000" b="0" i="0" u="none" strike="noStrike" dirty="0" err="1">
                          <a:solidFill>
                            <a:schemeClr val="tx1"/>
                          </a:solidFill>
                          <a:latin typeface="Times New Roman" panose="02020603050405020304" pitchFamily="18" charset="0"/>
                          <a:cs typeface="Times New Roman" panose="02020603050405020304" pitchFamily="18" charset="0"/>
                        </a:rPr>
                        <a:t>i</a:t>
                      </a:r>
                      <a:r>
                        <a:rPr lang="en-US" sz="1000" b="0" i="0" u="none" strike="noStrike" dirty="0">
                          <a:solidFill>
                            <a:schemeClr val="tx1"/>
                          </a:solidFill>
                          <a:latin typeface="Times New Roman" panose="02020603050405020304" pitchFamily="18" charset="0"/>
                          <a:cs typeface="Times New Roman" panose="02020603050405020304" pitchFamily="18" charset="0"/>
                        </a:rPr>
                        <a:t>=1:8</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DRU1</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[-471:8:-383, -367:8:-47, 41:8:361, 377:8:465] </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DRU2</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[-467:8:-379, -363:8:-43, 45:8:365, 381:8:469]</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DRU3</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[-465:8:-377, -361:8:-41, 47:8:367, 383:8:471]</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DRU4</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[-469:8:-381, -365:8:-45, 43:8:363, 379:8:467]</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409876">
                <a:tc vMerge="1">
                  <a:txBody>
                    <a:bodyPr/>
                    <a:lstStyle/>
                    <a:p>
                      <a:endParaRPr lang="en-US"/>
                    </a:p>
                  </a:txBody>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DRU5</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[-470:8:-382, -366:8:-46, 42:8:362, 378:8:466] </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900" b="0" i="0" u="none" strike="noStrike" dirty="0">
                          <a:solidFill>
                            <a:schemeClr val="tx1"/>
                          </a:solidFill>
                          <a:latin typeface="Times New Roman" panose="02020603050405020304" pitchFamily="18" charset="0"/>
                          <a:cs typeface="Times New Roman" panose="02020603050405020304" pitchFamily="18" charset="0"/>
                        </a:rPr>
                        <a:t>DRU6</a:t>
                      </a:r>
                      <a:br>
                        <a:rPr lang="en-US" sz="900" b="0" i="0" u="none" strike="noStrike" dirty="0">
                          <a:solidFill>
                            <a:schemeClr val="tx1"/>
                          </a:solidFill>
                          <a:latin typeface="Times New Roman" panose="02020603050405020304" pitchFamily="18" charset="0"/>
                          <a:cs typeface="Times New Roman" panose="02020603050405020304" pitchFamily="18" charset="0"/>
                        </a:rPr>
                      </a:br>
                      <a:r>
                        <a:rPr lang="en-US" sz="900" b="0" i="0" u="none" strike="noStrike" dirty="0">
                          <a:solidFill>
                            <a:schemeClr val="tx1"/>
                          </a:solidFill>
                          <a:latin typeface="Times New Roman" panose="02020603050405020304" pitchFamily="18" charset="0"/>
                          <a:cs typeface="Times New Roman" panose="02020603050405020304" pitchFamily="18" charset="0"/>
                        </a:rPr>
                        <a:t>[-466:8:-378, -362:8:-42, 46:8:366, 382:8:470] </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900" b="0" i="0" u="none" strike="noStrike" dirty="0">
                          <a:solidFill>
                            <a:schemeClr val="tx1"/>
                          </a:solidFill>
                          <a:latin typeface="Times New Roman" panose="02020603050405020304" pitchFamily="18" charset="0"/>
                          <a:cs typeface="Times New Roman" panose="02020603050405020304" pitchFamily="18" charset="0"/>
                        </a:rPr>
                        <a:t>DRU7</a:t>
                      </a:r>
                      <a:br>
                        <a:rPr lang="en-US" sz="900" b="0" i="0" u="none" strike="noStrike" dirty="0">
                          <a:solidFill>
                            <a:schemeClr val="tx1"/>
                          </a:solidFill>
                          <a:latin typeface="Times New Roman" panose="02020603050405020304" pitchFamily="18" charset="0"/>
                          <a:cs typeface="Times New Roman" panose="02020603050405020304" pitchFamily="18" charset="0"/>
                        </a:rPr>
                      </a:br>
                      <a:r>
                        <a:rPr lang="en-US" sz="900" b="0" i="0" u="none" strike="noStrike" dirty="0">
                          <a:solidFill>
                            <a:schemeClr val="tx1"/>
                          </a:solidFill>
                          <a:latin typeface="Times New Roman" panose="02020603050405020304" pitchFamily="18" charset="0"/>
                          <a:cs typeface="Times New Roman" panose="02020603050405020304" pitchFamily="18" charset="0"/>
                        </a:rPr>
                        <a:t>[-464:8:-376, -360:8:-40, 48:8:368, 384:8:472]</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900" b="0" i="0" u="none" strike="noStrike" dirty="0">
                          <a:solidFill>
                            <a:schemeClr val="tx1"/>
                          </a:solidFill>
                          <a:latin typeface="Times New Roman" panose="02020603050405020304" pitchFamily="18" charset="0"/>
                          <a:cs typeface="Times New Roman" panose="02020603050405020304" pitchFamily="18" charset="0"/>
                        </a:rPr>
                        <a:t>DRU8</a:t>
                      </a:r>
                      <a:br>
                        <a:rPr lang="en-US" sz="900" b="0" i="0" u="none" strike="noStrike" dirty="0">
                          <a:solidFill>
                            <a:schemeClr val="tx1"/>
                          </a:solidFill>
                          <a:latin typeface="Times New Roman" panose="02020603050405020304" pitchFamily="18" charset="0"/>
                          <a:cs typeface="Times New Roman" panose="02020603050405020304" pitchFamily="18" charset="0"/>
                        </a:rPr>
                      </a:br>
                      <a:r>
                        <a:rPr lang="en-US" sz="900" b="0" i="0" u="none" strike="noStrike" dirty="0">
                          <a:solidFill>
                            <a:schemeClr val="tx1"/>
                          </a:solidFill>
                          <a:latin typeface="Times New Roman" panose="02020603050405020304" pitchFamily="18" charset="0"/>
                          <a:cs typeface="Times New Roman" panose="02020603050405020304" pitchFamily="18" charset="0"/>
                        </a:rPr>
                        <a:t>[-468:8:-380, -364:8:-44, 44:8:364, 380:8:468]</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73251">
                <a:tc rowSpan="2">
                  <a:txBody>
                    <a:bodyPr/>
                    <a:lstStyle/>
                    <a:p>
                      <a:pPr algn="ctr" fontAlgn="ctr"/>
                      <a:r>
                        <a:rPr lang="en-US" sz="1000" b="0" i="0" u="none" strike="noStrike" dirty="0">
                          <a:solidFill>
                            <a:schemeClr val="tx1"/>
                          </a:solidFill>
                          <a:latin typeface="Times New Roman" panose="02020603050405020304" pitchFamily="18" charset="0"/>
                          <a:cs typeface="Times New Roman" panose="02020603050405020304" pitchFamily="18" charset="0"/>
                        </a:rPr>
                        <a:t>242-tone DRU</a:t>
                      </a:r>
                      <a:br>
                        <a:rPr lang="en-US" sz="1000" b="0" i="0" u="none" strike="noStrike" dirty="0">
                          <a:solidFill>
                            <a:schemeClr val="tx1"/>
                          </a:solidFill>
                          <a:latin typeface="Times New Roman" panose="02020603050405020304" pitchFamily="18" charset="0"/>
                          <a:cs typeface="Times New Roman" panose="02020603050405020304" pitchFamily="18" charset="0"/>
                        </a:rPr>
                      </a:br>
                      <a:r>
                        <a:rPr lang="en-US" sz="1000" b="0" i="0" u="none" strike="noStrike" dirty="0" err="1">
                          <a:solidFill>
                            <a:schemeClr val="tx1"/>
                          </a:solidFill>
                          <a:latin typeface="Times New Roman" panose="02020603050405020304" pitchFamily="18" charset="0"/>
                          <a:cs typeface="Times New Roman" panose="02020603050405020304" pitchFamily="18" charset="0"/>
                        </a:rPr>
                        <a:t>i</a:t>
                      </a:r>
                      <a:r>
                        <a:rPr lang="en-US" sz="1000" b="0" i="0" u="none" strike="noStrike" dirty="0">
                          <a:solidFill>
                            <a:schemeClr val="tx1"/>
                          </a:solidFill>
                          <a:latin typeface="Times New Roman" panose="02020603050405020304" pitchFamily="18" charset="0"/>
                          <a:cs typeface="Times New Roman" panose="02020603050405020304" pitchFamily="18" charset="0"/>
                        </a:rPr>
                        <a:t>=1:4</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2">
                  <a:txBody>
                    <a:bodyPr/>
                    <a:lstStyle/>
                    <a:p>
                      <a:pPr algn="ctr" fontAlgn="ctr"/>
                      <a:r>
                        <a:rPr lang="en-US" sz="1000" b="0" i="0" u="none" strike="noStrike" dirty="0">
                          <a:solidFill>
                            <a:schemeClr val="tx1"/>
                          </a:solidFill>
                          <a:latin typeface="Times New Roman" panose="02020603050405020304" pitchFamily="18" charset="0"/>
                          <a:cs typeface="Times New Roman" panose="02020603050405020304" pitchFamily="18" charset="0"/>
                        </a:rPr>
                        <a:t>DRU1</a:t>
                      </a:r>
                      <a:br>
                        <a:rPr lang="en-US" sz="1000" b="0" i="0" u="none" strike="noStrike" dirty="0">
                          <a:solidFill>
                            <a:schemeClr val="tx1"/>
                          </a:solidFill>
                          <a:latin typeface="Times New Roman" panose="02020603050405020304" pitchFamily="18" charset="0"/>
                          <a:cs typeface="Times New Roman" panose="02020603050405020304" pitchFamily="18" charset="0"/>
                        </a:rPr>
                      </a:br>
                      <a:r>
                        <a:rPr lang="en-US" sz="1000" b="0" i="0" u="none" strike="noStrike" dirty="0">
                          <a:solidFill>
                            <a:schemeClr val="tx1"/>
                          </a:solidFill>
                          <a:latin typeface="Times New Roman" panose="02020603050405020304" pitchFamily="18" charset="0"/>
                          <a:cs typeface="Times New Roman" panose="02020603050405020304" pitchFamily="18" charset="0"/>
                        </a:rPr>
                        <a:t>[-499:4:-19, 17:4:497]</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000" b="0" i="0" u="none" strike="noStrike" dirty="0">
                          <a:solidFill>
                            <a:schemeClr val="tx1"/>
                          </a:solidFill>
                          <a:latin typeface="Times New Roman" panose="02020603050405020304" pitchFamily="18" charset="0"/>
                          <a:cs typeface="Times New Roman" panose="02020603050405020304" pitchFamily="18" charset="0"/>
                        </a:rPr>
                        <a:t>DRU2</a:t>
                      </a:r>
                      <a:br>
                        <a:rPr lang="en-US" sz="1000" b="0" i="0" u="none" strike="noStrike" dirty="0">
                          <a:solidFill>
                            <a:schemeClr val="tx1"/>
                          </a:solidFill>
                          <a:latin typeface="Times New Roman" panose="02020603050405020304" pitchFamily="18" charset="0"/>
                          <a:cs typeface="Times New Roman" panose="02020603050405020304" pitchFamily="18" charset="0"/>
                        </a:rPr>
                      </a:br>
                      <a:r>
                        <a:rPr lang="en-US" sz="1000" b="0" i="0" u="none" strike="noStrike" dirty="0">
                          <a:solidFill>
                            <a:schemeClr val="tx1"/>
                          </a:solidFill>
                          <a:latin typeface="Times New Roman" panose="02020603050405020304" pitchFamily="18" charset="0"/>
                          <a:cs typeface="Times New Roman" panose="02020603050405020304" pitchFamily="18" charset="0"/>
                        </a:rPr>
                        <a:t>[-497:4:-17, 19:4:499]</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6"/>
                  </a:ext>
                </a:extLst>
              </a:tr>
              <a:tr h="278944">
                <a:tc vMerge="1">
                  <a:txBody>
                    <a:bodyPr/>
                    <a:lstStyle/>
                    <a:p>
                      <a:endParaRPr lang="en-US"/>
                    </a:p>
                  </a:txBody>
                  <a:tcPr/>
                </a:tc>
                <a:tc gridSpan="2">
                  <a:txBody>
                    <a:bodyPr/>
                    <a:lstStyle/>
                    <a:p>
                      <a:pPr algn="ctr" fontAlgn="ctr"/>
                      <a:r>
                        <a:rPr lang="en-US" sz="1000" b="0" i="0" u="none" strike="noStrike" dirty="0">
                          <a:solidFill>
                            <a:schemeClr val="tx1"/>
                          </a:solidFill>
                          <a:latin typeface="Times New Roman" panose="02020603050405020304" pitchFamily="18" charset="0"/>
                          <a:cs typeface="Times New Roman" panose="02020603050405020304" pitchFamily="18" charset="0"/>
                        </a:rPr>
                        <a:t>DRU3</a:t>
                      </a:r>
                      <a:br>
                        <a:rPr lang="en-US" sz="1000" b="0" i="0" u="none" strike="noStrike" dirty="0">
                          <a:solidFill>
                            <a:schemeClr val="tx1"/>
                          </a:solidFill>
                          <a:latin typeface="Times New Roman" panose="02020603050405020304" pitchFamily="18" charset="0"/>
                          <a:cs typeface="Times New Roman" panose="02020603050405020304" pitchFamily="18" charset="0"/>
                        </a:rPr>
                      </a:br>
                      <a:r>
                        <a:rPr lang="en-US" sz="1000" b="0" i="0" u="none" strike="noStrike" dirty="0">
                          <a:solidFill>
                            <a:schemeClr val="tx1"/>
                          </a:solidFill>
                          <a:latin typeface="Times New Roman" panose="02020603050405020304" pitchFamily="18" charset="0"/>
                          <a:cs typeface="Times New Roman" panose="02020603050405020304" pitchFamily="18" charset="0"/>
                        </a:rPr>
                        <a:t>[-498:4:-18, 18:4:498]</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000" b="0" i="0" u="none" strike="noStrike" dirty="0">
                          <a:solidFill>
                            <a:schemeClr val="tx1"/>
                          </a:solidFill>
                          <a:latin typeface="Times New Roman" panose="02020603050405020304" pitchFamily="18" charset="0"/>
                          <a:cs typeface="Times New Roman" panose="02020603050405020304" pitchFamily="18" charset="0"/>
                        </a:rPr>
                        <a:t>DRU4</a:t>
                      </a:r>
                      <a:br>
                        <a:rPr lang="en-US" sz="1000" b="0" i="0" u="none" strike="noStrike" dirty="0">
                          <a:solidFill>
                            <a:schemeClr val="tx1"/>
                          </a:solidFill>
                          <a:latin typeface="Times New Roman" panose="02020603050405020304" pitchFamily="18" charset="0"/>
                          <a:cs typeface="Times New Roman" panose="02020603050405020304" pitchFamily="18" charset="0"/>
                        </a:rPr>
                      </a:br>
                      <a:r>
                        <a:rPr lang="en-US" sz="1000" b="0" i="0" u="none" strike="noStrike" dirty="0">
                          <a:solidFill>
                            <a:schemeClr val="tx1"/>
                          </a:solidFill>
                          <a:latin typeface="Times New Roman" panose="02020603050405020304" pitchFamily="18" charset="0"/>
                          <a:cs typeface="Times New Roman" panose="02020603050405020304" pitchFamily="18" charset="0"/>
                        </a:rPr>
                        <a:t>[-496:4:-16, 20:4:500]</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7"/>
                  </a:ext>
                </a:extLst>
              </a:tr>
              <a:tr h="386745">
                <a:tc>
                  <a:txBody>
                    <a:bodyPr/>
                    <a:lstStyle/>
                    <a:p>
                      <a:pPr algn="ctr" fontAlgn="ctr"/>
                      <a:r>
                        <a:rPr lang="en-US" sz="1000" b="0" i="0" u="none" strike="noStrike" dirty="0">
                          <a:solidFill>
                            <a:schemeClr val="tx1"/>
                          </a:solidFill>
                          <a:latin typeface="Times New Roman" panose="02020603050405020304" pitchFamily="18" charset="0"/>
                          <a:cs typeface="Times New Roman" panose="02020603050405020304" pitchFamily="18" charset="0"/>
                        </a:rPr>
                        <a:t>484-tone DRU</a:t>
                      </a:r>
                      <a:br>
                        <a:rPr lang="en-US" sz="1000" b="0" i="0" u="none" strike="noStrike" dirty="0">
                          <a:solidFill>
                            <a:schemeClr val="tx1"/>
                          </a:solidFill>
                          <a:latin typeface="Times New Roman" panose="02020603050405020304" pitchFamily="18" charset="0"/>
                          <a:cs typeface="Times New Roman" panose="02020603050405020304" pitchFamily="18" charset="0"/>
                        </a:rPr>
                      </a:br>
                      <a:r>
                        <a:rPr lang="en-US" sz="1000" b="0" i="0" u="none" strike="noStrike" dirty="0" err="1">
                          <a:solidFill>
                            <a:schemeClr val="tx1"/>
                          </a:solidFill>
                          <a:latin typeface="Times New Roman" panose="02020603050405020304" pitchFamily="18" charset="0"/>
                          <a:cs typeface="Times New Roman" panose="02020603050405020304" pitchFamily="18" charset="0"/>
                        </a:rPr>
                        <a:t>i</a:t>
                      </a:r>
                      <a:r>
                        <a:rPr lang="en-US" sz="1000" b="0" i="0" u="none" strike="noStrike" dirty="0">
                          <a:solidFill>
                            <a:schemeClr val="tx1"/>
                          </a:solidFill>
                          <a:latin typeface="Times New Roman" panose="02020603050405020304" pitchFamily="18" charset="0"/>
                          <a:cs typeface="Times New Roman" panose="02020603050405020304" pitchFamily="18" charset="0"/>
                        </a:rPr>
                        <a:t>=1:2</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2">
                  <a:txBody>
                    <a:bodyPr/>
                    <a:lstStyle/>
                    <a:p>
                      <a:pPr algn="ctr" fontAlgn="ctr"/>
                      <a:r>
                        <a:rPr lang="en-US" sz="1000" b="0" i="0" u="none" strike="noStrike" dirty="0">
                          <a:solidFill>
                            <a:schemeClr val="tx1"/>
                          </a:solidFill>
                          <a:latin typeface="Times New Roman" panose="02020603050405020304" pitchFamily="18" charset="0"/>
                          <a:cs typeface="Times New Roman" panose="02020603050405020304" pitchFamily="18" charset="0"/>
                        </a:rPr>
                        <a:t>DRU1</a:t>
                      </a:r>
                      <a:br>
                        <a:rPr lang="en-US" sz="1000" b="0" i="0" u="none" strike="noStrike" dirty="0">
                          <a:solidFill>
                            <a:schemeClr val="tx1"/>
                          </a:solidFill>
                          <a:latin typeface="Times New Roman" panose="02020603050405020304" pitchFamily="18" charset="0"/>
                          <a:cs typeface="Times New Roman" panose="02020603050405020304" pitchFamily="18" charset="0"/>
                        </a:rPr>
                      </a:br>
                      <a:r>
                        <a:rPr lang="en-US" sz="1000" b="0" i="0" u="none" strike="noStrike" dirty="0">
                          <a:solidFill>
                            <a:schemeClr val="tx1"/>
                          </a:solidFill>
                          <a:latin typeface="Times New Roman" panose="02020603050405020304" pitchFamily="18" charset="0"/>
                          <a:cs typeface="Times New Roman" panose="02020603050405020304" pitchFamily="18" charset="0"/>
                        </a:rPr>
                        <a:t>[-499:2:-17, 17:2:499]</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000" b="0" i="0" u="none" strike="noStrike" dirty="0">
                          <a:solidFill>
                            <a:schemeClr val="tx1"/>
                          </a:solidFill>
                          <a:latin typeface="Times New Roman" panose="02020603050405020304" pitchFamily="18" charset="0"/>
                          <a:cs typeface="Times New Roman" panose="02020603050405020304" pitchFamily="18" charset="0"/>
                        </a:rPr>
                        <a:t>DRU2</a:t>
                      </a:r>
                      <a:br>
                        <a:rPr lang="en-US" sz="1000" b="0" i="0" u="none" strike="noStrike" dirty="0">
                          <a:solidFill>
                            <a:schemeClr val="tx1"/>
                          </a:solidFill>
                          <a:latin typeface="Times New Roman" panose="02020603050405020304" pitchFamily="18" charset="0"/>
                          <a:cs typeface="Times New Roman" panose="02020603050405020304" pitchFamily="18" charset="0"/>
                        </a:rPr>
                      </a:br>
                      <a:r>
                        <a:rPr lang="en-US" sz="1000" b="0" i="0" u="none" strike="noStrike" dirty="0">
                          <a:solidFill>
                            <a:schemeClr val="tx1"/>
                          </a:solidFill>
                          <a:latin typeface="Times New Roman" panose="02020603050405020304" pitchFamily="18" charset="0"/>
                          <a:cs typeface="Times New Roman" panose="02020603050405020304" pitchFamily="18" charset="0"/>
                        </a:rPr>
                        <a:t>[-498:2:-16, 18:2:500]</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8"/>
                  </a:ext>
                </a:extLst>
              </a:tr>
            </a:tbl>
          </a:graphicData>
        </a:graphic>
      </p:graphicFrame>
      <p:graphicFrame>
        <p:nvGraphicFramePr>
          <p:cNvPr id="7" name="Table 2">
            <a:extLst>
              <a:ext uri="{FF2B5EF4-FFF2-40B4-BE49-F238E27FC236}">
                <a16:creationId xmlns:a16="http://schemas.microsoft.com/office/drawing/2014/main" id="{220F6E85-E4D2-48C4-9D32-714610F698A4}"/>
              </a:ext>
            </a:extLst>
          </p:cNvPr>
          <p:cNvGraphicFramePr>
            <a:graphicFrameLocks noGrp="1"/>
          </p:cNvGraphicFramePr>
          <p:nvPr>
            <p:extLst>
              <p:ext uri="{D42A27DB-BD31-4B8C-83A1-F6EECF244321}">
                <p14:modId xmlns:p14="http://schemas.microsoft.com/office/powerpoint/2010/main" val="3402991663"/>
              </p:ext>
            </p:extLst>
          </p:nvPr>
        </p:nvGraphicFramePr>
        <p:xfrm>
          <a:off x="183818" y="2292260"/>
          <a:ext cx="8694962" cy="346218"/>
        </p:xfrm>
        <a:graphic>
          <a:graphicData uri="http://schemas.openxmlformats.org/drawingml/2006/table">
            <a:tbl>
              <a:tblPr/>
              <a:tblGrid>
                <a:gridCol w="654382">
                  <a:extLst>
                    <a:ext uri="{9D8B030D-6E8A-4147-A177-3AD203B41FA5}">
                      <a16:colId xmlns:a16="http://schemas.microsoft.com/office/drawing/2014/main" val="1102256628"/>
                    </a:ext>
                  </a:extLst>
                </a:gridCol>
                <a:gridCol w="8040580">
                  <a:extLst>
                    <a:ext uri="{9D8B030D-6E8A-4147-A177-3AD203B41FA5}">
                      <a16:colId xmlns:a16="http://schemas.microsoft.com/office/drawing/2014/main" val="4273750021"/>
                    </a:ext>
                  </a:extLst>
                </a:gridCol>
              </a:tblGrid>
              <a:tr h="173109">
                <a:tc gridSpan="2">
                  <a:txBody>
                    <a:bodyPr/>
                    <a:lstStyle/>
                    <a:p>
                      <a:pPr algn="ctr" fontAlgn="ctr"/>
                      <a:r>
                        <a:rPr lang="en-US" sz="1000" b="1" i="0" u="none" strike="noStrike" dirty="0">
                          <a:solidFill>
                            <a:schemeClr val="tx1"/>
                          </a:solidFill>
                          <a:latin typeface="Calibri"/>
                        </a:rPr>
                        <a:t>Data and pilot subcarrier indices for Distributed Tone RUs (DRUs)  in a 80 MHz UHR TB PPDU</a:t>
                      </a:r>
                    </a:p>
                  </a:txBody>
                  <a:tcPr marL="7552" marR="7552" marT="566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260228075"/>
                  </a:ext>
                </a:extLst>
              </a:tr>
              <a:tr h="173109">
                <a:tc>
                  <a:txBody>
                    <a:bodyPr/>
                    <a:lstStyle/>
                    <a:p>
                      <a:pPr algn="ctr" fontAlgn="ctr"/>
                      <a:r>
                        <a:rPr lang="en-US" sz="1000" b="1" i="0" u="none" strike="noStrike" dirty="0">
                          <a:solidFill>
                            <a:schemeClr val="tx1"/>
                          </a:solidFill>
                          <a:latin typeface="Calibri"/>
                        </a:rPr>
                        <a:t>DRU type</a:t>
                      </a:r>
                    </a:p>
                  </a:txBody>
                  <a:tcPr marL="7552" marR="7552" marT="566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000" b="1" i="0" u="none" strike="noStrike" dirty="0">
                          <a:solidFill>
                            <a:schemeClr val="tx1"/>
                          </a:solidFill>
                          <a:latin typeface="Calibri"/>
                        </a:rPr>
                        <a:t>DRU index and subcarrier range</a:t>
                      </a:r>
                    </a:p>
                  </a:txBody>
                  <a:tcPr marL="7552" marR="7552" marT="566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8766329"/>
                  </a:ext>
                </a:extLst>
              </a:tr>
            </a:tbl>
          </a:graphicData>
        </a:graphic>
      </p:graphicFrame>
    </p:spTree>
    <p:extLst>
      <p:ext uri="{BB962C8B-B14F-4D97-AF65-F5344CB8AC3E}">
        <p14:creationId xmlns:p14="http://schemas.microsoft.com/office/powerpoint/2010/main" val="1656703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Introduction</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3" name="文本框 2"/>
          <p:cNvSpPr txBox="1"/>
          <p:nvPr/>
        </p:nvSpPr>
        <p:spPr>
          <a:xfrm>
            <a:off x="571364" y="1581766"/>
            <a:ext cx="8075884" cy="4893647"/>
          </a:xfrm>
          <a:prstGeom prst="rect">
            <a:avLst/>
          </a:prstGeom>
          <a:noFill/>
        </p:spPr>
        <p:txBody>
          <a:bodyPr wrap="square" rtlCol="0">
            <a:spAutoFit/>
          </a:bodyPr>
          <a:lstStyle/>
          <a:p>
            <a:pPr marL="342900" indent="-342900">
              <a:buFont typeface="Wingdings" panose="05000000000000000000" pitchFamily="2" charset="2"/>
              <a:buChar char="l"/>
            </a:pPr>
            <a:r>
              <a:rPr lang="en-US" altLang="zh-CN" dirty="0">
                <a:solidFill>
                  <a:schemeClr val="tx1"/>
                </a:solidFill>
              </a:rPr>
              <a:t>The concept of Distributed tone Resource Unit (DRU) has been extensively discussed in contributions [1]-[10] . </a:t>
            </a:r>
          </a:p>
          <a:p>
            <a:pPr marL="342900" indent="-342900">
              <a:buFont typeface="Wingdings" panose="05000000000000000000" pitchFamily="2" charset="2"/>
              <a:buChar char="l"/>
            </a:pPr>
            <a:r>
              <a:rPr lang="en-US" altLang="zh-CN" dirty="0">
                <a:solidFill>
                  <a:schemeClr val="tx1"/>
                </a:solidFill>
              </a:rPr>
              <a:t>Through these discussions,</a:t>
            </a:r>
            <a:r>
              <a:rPr lang="zh-CN" altLang="en-US" dirty="0">
                <a:solidFill>
                  <a:schemeClr val="tx1"/>
                </a:solidFill>
              </a:rPr>
              <a:t> </a:t>
            </a:r>
            <a:r>
              <a:rPr lang="en-US" altLang="zh-CN" dirty="0">
                <a:solidFill>
                  <a:schemeClr val="tx1"/>
                </a:solidFill>
              </a:rPr>
              <a:t>we</a:t>
            </a:r>
            <a:r>
              <a:rPr lang="zh-CN" altLang="en-US" dirty="0">
                <a:solidFill>
                  <a:schemeClr val="tx1"/>
                </a:solidFill>
              </a:rPr>
              <a:t> </a:t>
            </a:r>
            <a:r>
              <a:rPr lang="en-US" altLang="zh-CN" dirty="0">
                <a:solidFill>
                  <a:schemeClr val="tx1"/>
                </a:solidFill>
              </a:rPr>
              <a:t>have</a:t>
            </a:r>
            <a:r>
              <a:rPr lang="zh-CN" altLang="en-US" dirty="0">
                <a:solidFill>
                  <a:schemeClr val="tx1"/>
                </a:solidFill>
              </a:rPr>
              <a:t> </a:t>
            </a:r>
            <a:r>
              <a:rPr lang="en-US" altLang="zh-CN" dirty="0">
                <a:solidFill>
                  <a:schemeClr val="tx1"/>
                </a:solidFill>
              </a:rPr>
              <a:t>generally reached the following consensus:</a:t>
            </a:r>
          </a:p>
          <a:p>
            <a:pPr marL="1085850" lvl="1" indent="-342900">
              <a:buFont typeface="Wingdings" panose="05000000000000000000" pitchFamily="2" charset="2"/>
              <a:buChar char="Ø"/>
            </a:pPr>
            <a:r>
              <a:rPr lang="en-US" altLang="zh-CN" dirty="0">
                <a:solidFill>
                  <a:schemeClr val="tx1"/>
                </a:solidFill>
              </a:rPr>
              <a:t>Achieve the optimal power boost gain</a:t>
            </a:r>
          </a:p>
          <a:p>
            <a:pPr marL="1085850" lvl="1" indent="-342900">
              <a:buFont typeface="Wingdings" panose="05000000000000000000" pitchFamily="2" charset="2"/>
              <a:buChar char="Ø"/>
            </a:pPr>
            <a:r>
              <a:rPr lang="en-US" altLang="zh-CN" dirty="0">
                <a:solidFill>
                  <a:schemeClr val="tx1"/>
                </a:solidFill>
              </a:rPr>
              <a:t>Preserve hierarchical structure as RRU</a:t>
            </a:r>
          </a:p>
          <a:p>
            <a:pPr marL="1085850" lvl="1" indent="-342900">
              <a:buFont typeface="Wingdings" panose="05000000000000000000" pitchFamily="2" charset="2"/>
              <a:buChar char="Ø"/>
            </a:pPr>
            <a:r>
              <a:rPr lang="en-US" altLang="zh-CN" dirty="0">
                <a:solidFill>
                  <a:schemeClr val="tx1"/>
                </a:solidFill>
              </a:rPr>
              <a:t>Better tone distribution pattern with either uniformly or near-uniformly distributed(for data tones)</a:t>
            </a:r>
          </a:p>
          <a:p>
            <a:pPr marL="1085850" lvl="1" indent="-342900">
              <a:buFont typeface="Wingdings" panose="05000000000000000000" pitchFamily="2" charset="2"/>
              <a:buChar char="Ø"/>
            </a:pPr>
            <a:r>
              <a:rPr lang="en-US" altLang="zh-CN" dirty="0">
                <a:solidFill>
                  <a:schemeClr val="tx1"/>
                </a:solidFill>
              </a:rPr>
              <a:t>Easier for channel smoothing and simpler for scheduling/signaling</a:t>
            </a:r>
          </a:p>
          <a:p>
            <a:pPr marL="342900" indent="-342900">
              <a:buFont typeface="Wingdings" panose="05000000000000000000" pitchFamily="2" charset="2"/>
              <a:buChar char="l"/>
            </a:pPr>
            <a:r>
              <a:rPr lang="en-US" altLang="zh-CN" dirty="0">
                <a:solidFill>
                  <a:schemeClr val="tx1"/>
                </a:solidFill>
              </a:rPr>
              <a:t>Besides the above consensus, having a lower PAPR is also an important factor to consider, especially in scenarios of large spreading BW</a:t>
            </a:r>
            <a:endParaRPr lang="zh-CN" altLang="en-US" dirty="0">
              <a:solidFill>
                <a:schemeClr val="tx1"/>
              </a:solidFill>
            </a:endParaRPr>
          </a:p>
        </p:txBody>
      </p:sp>
    </p:spTree>
    <p:extLst>
      <p:ext uri="{BB962C8B-B14F-4D97-AF65-F5344CB8AC3E}">
        <p14:creationId xmlns:p14="http://schemas.microsoft.com/office/powerpoint/2010/main" val="2317331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Factors Affecting the PAPR</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文本框 4">
            <a:extLst>
              <a:ext uri="{FF2B5EF4-FFF2-40B4-BE49-F238E27FC236}">
                <a16:creationId xmlns:a16="http://schemas.microsoft.com/office/drawing/2014/main" id="{8B142E23-81A6-4AF9-988F-F6DB8721F3B9}"/>
              </a:ext>
            </a:extLst>
          </p:cNvPr>
          <p:cNvSpPr txBox="1"/>
          <p:nvPr/>
        </p:nvSpPr>
        <p:spPr>
          <a:xfrm>
            <a:off x="571364" y="1581766"/>
            <a:ext cx="8177100" cy="4154984"/>
          </a:xfrm>
          <a:prstGeom prst="rect">
            <a:avLst/>
          </a:prstGeom>
          <a:noFill/>
        </p:spPr>
        <p:txBody>
          <a:bodyPr wrap="square" rtlCol="0">
            <a:spAutoFit/>
          </a:bodyPr>
          <a:lstStyle/>
          <a:p>
            <a:pPr marL="342900" indent="-342900">
              <a:buFont typeface="Wingdings" panose="05000000000000000000" pitchFamily="2" charset="2"/>
              <a:buChar char="l"/>
            </a:pPr>
            <a:r>
              <a:rPr lang="en-US" altLang="zh-CN" b="1" dirty="0">
                <a:solidFill>
                  <a:schemeClr val="tx1"/>
                </a:solidFill>
              </a:rPr>
              <a:t>Modulation Scheme</a:t>
            </a:r>
            <a:r>
              <a:rPr lang="en-US" altLang="zh-CN" dirty="0">
                <a:solidFill>
                  <a:schemeClr val="tx1"/>
                </a:solidFill>
              </a:rPr>
              <a:t>: Higher-order modulation schemes typically results in higher PAPR.</a:t>
            </a:r>
          </a:p>
          <a:p>
            <a:pPr marL="342900" indent="-342900">
              <a:buFont typeface="Wingdings" panose="05000000000000000000" pitchFamily="2" charset="2"/>
              <a:buChar char="l"/>
            </a:pPr>
            <a:r>
              <a:rPr lang="en-US" altLang="zh-CN" b="1" dirty="0">
                <a:solidFill>
                  <a:schemeClr val="tx1"/>
                </a:solidFill>
              </a:rPr>
              <a:t>Tone Plan</a:t>
            </a:r>
            <a:r>
              <a:rPr lang="en-US" altLang="zh-CN" dirty="0">
                <a:solidFill>
                  <a:schemeClr val="tx1"/>
                </a:solidFill>
              </a:rPr>
              <a:t>: The way subcarriers are allocated can significantly impact the PAPR. Sparse or clustered allocation may lead to higher PAPR compared with evenly distributed allocation.</a:t>
            </a:r>
          </a:p>
          <a:p>
            <a:pPr marL="342900" indent="-342900">
              <a:buFont typeface="Wingdings" panose="05000000000000000000" pitchFamily="2" charset="2"/>
              <a:buChar char="l"/>
            </a:pPr>
            <a:r>
              <a:rPr lang="en-US" altLang="zh-CN" b="1" dirty="0">
                <a:solidFill>
                  <a:schemeClr val="tx1"/>
                </a:solidFill>
              </a:rPr>
              <a:t>Number of Tones</a:t>
            </a:r>
            <a:r>
              <a:rPr lang="en-US" altLang="zh-CN" dirty="0">
                <a:solidFill>
                  <a:schemeClr val="tx1"/>
                </a:solidFill>
              </a:rPr>
              <a:t>: Generally, increasing of the number of subcarriers can lead to a higher PAPR.</a:t>
            </a:r>
          </a:p>
          <a:p>
            <a:pPr marL="342900" indent="-342900">
              <a:buFont typeface="Wingdings" panose="05000000000000000000" pitchFamily="2" charset="2"/>
              <a:buChar char="l"/>
            </a:pPr>
            <a:r>
              <a:rPr lang="en-US" altLang="zh-CN" b="1" dirty="0">
                <a:solidFill>
                  <a:schemeClr val="tx1"/>
                </a:solidFill>
              </a:rPr>
              <a:t>Coding and Signal Processing Techniques</a:t>
            </a:r>
            <a:r>
              <a:rPr lang="en-US" altLang="zh-CN" dirty="0">
                <a:solidFill>
                  <a:schemeClr val="tx1"/>
                </a:solidFill>
              </a:rPr>
              <a:t>: Coding schemes designed to minimize peaks in the signal waveform can also be employed to reduce the PAPR.</a:t>
            </a:r>
          </a:p>
          <a:p>
            <a:pPr marL="342900" indent="-342900">
              <a:buFont typeface="Wingdings" panose="05000000000000000000" pitchFamily="2" charset="2"/>
              <a:buChar char="l"/>
            </a:pPr>
            <a:endParaRPr lang="en-US" altLang="zh-CN" dirty="0">
              <a:solidFill>
                <a:schemeClr val="tx1"/>
              </a:solidFill>
            </a:endParaRPr>
          </a:p>
        </p:txBody>
      </p:sp>
    </p:spTree>
    <p:extLst>
      <p:ext uri="{BB962C8B-B14F-4D97-AF65-F5344CB8AC3E}">
        <p14:creationId xmlns:p14="http://schemas.microsoft.com/office/powerpoint/2010/main" val="2612399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DRU Effective Bandwidth </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内容占位符 5">
            <a:extLst>
              <a:ext uri="{FF2B5EF4-FFF2-40B4-BE49-F238E27FC236}">
                <a16:creationId xmlns:a16="http://schemas.microsoft.com/office/drawing/2014/main" id="{11ECEF57-6BB5-4E51-9FB1-8EA74A7D0A0C}"/>
              </a:ext>
            </a:extLst>
          </p:cNvPr>
          <p:cNvSpPr>
            <a:spLocks noGrp="1"/>
          </p:cNvSpPr>
          <p:nvPr>
            <p:ph idx="1"/>
          </p:nvPr>
        </p:nvSpPr>
        <p:spPr>
          <a:xfrm>
            <a:off x="685799" y="1484784"/>
            <a:ext cx="7770813" cy="4846613"/>
          </a:xfrm>
        </p:spPr>
        <p:txBody>
          <a:bodyPr/>
          <a:lstStyle/>
          <a:p>
            <a:pPr>
              <a:buFont typeface="Wingdings" panose="05000000000000000000" pitchFamily="2" charset="2"/>
              <a:buChar char="l"/>
            </a:pPr>
            <a:r>
              <a:rPr lang="en-US" altLang="zh-CN" dirty="0"/>
              <a:t>Definition of Effective Bandwidth:</a:t>
            </a:r>
          </a:p>
          <a:p>
            <a:pPr lvl="1">
              <a:buFont typeface="Wingdings" panose="05000000000000000000" pitchFamily="2" charset="2"/>
              <a:buChar char="Ø"/>
            </a:pPr>
            <a:r>
              <a:rPr lang="en-US" altLang="zh-CN" dirty="0"/>
              <a:t>Effective bandwidth is defined as the spreading bandwidth divided by the greatest common divisor(GCD) of the spacing between all adjacent subcarriers</a:t>
            </a:r>
          </a:p>
          <a:p>
            <a:pPr lvl="1">
              <a:buFont typeface="Wingdings" panose="05000000000000000000" pitchFamily="2" charset="2"/>
              <a:buChar char="Ø"/>
            </a:pPr>
            <a:r>
              <a:rPr lang="en-US" altLang="zh-CN" dirty="0"/>
              <a:t>This concept helps in understanding how the PAPR of DRU is influenced by the spreading bandwidth and tone plan </a:t>
            </a:r>
          </a:p>
          <a:p>
            <a:pPr>
              <a:buFont typeface="Wingdings" panose="05000000000000000000" pitchFamily="2" charset="2"/>
              <a:buChar char="l"/>
            </a:pPr>
            <a:r>
              <a:rPr lang="en-US" altLang="zh-CN" dirty="0"/>
              <a:t>Impact on PAPR:</a:t>
            </a:r>
          </a:p>
          <a:p>
            <a:pPr lvl="1">
              <a:buFont typeface="Wingdings" panose="05000000000000000000" pitchFamily="2" charset="2"/>
              <a:buChar char="Ø"/>
            </a:pPr>
            <a:r>
              <a:rPr lang="en-US" altLang="zh-CN" dirty="0"/>
              <a:t>A larger effective bandwidth generally leads to a higher PAPR</a:t>
            </a:r>
          </a:p>
          <a:p>
            <a:pPr lvl="1">
              <a:buFont typeface="Wingdings" panose="05000000000000000000" pitchFamily="2" charset="2"/>
              <a:buChar char="Ø"/>
            </a:pPr>
            <a:r>
              <a:rPr lang="en-US" altLang="zh-CN" dirty="0"/>
              <a:t>An RRU has roughly the same PAPR as a DRU with equal effective bandwidth </a:t>
            </a:r>
          </a:p>
          <a:p>
            <a:pPr>
              <a:buFont typeface="Wingdings" panose="05000000000000000000" pitchFamily="2" charset="2"/>
              <a:buChar char="l"/>
            </a:pPr>
            <a:r>
              <a:rPr lang="en-US" altLang="zh-CN" dirty="0"/>
              <a:t>Considerations for DRU Tone Plan Design:</a:t>
            </a:r>
          </a:p>
          <a:p>
            <a:pPr lvl="1">
              <a:buFont typeface="Wingdings" panose="05000000000000000000" pitchFamily="2" charset="2"/>
              <a:buChar char="Ø"/>
            </a:pPr>
            <a:r>
              <a:rPr lang="en-US" altLang="zh-CN" dirty="0"/>
              <a:t>When designing the DRU,</a:t>
            </a:r>
            <a:r>
              <a:rPr lang="zh-CN" altLang="en-US" dirty="0"/>
              <a:t> </a:t>
            </a:r>
            <a:r>
              <a:rPr lang="en-US" altLang="zh-CN" dirty="0"/>
              <a:t>it’s crucial to aim for a smaller effective bandwidth for the purpose of more efficient power usage and better overall system performance</a:t>
            </a:r>
          </a:p>
          <a:p>
            <a:pPr lvl="1">
              <a:buFont typeface="Wingdings" panose="05000000000000000000" pitchFamily="2" charset="2"/>
              <a:buChar char="Ø"/>
            </a:pPr>
            <a:endParaRPr lang="en-US" altLang="zh-CN" dirty="0"/>
          </a:p>
          <a:p>
            <a:pPr>
              <a:buFont typeface="Wingdings" panose="05000000000000000000" pitchFamily="2" charset="2"/>
              <a:buChar char="l"/>
            </a:pPr>
            <a:endParaRPr lang="zh-CN" altLang="en-US" dirty="0"/>
          </a:p>
        </p:txBody>
      </p:sp>
    </p:spTree>
    <p:extLst>
      <p:ext uri="{BB962C8B-B14F-4D97-AF65-F5344CB8AC3E}">
        <p14:creationId xmlns:p14="http://schemas.microsoft.com/office/powerpoint/2010/main" val="4240297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DRU Effective Bandwidth </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内容占位符 5">
            <a:extLst>
              <a:ext uri="{FF2B5EF4-FFF2-40B4-BE49-F238E27FC236}">
                <a16:creationId xmlns:a16="http://schemas.microsoft.com/office/drawing/2014/main" id="{11ECEF57-6BB5-4E51-9FB1-8EA74A7D0A0C}"/>
              </a:ext>
            </a:extLst>
          </p:cNvPr>
          <p:cNvSpPr>
            <a:spLocks noGrp="1"/>
          </p:cNvSpPr>
          <p:nvPr>
            <p:ph idx="1"/>
          </p:nvPr>
        </p:nvSpPr>
        <p:spPr>
          <a:xfrm>
            <a:off x="467544" y="1484784"/>
            <a:ext cx="8568951" cy="4846613"/>
          </a:xfrm>
        </p:spPr>
        <p:txBody>
          <a:bodyPr/>
          <a:lstStyle/>
          <a:p>
            <a:pPr>
              <a:buFont typeface="Wingdings" panose="05000000000000000000" pitchFamily="2" charset="2"/>
              <a:buChar char="l"/>
            </a:pPr>
            <a:r>
              <a:rPr lang="en-US" altLang="zh-CN" dirty="0"/>
              <a:t>A good DRU example for SBW=80MHz is given in [9], where</a:t>
            </a:r>
          </a:p>
          <a:p>
            <a:pPr lvl="1">
              <a:buFont typeface="Wingdings" panose="05000000000000000000" pitchFamily="2" charset="2"/>
              <a:buChar char="Ø"/>
            </a:pPr>
            <a:r>
              <a:rPr lang="en-US" altLang="zh-CN" dirty="0"/>
              <a:t>For the 484-tone DRU, the adjacent subcarriers spaces are either 2 or 34 with GCD=2, resulting effective bandwidth 80MHz/2=40MHz and similar PAPR as 484-tone RRU</a:t>
            </a:r>
          </a:p>
          <a:p>
            <a:pPr lvl="1">
              <a:buFont typeface="Wingdings" panose="05000000000000000000" pitchFamily="2" charset="2"/>
              <a:buChar char="Ø"/>
            </a:pPr>
            <a:r>
              <a:rPr lang="en-US" altLang="zh-CN" dirty="0"/>
              <a:t>For the 242-tone DRU, the adjacent subcarriers spaces are either 4 or 36 with GCD=4, resulting effective bandwidth 80MHz/4=20MHz and similar PAPR as 242-tone RRU</a:t>
            </a:r>
          </a:p>
          <a:p>
            <a:pPr>
              <a:buFont typeface="Wingdings" panose="05000000000000000000" pitchFamily="2" charset="2"/>
              <a:buChar char="l"/>
            </a:pPr>
            <a:endParaRPr lang="en-US" altLang="zh-CN" dirty="0"/>
          </a:p>
          <a:p>
            <a:pPr>
              <a:buFont typeface="Wingdings" panose="05000000000000000000" pitchFamily="2" charset="2"/>
              <a:buChar char="l"/>
            </a:pPr>
            <a:endParaRPr lang="en-US" altLang="zh-CN" dirty="0"/>
          </a:p>
          <a:p>
            <a:pPr>
              <a:buFont typeface="Wingdings" panose="05000000000000000000" pitchFamily="2" charset="2"/>
              <a:buChar char="l"/>
            </a:pPr>
            <a:endParaRPr lang="en-US" altLang="zh-CN" dirty="0"/>
          </a:p>
          <a:p>
            <a:pPr>
              <a:buFont typeface="Wingdings" panose="05000000000000000000" pitchFamily="2" charset="2"/>
              <a:buChar char="l"/>
            </a:pPr>
            <a:r>
              <a:rPr lang="en-US" altLang="zh-CN" dirty="0"/>
              <a:t>It is ideal to have GCD=8 for 106-tone DRU and GCD=16 for 52-tone DRU to achieve a comparable PAPR to an equal size RRU</a:t>
            </a:r>
            <a:endParaRPr lang="zh-CN" altLang="en-US" dirty="0"/>
          </a:p>
        </p:txBody>
      </p:sp>
      <p:pic>
        <p:nvPicPr>
          <p:cNvPr id="5" name="图片 4">
            <a:extLst>
              <a:ext uri="{FF2B5EF4-FFF2-40B4-BE49-F238E27FC236}">
                <a16:creationId xmlns:a16="http://schemas.microsoft.com/office/drawing/2014/main" id="{1B9A76C2-3B34-46DB-8956-C35A6C5E7AAF}"/>
              </a:ext>
            </a:extLst>
          </p:cNvPr>
          <p:cNvPicPr>
            <a:picLocks noChangeAspect="1"/>
          </p:cNvPicPr>
          <p:nvPr/>
        </p:nvPicPr>
        <p:blipFill>
          <a:blip r:embed="rId2"/>
          <a:stretch>
            <a:fillRect/>
          </a:stretch>
        </p:blipFill>
        <p:spPr>
          <a:xfrm>
            <a:off x="1154867" y="3908090"/>
            <a:ext cx="6380241" cy="1290043"/>
          </a:xfrm>
          <a:prstGeom prst="rect">
            <a:avLst/>
          </a:prstGeom>
        </p:spPr>
      </p:pic>
    </p:spTree>
    <p:extLst>
      <p:ext uri="{BB962C8B-B14F-4D97-AF65-F5344CB8AC3E}">
        <p14:creationId xmlns:p14="http://schemas.microsoft.com/office/powerpoint/2010/main" val="2457010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内容占位符 5">
            <a:extLst>
              <a:ext uri="{FF2B5EF4-FFF2-40B4-BE49-F238E27FC236}">
                <a16:creationId xmlns:a16="http://schemas.microsoft.com/office/drawing/2014/main" id="{11ECEF57-6BB5-4E51-9FB1-8EA74A7D0A0C}"/>
              </a:ext>
            </a:extLst>
          </p:cNvPr>
          <p:cNvSpPr>
            <a:spLocks noGrp="1"/>
          </p:cNvSpPr>
          <p:nvPr>
            <p:ph idx="1"/>
          </p:nvPr>
        </p:nvSpPr>
        <p:spPr>
          <a:xfrm>
            <a:off x="467544" y="1340768"/>
            <a:ext cx="8568951" cy="4846613"/>
          </a:xfrm>
        </p:spPr>
        <p:txBody>
          <a:bodyPr/>
          <a:lstStyle/>
          <a:p>
            <a:pPr>
              <a:buFont typeface="Wingdings" panose="05000000000000000000" pitchFamily="2" charset="2"/>
              <a:buChar char="l"/>
            </a:pPr>
            <a:r>
              <a:rPr lang="en-US" altLang="zh-CN" dirty="0"/>
              <a:t>The PD false detection issues is mention in [5]</a:t>
            </a:r>
          </a:p>
          <a:p>
            <a:pPr lvl="1">
              <a:buFont typeface="Wingdings" panose="05000000000000000000" pitchFamily="2" charset="2"/>
              <a:buChar char="Ø"/>
            </a:pPr>
            <a:r>
              <a:rPr lang="en-US" altLang="zh-CN" dirty="0"/>
              <a:t>With a GCD of 16, the signal repeats every 0.8us.</a:t>
            </a:r>
          </a:p>
          <a:p>
            <a:pPr lvl="1">
              <a:buFont typeface="Wingdings" panose="05000000000000000000" pitchFamily="2" charset="2"/>
              <a:buChar char="Ø"/>
            </a:pPr>
            <a:r>
              <a:rPr lang="en-US" altLang="zh-CN" dirty="0"/>
              <a:t>Some receiver may use the delay autocorrelation method[11] for packet detection as follows</a:t>
            </a:r>
          </a:p>
          <a:p>
            <a:pPr>
              <a:buFont typeface="Wingdings" panose="05000000000000000000" pitchFamily="2" charset="2"/>
              <a:buChar char="l"/>
            </a:pPr>
            <a:endParaRPr lang="en-US" altLang="zh-CN" dirty="0"/>
          </a:p>
          <a:p>
            <a:pPr>
              <a:buFont typeface="Wingdings" panose="05000000000000000000" pitchFamily="2" charset="2"/>
              <a:buChar char="l"/>
            </a:pPr>
            <a:endParaRPr lang="en-US" altLang="zh-CN" dirty="0"/>
          </a:p>
          <a:p>
            <a:pPr>
              <a:buFont typeface="Wingdings" panose="05000000000000000000" pitchFamily="2" charset="2"/>
              <a:buChar char="l"/>
            </a:pPr>
            <a:endParaRPr lang="en-US" altLang="zh-CN" dirty="0"/>
          </a:p>
          <a:p>
            <a:pPr>
              <a:buFont typeface="Wingdings" panose="05000000000000000000" pitchFamily="2" charset="2"/>
              <a:buChar char="l"/>
            </a:pPr>
            <a:endParaRPr lang="en-US" altLang="zh-CN" dirty="0"/>
          </a:p>
          <a:p>
            <a:pPr>
              <a:buFont typeface="Wingdings" panose="05000000000000000000" pitchFamily="2" charset="2"/>
              <a:buChar char="l"/>
            </a:pPr>
            <a:endParaRPr lang="en-US" altLang="zh-CN" dirty="0"/>
          </a:p>
          <a:p>
            <a:pPr>
              <a:buFont typeface="Wingdings" panose="05000000000000000000" pitchFamily="2" charset="2"/>
              <a:buChar char="l"/>
            </a:pPr>
            <a:r>
              <a:rPr lang="en-US" altLang="zh-CN" dirty="0"/>
              <a:t>To maintain the hierarchical structure while minimizing the effective bandwidth, it is recommended the GCD for both 106-tone and 52-tone DRU be set to 8 to prevent the PD false detection issues</a:t>
            </a:r>
            <a:endParaRPr lang="zh-CN" altLang="en-US" dirty="0"/>
          </a:p>
        </p:txBody>
      </p:sp>
      <p:sp>
        <p:nvSpPr>
          <p:cNvPr id="2" name="标题 1"/>
          <p:cNvSpPr>
            <a:spLocks noGrp="1"/>
          </p:cNvSpPr>
          <p:nvPr>
            <p:ph type="title"/>
          </p:nvPr>
        </p:nvSpPr>
        <p:spPr>
          <a:xfrm>
            <a:off x="686593" y="600303"/>
            <a:ext cx="7770813" cy="1065213"/>
          </a:xfrm>
        </p:spPr>
        <p:txBody>
          <a:bodyPr/>
          <a:lstStyle/>
          <a:p>
            <a:r>
              <a:rPr lang="en-US" altLang="zh-CN" dirty="0"/>
              <a:t>PD false detection issues </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10" name="Rectangle 4">
            <a:extLst>
              <a:ext uri="{FF2B5EF4-FFF2-40B4-BE49-F238E27FC236}">
                <a16:creationId xmlns:a16="http://schemas.microsoft.com/office/drawing/2014/main" id="{FC426E80-74CB-4B60-95FC-69F53CB8EB77}"/>
              </a:ext>
            </a:extLst>
          </p:cNvPr>
          <p:cNvSpPr>
            <a:spLocks noChangeArrowheads="1"/>
          </p:cNvSpPr>
          <p:nvPr/>
        </p:nvSpPr>
        <p:spPr bwMode="auto">
          <a:xfrm>
            <a:off x="1287462" y="2780927"/>
            <a:ext cx="943382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sp>
        <p:nvSpPr>
          <p:cNvPr id="12" name="Rectangle 6">
            <a:extLst>
              <a:ext uri="{FF2B5EF4-FFF2-40B4-BE49-F238E27FC236}">
                <a16:creationId xmlns:a16="http://schemas.microsoft.com/office/drawing/2014/main" id="{6250CBE5-3B28-441F-AA03-C6A9F13CD812}"/>
              </a:ext>
            </a:extLst>
          </p:cNvPr>
          <p:cNvSpPr>
            <a:spLocks noChangeArrowheads="1"/>
          </p:cNvSpPr>
          <p:nvPr/>
        </p:nvSpPr>
        <p:spPr bwMode="auto">
          <a:xfrm>
            <a:off x="1043607" y="2826645"/>
            <a:ext cx="1018755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graphicFrame>
        <p:nvGraphicFramePr>
          <p:cNvPr id="13" name="对象 12">
            <a:extLst>
              <a:ext uri="{FF2B5EF4-FFF2-40B4-BE49-F238E27FC236}">
                <a16:creationId xmlns:a16="http://schemas.microsoft.com/office/drawing/2014/main" id="{9BAA02C6-4A27-45F2-9D58-88FDF100AE88}"/>
              </a:ext>
            </a:extLst>
          </p:cNvPr>
          <p:cNvGraphicFramePr>
            <a:graphicFrameLocks noChangeAspect="1"/>
          </p:cNvGraphicFramePr>
          <p:nvPr>
            <p:extLst>
              <p:ext uri="{D42A27DB-BD31-4B8C-83A1-F6EECF244321}">
                <p14:modId xmlns:p14="http://schemas.microsoft.com/office/powerpoint/2010/main" val="1994737661"/>
              </p:ext>
            </p:extLst>
          </p:nvPr>
        </p:nvGraphicFramePr>
        <p:xfrm>
          <a:off x="1043608" y="2826646"/>
          <a:ext cx="6812930" cy="2175468"/>
        </p:xfrm>
        <a:graphic>
          <a:graphicData uri="http://schemas.openxmlformats.org/presentationml/2006/ole">
            <mc:AlternateContent xmlns:mc="http://schemas.openxmlformats.org/markup-compatibility/2006">
              <mc:Choice xmlns:v="urn:schemas-microsoft-com:vml" Requires="v">
                <p:oleObj spid="_x0000_s3089" name="Visio" r:id="rId3" imgW="8162972" imgH="2609979" progId="Visio.Drawing.15">
                  <p:embed/>
                </p:oleObj>
              </mc:Choice>
              <mc:Fallback>
                <p:oleObj name="Visio" r:id="rId3" imgW="8162972" imgH="2609979" progId="Visio.Drawing.15">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608" y="2826646"/>
                        <a:ext cx="6812930" cy="2175468"/>
                      </a:xfrm>
                      <a:prstGeom prst="rect">
                        <a:avLst/>
                      </a:prstGeom>
                      <a:noFill/>
                    </p:spPr>
                  </p:pic>
                </p:oleObj>
              </mc:Fallback>
            </mc:AlternateContent>
          </a:graphicData>
        </a:graphic>
      </p:graphicFrame>
    </p:spTree>
    <p:extLst>
      <p:ext uri="{BB962C8B-B14F-4D97-AF65-F5344CB8AC3E}">
        <p14:creationId xmlns:p14="http://schemas.microsoft.com/office/powerpoint/2010/main" val="3140234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6593" y="600303"/>
            <a:ext cx="7770813" cy="1065213"/>
          </a:xfrm>
        </p:spPr>
        <p:txBody>
          <a:bodyPr/>
          <a:lstStyle/>
          <a:p>
            <a:r>
              <a:rPr lang="en-US" altLang="zh-CN" dirty="0"/>
              <a:t>Proposed DRU Tone Plan for 80MHz</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graphicFrame>
        <p:nvGraphicFramePr>
          <p:cNvPr id="8" name="Table 1">
            <a:extLst>
              <a:ext uri="{FF2B5EF4-FFF2-40B4-BE49-F238E27FC236}">
                <a16:creationId xmlns:a16="http://schemas.microsoft.com/office/drawing/2014/main" id="{374A366C-9CFA-4491-85E5-8706911FE718}"/>
              </a:ext>
            </a:extLst>
          </p:cNvPr>
          <p:cNvGraphicFramePr>
            <a:graphicFrameLocks noGrp="1"/>
          </p:cNvGraphicFramePr>
          <p:nvPr>
            <p:extLst>
              <p:ext uri="{D42A27DB-BD31-4B8C-83A1-F6EECF244321}">
                <p14:modId xmlns:p14="http://schemas.microsoft.com/office/powerpoint/2010/main" val="4168700536"/>
              </p:ext>
            </p:extLst>
          </p:nvPr>
        </p:nvGraphicFramePr>
        <p:xfrm>
          <a:off x="183817" y="2134423"/>
          <a:ext cx="8694962" cy="3598833"/>
        </p:xfrm>
        <a:graphic>
          <a:graphicData uri="http://schemas.openxmlformats.org/drawingml/2006/table">
            <a:tbl>
              <a:tblPr/>
              <a:tblGrid>
                <a:gridCol w="669352">
                  <a:extLst>
                    <a:ext uri="{9D8B030D-6E8A-4147-A177-3AD203B41FA5}">
                      <a16:colId xmlns:a16="http://schemas.microsoft.com/office/drawing/2014/main" val="20000"/>
                    </a:ext>
                  </a:extLst>
                </a:gridCol>
                <a:gridCol w="1941787">
                  <a:extLst>
                    <a:ext uri="{9D8B030D-6E8A-4147-A177-3AD203B41FA5}">
                      <a16:colId xmlns:a16="http://schemas.microsoft.com/office/drawing/2014/main" val="20001"/>
                    </a:ext>
                  </a:extLst>
                </a:gridCol>
                <a:gridCol w="1981550">
                  <a:extLst>
                    <a:ext uri="{9D8B030D-6E8A-4147-A177-3AD203B41FA5}">
                      <a16:colId xmlns:a16="http://schemas.microsoft.com/office/drawing/2014/main" val="20002"/>
                    </a:ext>
                  </a:extLst>
                </a:gridCol>
                <a:gridCol w="2014687">
                  <a:extLst>
                    <a:ext uri="{9D8B030D-6E8A-4147-A177-3AD203B41FA5}">
                      <a16:colId xmlns:a16="http://schemas.microsoft.com/office/drawing/2014/main" val="20003"/>
                    </a:ext>
                  </a:extLst>
                </a:gridCol>
                <a:gridCol w="2087586">
                  <a:extLst>
                    <a:ext uri="{9D8B030D-6E8A-4147-A177-3AD203B41FA5}">
                      <a16:colId xmlns:a16="http://schemas.microsoft.com/office/drawing/2014/main" val="20004"/>
                    </a:ext>
                  </a:extLst>
                </a:gridCol>
              </a:tblGrid>
              <a:tr h="371652">
                <a:tc rowSpan="4">
                  <a:txBody>
                    <a:bodyPr/>
                    <a:lstStyle/>
                    <a:p>
                      <a:pPr algn="ctr" fontAlgn="ctr"/>
                      <a:r>
                        <a:rPr lang="en-US" sz="1000" b="0" i="0" u="none" strike="noStrike" dirty="0">
                          <a:solidFill>
                            <a:schemeClr val="tx1"/>
                          </a:solidFill>
                          <a:latin typeface="Times New Roman" panose="02020603050405020304" pitchFamily="18" charset="0"/>
                          <a:cs typeface="Times New Roman" panose="02020603050405020304" pitchFamily="18" charset="0"/>
                        </a:rPr>
                        <a:t>52-tone DRU</a:t>
                      </a:r>
                      <a:br>
                        <a:rPr lang="en-US" sz="1000" b="0" i="0" u="none" strike="noStrike" dirty="0">
                          <a:solidFill>
                            <a:schemeClr val="tx1"/>
                          </a:solidFill>
                          <a:latin typeface="Times New Roman" panose="02020603050405020304" pitchFamily="18" charset="0"/>
                          <a:cs typeface="Times New Roman" panose="02020603050405020304" pitchFamily="18" charset="0"/>
                        </a:rPr>
                      </a:br>
                      <a:r>
                        <a:rPr lang="en-US" sz="1000" b="0" i="0" u="none" strike="noStrike" dirty="0" err="1">
                          <a:solidFill>
                            <a:schemeClr val="tx1"/>
                          </a:solidFill>
                          <a:latin typeface="Times New Roman" panose="02020603050405020304" pitchFamily="18" charset="0"/>
                          <a:cs typeface="Times New Roman" panose="02020603050405020304" pitchFamily="18" charset="0"/>
                        </a:rPr>
                        <a:t>i</a:t>
                      </a:r>
                      <a:r>
                        <a:rPr lang="en-US" sz="1000" b="0" i="0" u="none" strike="noStrike" dirty="0">
                          <a:solidFill>
                            <a:schemeClr val="tx1"/>
                          </a:solidFill>
                          <a:latin typeface="Times New Roman" panose="02020603050405020304" pitchFamily="18" charset="0"/>
                          <a:cs typeface="Times New Roman" panose="02020603050405020304" pitchFamily="18" charset="0"/>
                        </a:rPr>
                        <a:t>=1:16</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DRU1</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[-471:16:-391, -367:16:-159, -135:16:-55, 41:16:121, 145:16:353, 377:16:457] </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DRU2</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[-463:16:-383, -359:16:-151, -127:16:-47, 49:16:129, 153:16:361, 385:16:465] </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DRU3</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[-467:16:-387, -363:16:-155, -131:16:-51, 45:16:125, 149:16:357, 381:16:461]</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DRU4</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[-459:16:-379, -355:16:-147, -123:16:-43, 53:16:133, 157:16:365, 389:16:469]</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1652">
                <a:tc vMerge="1">
                  <a:txBody>
                    <a:bodyPr/>
                    <a:lstStyle/>
                    <a:p>
                      <a:endParaRPr lang="en-US"/>
                    </a:p>
                  </a:txBody>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DRU5</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[-465:16:-385, -361:16:-153, -129:16:-49, 47:16:127, 151:16:359, 383:16:463]</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DRU6</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[-457:16:-377, -353:16:-145, -121:16:-41, 55:16:135, 159:16:367, 391:16:471]</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DRU7</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[-469:16:-389, -365:16:-157, -133:16:-53, 43:16:123, 147:16:355, 379:16:459]</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DRU8</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[-461:16:-381, -357:16:-149, -125:16:-45, 51:16:131, 155:16:363, 387:16:467] </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1652">
                <a:tc vMerge="1">
                  <a:txBody>
                    <a:bodyPr/>
                    <a:lstStyle/>
                    <a:p>
                      <a:endParaRPr lang="en-US"/>
                    </a:p>
                  </a:txBody>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DRU9</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[-470:16:-390, -366:16:-158, -134:16:-54, 42:16:122, 146:16:354, 378:16:458]</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DRU10</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[-462:16:-382, -358:16:-150, -126:16:-46, 50:16:130, 154:16:362, 386:16:466]</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DRU11</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[-466:16:-386, -362:16:-154, -130:16:-50, 46:16:126, 150:16:358, 382:16:462] </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DRU12</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[-458:16:-378, -354:16:-146, -122:16:-42, 54:16:134, 158:16:366, 390:16:470]</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1652">
                <a:tc vMerge="1">
                  <a:txBody>
                    <a:bodyPr/>
                    <a:lstStyle/>
                    <a:p>
                      <a:endParaRPr lang="en-US"/>
                    </a:p>
                  </a:txBody>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DRU13</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[-464:16:-384, -360:16:-152, -128:16:-48, 48:16:128, 152:16:360, 384:16:464]</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DRU14</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[-456:16:-376, -352:16:-144, -120:16:-40, 56:16:136, 160:16:368, 392:16:472]</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DRU15</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[-468:16:-388, -364:16:-156, -132:16:-52, 44:16:124, 148:16:356, 380:16:460] </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DRU16</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[-460:16:-380, -356:16:-148, -124:16:-44, 52:16:132, 156:16:364, 388:16:468] </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1652">
                <a:tc rowSpan="2">
                  <a:txBody>
                    <a:bodyPr/>
                    <a:lstStyle/>
                    <a:p>
                      <a:pPr algn="ctr" fontAlgn="ctr"/>
                      <a:r>
                        <a:rPr lang="en-US" sz="1000" b="0" i="0" u="none" strike="noStrike" dirty="0">
                          <a:solidFill>
                            <a:schemeClr val="tx1"/>
                          </a:solidFill>
                          <a:latin typeface="Times New Roman" panose="02020603050405020304" pitchFamily="18" charset="0"/>
                          <a:cs typeface="Times New Roman" panose="02020603050405020304" pitchFamily="18" charset="0"/>
                        </a:rPr>
                        <a:t>106-tone DRU</a:t>
                      </a:r>
                      <a:br>
                        <a:rPr lang="en-US" sz="1000" b="0" i="0" u="none" strike="noStrike" dirty="0">
                          <a:solidFill>
                            <a:schemeClr val="tx1"/>
                          </a:solidFill>
                          <a:latin typeface="Times New Roman" panose="02020603050405020304" pitchFamily="18" charset="0"/>
                          <a:cs typeface="Times New Roman" panose="02020603050405020304" pitchFamily="18" charset="0"/>
                        </a:rPr>
                      </a:br>
                      <a:r>
                        <a:rPr lang="en-US" sz="1000" b="0" i="0" u="none" strike="noStrike" dirty="0" err="1">
                          <a:solidFill>
                            <a:schemeClr val="tx1"/>
                          </a:solidFill>
                          <a:latin typeface="Times New Roman" panose="02020603050405020304" pitchFamily="18" charset="0"/>
                          <a:cs typeface="Times New Roman" panose="02020603050405020304" pitchFamily="18" charset="0"/>
                        </a:rPr>
                        <a:t>i</a:t>
                      </a:r>
                      <a:r>
                        <a:rPr lang="en-US" sz="1000" b="0" i="0" u="none" strike="noStrike" dirty="0">
                          <a:solidFill>
                            <a:schemeClr val="tx1"/>
                          </a:solidFill>
                          <a:latin typeface="Times New Roman" panose="02020603050405020304" pitchFamily="18" charset="0"/>
                          <a:cs typeface="Times New Roman" panose="02020603050405020304" pitchFamily="18" charset="0"/>
                        </a:rPr>
                        <a:t>=1:8</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DRU1</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[-471:8:-383, -367:8:-47, 41:8:361, 377:8:465] </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DRU2</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[-467:8:-379, -363:8:-43, 45:8:365, 381:8:469]</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DRU3</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[-465:8:-377, -361:8:-41, 47:8:367, 383:8:471]</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DRU4</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[-469:8:-381, -365:8:-45, 43:8:363, 379:8:467]</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71652">
                <a:tc vMerge="1">
                  <a:txBody>
                    <a:bodyPr/>
                    <a:lstStyle/>
                    <a:p>
                      <a:endParaRPr lang="en-US"/>
                    </a:p>
                  </a:txBody>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DRU5</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[-470:8:-382, -366:8:-46, 42:8:362, 378:8:466] </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900" b="0" i="0" u="none" strike="noStrike" dirty="0">
                          <a:solidFill>
                            <a:schemeClr val="tx1"/>
                          </a:solidFill>
                          <a:latin typeface="Times New Roman" panose="02020603050405020304" pitchFamily="18" charset="0"/>
                          <a:cs typeface="Times New Roman" panose="02020603050405020304" pitchFamily="18" charset="0"/>
                        </a:rPr>
                        <a:t>DRU6</a:t>
                      </a:r>
                      <a:br>
                        <a:rPr lang="en-US" sz="900" b="0" i="0" u="none" strike="noStrike" dirty="0">
                          <a:solidFill>
                            <a:schemeClr val="tx1"/>
                          </a:solidFill>
                          <a:latin typeface="Times New Roman" panose="02020603050405020304" pitchFamily="18" charset="0"/>
                          <a:cs typeface="Times New Roman" panose="02020603050405020304" pitchFamily="18" charset="0"/>
                        </a:rPr>
                      </a:br>
                      <a:r>
                        <a:rPr lang="en-US" sz="900" b="0" i="0" u="none" strike="noStrike" dirty="0">
                          <a:solidFill>
                            <a:schemeClr val="tx1"/>
                          </a:solidFill>
                          <a:latin typeface="Times New Roman" panose="02020603050405020304" pitchFamily="18" charset="0"/>
                          <a:cs typeface="Times New Roman" panose="02020603050405020304" pitchFamily="18" charset="0"/>
                        </a:rPr>
                        <a:t>[-466:8:-378, -362:8:-42, 46:8:366, 382:8:470] </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900" b="0" i="0" u="none" strike="noStrike" dirty="0">
                          <a:solidFill>
                            <a:schemeClr val="tx1"/>
                          </a:solidFill>
                          <a:latin typeface="Times New Roman" panose="02020603050405020304" pitchFamily="18" charset="0"/>
                          <a:cs typeface="Times New Roman" panose="02020603050405020304" pitchFamily="18" charset="0"/>
                        </a:rPr>
                        <a:t>DRU7</a:t>
                      </a:r>
                      <a:br>
                        <a:rPr lang="en-US" sz="900" b="0" i="0" u="none" strike="noStrike" dirty="0">
                          <a:solidFill>
                            <a:schemeClr val="tx1"/>
                          </a:solidFill>
                          <a:latin typeface="Times New Roman" panose="02020603050405020304" pitchFamily="18" charset="0"/>
                          <a:cs typeface="Times New Roman" panose="02020603050405020304" pitchFamily="18" charset="0"/>
                        </a:rPr>
                      </a:br>
                      <a:r>
                        <a:rPr lang="en-US" sz="900" b="0" i="0" u="none" strike="noStrike" dirty="0">
                          <a:solidFill>
                            <a:schemeClr val="tx1"/>
                          </a:solidFill>
                          <a:latin typeface="Times New Roman" panose="02020603050405020304" pitchFamily="18" charset="0"/>
                          <a:cs typeface="Times New Roman" panose="02020603050405020304" pitchFamily="18" charset="0"/>
                        </a:rPr>
                        <a:t>[-464:8:-376, -360:8:-40, 48:8:368, 384:8:472]</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900" b="0" i="0" u="none" strike="noStrike" dirty="0">
                          <a:solidFill>
                            <a:schemeClr val="tx1"/>
                          </a:solidFill>
                          <a:latin typeface="Times New Roman" panose="02020603050405020304" pitchFamily="18" charset="0"/>
                          <a:cs typeface="Times New Roman" panose="02020603050405020304" pitchFamily="18" charset="0"/>
                        </a:rPr>
                        <a:t>DRU8</a:t>
                      </a:r>
                      <a:br>
                        <a:rPr lang="en-US" sz="900" b="0" i="0" u="none" strike="noStrike" dirty="0">
                          <a:solidFill>
                            <a:schemeClr val="tx1"/>
                          </a:solidFill>
                          <a:latin typeface="Times New Roman" panose="02020603050405020304" pitchFamily="18" charset="0"/>
                          <a:cs typeface="Times New Roman" panose="02020603050405020304" pitchFamily="18" charset="0"/>
                        </a:rPr>
                      </a:br>
                      <a:r>
                        <a:rPr lang="en-US" sz="900" b="0" i="0" u="none" strike="noStrike" dirty="0">
                          <a:solidFill>
                            <a:schemeClr val="tx1"/>
                          </a:solidFill>
                          <a:latin typeface="Times New Roman" panose="02020603050405020304" pitchFamily="18" charset="0"/>
                          <a:cs typeface="Times New Roman" panose="02020603050405020304" pitchFamily="18" charset="0"/>
                        </a:rPr>
                        <a:t>[-468:8:-380, -364:8:-44, 44:8:364, 380:8:468]</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76914">
                <a:tc rowSpan="2">
                  <a:txBody>
                    <a:bodyPr/>
                    <a:lstStyle/>
                    <a:p>
                      <a:pPr algn="ctr" fontAlgn="ctr"/>
                      <a:r>
                        <a:rPr lang="en-US" sz="1000" b="0" i="0" u="none" strike="noStrike" dirty="0">
                          <a:solidFill>
                            <a:schemeClr val="tx1"/>
                          </a:solidFill>
                          <a:latin typeface="Times New Roman" panose="02020603050405020304" pitchFamily="18" charset="0"/>
                          <a:cs typeface="Times New Roman" panose="02020603050405020304" pitchFamily="18" charset="0"/>
                        </a:rPr>
                        <a:t>242-tone DRU</a:t>
                      </a:r>
                      <a:br>
                        <a:rPr lang="en-US" sz="1000" b="0" i="0" u="none" strike="noStrike" dirty="0">
                          <a:solidFill>
                            <a:schemeClr val="tx1"/>
                          </a:solidFill>
                          <a:latin typeface="Times New Roman" panose="02020603050405020304" pitchFamily="18" charset="0"/>
                          <a:cs typeface="Times New Roman" panose="02020603050405020304" pitchFamily="18" charset="0"/>
                        </a:rPr>
                      </a:br>
                      <a:r>
                        <a:rPr lang="en-US" sz="1000" b="0" i="0" u="none" strike="noStrike" dirty="0" err="1">
                          <a:solidFill>
                            <a:schemeClr val="tx1"/>
                          </a:solidFill>
                          <a:latin typeface="Times New Roman" panose="02020603050405020304" pitchFamily="18" charset="0"/>
                          <a:cs typeface="Times New Roman" panose="02020603050405020304" pitchFamily="18" charset="0"/>
                        </a:rPr>
                        <a:t>i</a:t>
                      </a:r>
                      <a:r>
                        <a:rPr lang="en-US" sz="1000" b="0" i="0" u="none" strike="noStrike" dirty="0">
                          <a:solidFill>
                            <a:schemeClr val="tx1"/>
                          </a:solidFill>
                          <a:latin typeface="Times New Roman" panose="02020603050405020304" pitchFamily="18" charset="0"/>
                          <a:cs typeface="Times New Roman" panose="02020603050405020304" pitchFamily="18" charset="0"/>
                        </a:rPr>
                        <a:t>=1:4</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2">
                  <a:txBody>
                    <a:bodyPr/>
                    <a:lstStyle/>
                    <a:p>
                      <a:pPr algn="ctr" fontAlgn="ctr"/>
                      <a:r>
                        <a:rPr lang="en-US" sz="1000" b="0" i="0" u="none" strike="noStrike" dirty="0">
                          <a:solidFill>
                            <a:schemeClr val="tx1"/>
                          </a:solidFill>
                          <a:latin typeface="Times New Roman" panose="02020603050405020304" pitchFamily="18" charset="0"/>
                          <a:cs typeface="Times New Roman" panose="02020603050405020304" pitchFamily="18" charset="0"/>
                        </a:rPr>
                        <a:t>DRU1</a:t>
                      </a:r>
                      <a:br>
                        <a:rPr lang="en-US" sz="1000" b="0" i="0" u="none" strike="noStrike" dirty="0">
                          <a:solidFill>
                            <a:schemeClr val="tx1"/>
                          </a:solidFill>
                          <a:latin typeface="Times New Roman" panose="02020603050405020304" pitchFamily="18" charset="0"/>
                          <a:cs typeface="Times New Roman" panose="02020603050405020304" pitchFamily="18" charset="0"/>
                        </a:rPr>
                      </a:br>
                      <a:r>
                        <a:rPr lang="en-US" sz="1000" b="0" i="0" u="none" strike="noStrike" dirty="0">
                          <a:solidFill>
                            <a:schemeClr val="tx1"/>
                          </a:solidFill>
                          <a:latin typeface="Times New Roman" panose="02020603050405020304" pitchFamily="18" charset="0"/>
                          <a:cs typeface="Times New Roman" panose="02020603050405020304" pitchFamily="18" charset="0"/>
                        </a:rPr>
                        <a:t>[-499:4:-19, 17:4:497]</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000" b="0" i="0" u="none" strike="noStrike" dirty="0">
                          <a:solidFill>
                            <a:schemeClr val="tx1"/>
                          </a:solidFill>
                          <a:latin typeface="Times New Roman" panose="02020603050405020304" pitchFamily="18" charset="0"/>
                          <a:cs typeface="Times New Roman" panose="02020603050405020304" pitchFamily="18" charset="0"/>
                        </a:rPr>
                        <a:t>DRU2</a:t>
                      </a:r>
                      <a:br>
                        <a:rPr lang="en-US" sz="1000" b="0" i="0" u="none" strike="noStrike" dirty="0">
                          <a:solidFill>
                            <a:schemeClr val="tx1"/>
                          </a:solidFill>
                          <a:latin typeface="Times New Roman" panose="02020603050405020304" pitchFamily="18" charset="0"/>
                          <a:cs typeface="Times New Roman" panose="02020603050405020304" pitchFamily="18" charset="0"/>
                        </a:rPr>
                      </a:br>
                      <a:r>
                        <a:rPr lang="en-US" sz="1000" b="0" i="0" u="none" strike="noStrike" dirty="0">
                          <a:solidFill>
                            <a:schemeClr val="tx1"/>
                          </a:solidFill>
                          <a:latin typeface="Times New Roman" panose="02020603050405020304" pitchFamily="18" charset="0"/>
                          <a:cs typeface="Times New Roman" panose="02020603050405020304" pitchFamily="18" charset="0"/>
                        </a:rPr>
                        <a:t>[-497:4:-17, 19:4:499]</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6"/>
                  </a:ext>
                </a:extLst>
              </a:tr>
              <a:tr h="276914">
                <a:tc vMerge="1">
                  <a:txBody>
                    <a:bodyPr/>
                    <a:lstStyle/>
                    <a:p>
                      <a:endParaRPr lang="en-US"/>
                    </a:p>
                  </a:txBody>
                  <a:tcPr/>
                </a:tc>
                <a:tc gridSpan="2">
                  <a:txBody>
                    <a:bodyPr/>
                    <a:lstStyle/>
                    <a:p>
                      <a:pPr algn="ctr" fontAlgn="ctr"/>
                      <a:r>
                        <a:rPr lang="en-US" sz="1000" b="0" i="0" u="none" strike="noStrike" dirty="0">
                          <a:solidFill>
                            <a:schemeClr val="tx1"/>
                          </a:solidFill>
                          <a:latin typeface="Times New Roman" panose="02020603050405020304" pitchFamily="18" charset="0"/>
                          <a:cs typeface="Times New Roman" panose="02020603050405020304" pitchFamily="18" charset="0"/>
                        </a:rPr>
                        <a:t>DRU3</a:t>
                      </a:r>
                      <a:br>
                        <a:rPr lang="en-US" sz="1000" b="0" i="0" u="none" strike="noStrike" dirty="0">
                          <a:solidFill>
                            <a:schemeClr val="tx1"/>
                          </a:solidFill>
                          <a:latin typeface="Times New Roman" panose="02020603050405020304" pitchFamily="18" charset="0"/>
                          <a:cs typeface="Times New Roman" panose="02020603050405020304" pitchFamily="18" charset="0"/>
                        </a:rPr>
                      </a:br>
                      <a:r>
                        <a:rPr lang="en-US" sz="1000" b="0" i="0" u="none" strike="noStrike" dirty="0">
                          <a:solidFill>
                            <a:schemeClr val="tx1"/>
                          </a:solidFill>
                          <a:latin typeface="Times New Roman" panose="02020603050405020304" pitchFamily="18" charset="0"/>
                          <a:cs typeface="Times New Roman" panose="02020603050405020304" pitchFamily="18" charset="0"/>
                        </a:rPr>
                        <a:t>[-498:4:-18, 18:4:498]</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000" b="0" i="0" u="none" strike="noStrike" dirty="0">
                          <a:solidFill>
                            <a:schemeClr val="tx1"/>
                          </a:solidFill>
                          <a:latin typeface="Times New Roman" panose="02020603050405020304" pitchFamily="18" charset="0"/>
                          <a:cs typeface="Times New Roman" panose="02020603050405020304" pitchFamily="18" charset="0"/>
                        </a:rPr>
                        <a:t>DRU4</a:t>
                      </a:r>
                      <a:br>
                        <a:rPr lang="en-US" sz="1000" b="0" i="0" u="none" strike="noStrike" dirty="0">
                          <a:solidFill>
                            <a:schemeClr val="tx1"/>
                          </a:solidFill>
                          <a:latin typeface="Times New Roman" panose="02020603050405020304" pitchFamily="18" charset="0"/>
                          <a:cs typeface="Times New Roman" panose="02020603050405020304" pitchFamily="18" charset="0"/>
                        </a:rPr>
                      </a:br>
                      <a:r>
                        <a:rPr lang="en-US" sz="1000" b="0" i="0" u="none" strike="noStrike" dirty="0">
                          <a:solidFill>
                            <a:schemeClr val="tx1"/>
                          </a:solidFill>
                          <a:latin typeface="Times New Roman" panose="02020603050405020304" pitchFamily="18" charset="0"/>
                          <a:cs typeface="Times New Roman" panose="02020603050405020304" pitchFamily="18" charset="0"/>
                        </a:rPr>
                        <a:t>[-496:4:-16, 20:4:500]</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7"/>
                  </a:ext>
                </a:extLst>
              </a:tr>
              <a:tr h="412255">
                <a:tc>
                  <a:txBody>
                    <a:bodyPr/>
                    <a:lstStyle/>
                    <a:p>
                      <a:pPr algn="ctr" fontAlgn="ctr"/>
                      <a:r>
                        <a:rPr lang="en-US" sz="1000" b="0" i="0" u="none" strike="noStrike" dirty="0">
                          <a:solidFill>
                            <a:schemeClr val="tx1"/>
                          </a:solidFill>
                          <a:latin typeface="Times New Roman" panose="02020603050405020304" pitchFamily="18" charset="0"/>
                          <a:cs typeface="Times New Roman" panose="02020603050405020304" pitchFamily="18" charset="0"/>
                        </a:rPr>
                        <a:t>484-tone DRU</a:t>
                      </a:r>
                      <a:br>
                        <a:rPr lang="en-US" sz="1000" b="0" i="0" u="none" strike="noStrike" dirty="0">
                          <a:solidFill>
                            <a:schemeClr val="tx1"/>
                          </a:solidFill>
                          <a:latin typeface="Times New Roman" panose="02020603050405020304" pitchFamily="18" charset="0"/>
                          <a:cs typeface="Times New Roman" panose="02020603050405020304" pitchFamily="18" charset="0"/>
                        </a:rPr>
                      </a:br>
                      <a:r>
                        <a:rPr lang="en-US" sz="1000" b="0" i="0" u="none" strike="noStrike" dirty="0" err="1">
                          <a:solidFill>
                            <a:schemeClr val="tx1"/>
                          </a:solidFill>
                          <a:latin typeface="Times New Roman" panose="02020603050405020304" pitchFamily="18" charset="0"/>
                          <a:cs typeface="Times New Roman" panose="02020603050405020304" pitchFamily="18" charset="0"/>
                        </a:rPr>
                        <a:t>i</a:t>
                      </a:r>
                      <a:r>
                        <a:rPr lang="en-US" sz="1000" b="0" i="0" u="none" strike="noStrike" dirty="0">
                          <a:solidFill>
                            <a:schemeClr val="tx1"/>
                          </a:solidFill>
                          <a:latin typeface="Times New Roman" panose="02020603050405020304" pitchFamily="18" charset="0"/>
                          <a:cs typeface="Times New Roman" panose="02020603050405020304" pitchFamily="18" charset="0"/>
                        </a:rPr>
                        <a:t>=1:2</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2">
                  <a:txBody>
                    <a:bodyPr/>
                    <a:lstStyle/>
                    <a:p>
                      <a:pPr algn="ctr" fontAlgn="ctr"/>
                      <a:r>
                        <a:rPr lang="en-US" sz="1000" b="0" i="0" u="none" strike="noStrike" dirty="0">
                          <a:solidFill>
                            <a:schemeClr val="tx1"/>
                          </a:solidFill>
                          <a:latin typeface="Times New Roman" panose="02020603050405020304" pitchFamily="18" charset="0"/>
                          <a:cs typeface="Times New Roman" panose="02020603050405020304" pitchFamily="18" charset="0"/>
                        </a:rPr>
                        <a:t>DRU1</a:t>
                      </a:r>
                      <a:br>
                        <a:rPr lang="en-US" sz="1000" b="0" i="0" u="none" strike="noStrike" dirty="0">
                          <a:solidFill>
                            <a:schemeClr val="tx1"/>
                          </a:solidFill>
                          <a:latin typeface="Times New Roman" panose="02020603050405020304" pitchFamily="18" charset="0"/>
                          <a:cs typeface="Times New Roman" panose="02020603050405020304" pitchFamily="18" charset="0"/>
                        </a:rPr>
                      </a:br>
                      <a:r>
                        <a:rPr lang="en-US" sz="1000" b="0" i="0" u="none" strike="noStrike" dirty="0">
                          <a:solidFill>
                            <a:schemeClr val="tx1"/>
                          </a:solidFill>
                          <a:latin typeface="Times New Roman" panose="02020603050405020304" pitchFamily="18" charset="0"/>
                          <a:cs typeface="Times New Roman" panose="02020603050405020304" pitchFamily="18" charset="0"/>
                        </a:rPr>
                        <a:t>[-499:2:-17, 17:2:499]</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000" b="0" i="0" u="none" strike="noStrike" dirty="0">
                          <a:solidFill>
                            <a:schemeClr val="tx1"/>
                          </a:solidFill>
                          <a:latin typeface="Times New Roman" panose="02020603050405020304" pitchFamily="18" charset="0"/>
                          <a:cs typeface="Times New Roman" panose="02020603050405020304" pitchFamily="18" charset="0"/>
                        </a:rPr>
                        <a:t>DRU2</a:t>
                      </a:r>
                      <a:br>
                        <a:rPr lang="en-US" sz="1000" b="0" i="0" u="none" strike="noStrike" dirty="0">
                          <a:solidFill>
                            <a:schemeClr val="tx1"/>
                          </a:solidFill>
                          <a:latin typeface="Times New Roman" panose="02020603050405020304" pitchFamily="18" charset="0"/>
                          <a:cs typeface="Times New Roman" panose="02020603050405020304" pitchFamily="18" charset="0"/>
                        </a:rPr>
                      </a:br>
                      <a:r>
                        <a:rPr lang="en-US" sz="1000" b="0" i="0" u="none" strike="noStrike" dirty="0">
                          <a:solidFill>
                            <a:schemeClr val="tx1"/>
                          </a:solidFill>
                          <a:latin typeface="Times New Roman" panose="02020603050405020304" pitchFamily="18" charset="0"/>
                          <a:cs typeface="Times New Roman" panose="02020603050405020304" pitchFamily="18" charset="0"/>
                        </a:rPr>
                        <a:t>[-498:2:-16, 18:2:500]</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8"/>
                  </a:ext>
                </a:extLst>
              </a:tr>
            </a:tbl>
          </a:graphicData>
        </a:graphic>
      </p:graphicFrame>
      <p:graphicFrame>
        <p:nvGraphicFramePr>
          <p:cNvPr id="9" name="Table 2">
            <a:extLst>
              <a:ext uri="{FF2B5EF4-FFF2-40B4-BE49-F238E27FC236}">
                <a16:creationId xmlns:a16="http://schemas.microsoft.com/office/drawing/2014/main" id="{FF171A8F-F99F-4BA2-8F3A-E1D998703DFB}"/>
              </a:ext>
            </a:extLst>
          </p:cNvPr>
          <p:cNvGraphicFramePr>
            <a:graphicFrameLocks noGrp="1"/>
          </p:cNvGraphicFramePr>
          <p:nvPr>
            <p:extLst>
              <p:ext uri="{D42A27DB-BD31-4B8C-83A1-F6EECF244321}">
                <p14:modId xmlns:p14="http://schemas.microsoft.com/office/powerpoint/2010/main" val="1410895116"/>
              </p:ext>
            </p:extLst>
          </p:nvPr>
        </p:nvGraphicFramePr>
        <p:xfrm>
          <a:off x="183818" y="1788203"/>
          <a:ext cx="8694962" cy="346218"/>
        </p:xfrm>
        <a:graphic>
          <a:graphicData uri="http://schemas.openxmlformats.org/drawingml/2006/table">
            <a:tbl>
              <a:tblPr/>
              <a:tblGrid>
                <a:gridCol w="654382">
                  <a:extLst>
                    <a:ext uri="{9D8B030D-6E8A-4147-A177-3AD203B41FA5}">
                      <a16:colId xmlns:a16="http://schemas.microsoft.com/office/drawing/2014/main" val="1102256628"/>
                    </a:ext>
                  </a:extLst>
                </a:gridCol>
                <a:gridCol w="8040580">
                  <a:extLst>
                    <a:ext uri="{9D8B030D-6E8A-4147-A177-3AD203B41FA5}">
                      <a16:colId xmlns:a16="http://schemas.microsoft.com/office/drawing/2014/main" val="4273750021"/>
                    </a:ext>
                  </a:extLst>
                </a:gridCol>
              </a:tblGrid>
              <a:tr h="173109">
                <a:tc gridSpan="2">
                  <a:txBody>
                    <a:bodyPr/>
                    <a:lstStyle/>
                    <a:p>
                      <a:pPr algn="ctr" fontAlgn="ctr"/>
                      <a:r>
                        <a:rPr lang="en-US" sz="1000" b="1" i="0" u="none" strike="noStrike" dirty="0">
                          <a:solidFill>
                            <a:schemeClr val="tx1"/>
                          </a:solidFill>
                          <a:latin typeface="Calibri"/>
                        </a:rPr>
                        <a:t>Data and pilot subcarrier indices for Distributed Tone RUs (DRUs)  in a 80 MHz UHR TB PPDU</a:t>
                      </a:r>
                    </a:p>
                  </a:txBody>
                  <a:tcPr marL="7552" marR="7552" marT="566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260228075"/>
                  </a:ext>
                </a:extLst>
              </a:tr>
              <a:tr h="173109">
                <a:tc>
                  <a:txBody>
                    <a:bodyPr/>
                    <a:lstStyle/>
                    <a:p>
                      <a:pPr algn="ctr" fontAlgn="ctr"/>
                      <a:r>
                        <a:rPr lang="en-US" sz="1000" b="1" i="0" u="none" strike="noStrike" dirty="0">
                          <a:solidFill>
                            <a:schemeClr val="tx1"/>
                          </a:solidFill>
                          <a:latin typeface="Calibri"/>
                        </a:rPr>
                        <a:t>DRU type</a:t>
                      </a:r>
                    </a:p>
                  </a:txBody>
                  <a:tcPr marL="7552" marR="7552" marT="566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000" b="1" i="0" u="none" strike="noStrike" dirty="0">
                          <a:solidFill>
                            <a:schemeClr val="tx1"/>
                          </a:solidFill>
                          <a:latin typeface="Calibri"/>
                        </a:rPr>
                        <a:t>DRU index and subcarrier range</a:t>
                      </a:r>
                    </a:p>
                  </a:txBody>
                  <a:tcPr marL="7552" marR="7552" marT="566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8766329"/>
                  </a:ext>
                </a:extLst>
              </a:tr>
            </a:tbl>
          </a:graphicData>
        </a:graphic>
      </p:graphicFrame>
      <p:graphicFrame>
        <p:nvGraphicFramePr>
          <p:cNvPr id="3" name="对象 2">
            <a:extLst>
              <a:ext uri="{FF2B5EF4-FFF2-40B4-BE49-F238E27FC236}">
                <a16:creationId xmlns:a16="http://schemas.microsoft.com/office/drawing/2014/main" id="{33213A2E-A76B-49B4-99FA-FBAD0605E2A3}"/>
              </a:ext>
            </a:extLst>
          </p:cNvPr>
          <p:cNvGraphicFramePr>
            <a:graphicFrameLocks noChangeAspect="1"/>
          </p:cNvGraphicFramePr>
          <p:nvPr>
            <p:extLst>
              <p:ext uri="{D42A27DB-BD31-4B8C-83A1-F6EECF244321}">
                <p14:modId xmlns:p14="http://schemas.microsoft.com/office/powerpoint/2010/main" val="2343334096"/>
              </p:ext>
            </p:extLst>
          </p:nvPr>
        </p:nvGraphicFramePr>
        <p:xfrm>
          <a:off x="4427984" y="5837634"/>
          <a:ext cx="695325" cy="533400"/>
        </p:xfrm>
        <a:graphic>
          <a:graphicData uri="http://schemas.openxmlformats.org/presentationml/2006/ole">
            <mc:AlternateContent xmlns:mc="http://schemas.openxmlformats.org/markup-compatibility/2006">
              <mc:Choice xmlns:v="urn:schemas-microsoft-com:vml" Requires="v">
                <p:oleObj spid="_x0000_s1046" name="包装程序外壳对象" showAsIcon="1" r:id="rId3" imgW="695430" imgH="533464" progId="Package">
                  <p:embed/>
                </p:oleObj>
              </mc:Choice>
              <mc:Fallback>
                <p:oleObj name="包装程序外壳对象" showAsIcon="1" r:id="rId3" imgW="695430" imgH="533464" progId="Package">
                  <p:embed/>
                  <p:pic>
                    <p:nvPicPr>
                      <p:cNvPr id="0" name=""/>
                      <p:cNvPicPr/>
                      <p:nvPr/>
                    </p:nvPicPr>
                    <p:blipFill>
                      <a:blip r:embed="rId4"/>
                      <a:stretch>
                        <a:fillRect/>
                      </a:stretch>
                    </p:blipFill>
                    <p:spPr>
                      <a:xfrm>
                        <a:off x="4427984" y="5837634"/>
                        <a:ext cx="695325" cy="533400"/>
                      </a:xfrm>
                      <a:prstGeom prst="rect">
                        <a:avLst/>
                      </a:prstGeom>
                    </p:spPr>
                  </p:pic>
                </p:oleObj>
              </mc:Fallback>
            </mc:AlternateContent>
          </a:graphicData>
        </a:graphic>
      </p:graphicFrame>
    </p:spTree>
    <p:extLst>
      <p:ext uri="{BB962C8B-B14F-4D97-AF65-F5344CB8AC3E}">
        <p14:creationId xmlns:p14="http://schemas.microsoft.com/office/powerpoint/2010/main" val="2531175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6593" y="439368"/>
            <a:ext cx="7770813" cy="1065213"/>
          </a:xfrm>
        </p:spPr>
        <p:txBody>
          <a:bodyPr/>
          <a:lstStyle/>
          <a:p>
            <a:r>
              <a:rPr lang="en-US" altLang="zh-CN" dirty="0"/>
              <a:t>Proposed DRU Tone Plan for 160MHz</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graphicFrame>
        <p:nvGraphicFramePr>
          <p:cNvPr id="8" name="Table 1">
            <a:extLst>
              <a:ext uri="{FF2B5EF4-FFF2-40B4-BE49-F238E27FC236}">
                <a16:creationId xmlns:a16="http://schemas.microsoft.com/office/drawing/2014/main" id="{374A366C-9CFA-4491-85E5-8706911FE718}"/>
              </a:ext>
            </a:extLst>
          </p:cNvPr>
          <p:cNvGraphicFramePr>
            <a:graphicFrameLocks noGrp="1"/>
          </p:cNvGraphicFramePr>
          <p:nvPr>
            <p:extLst>
              <p:ext uri="{D42A27DB-BD31-4B8C-83A1-F6EECF244321}">
                <p14:modId xmlns:p14="http://schemas.microsoft.com/office/powerpoint/2010/main" val="314779052"/>
              </p:ext>
            </p:extLst>
          </p:nvPr>
        </p:nvGraphicFramePr>
        <p:xfrm>
          <a:off x="183817" y="1614979"/>
          <a:ext cx="8694962" cy="4360833"/>
        </p:xfrm>
        <a:graphic>
          <a:graphicData uri="http://schemas.openxmlformats.org/drawingml/2006/table">
            <a:tbl>
              <a:tblPr/>
              <a:tblGrid>
                <a:gridCol w="669352">
                  <a:extLst>
                    <a:ext uri="{9D8B030D-6E8A-4147-A177-3AD203B41FA5}">
                      <a16:colId xmlns:a16="http://schemas.microsoft.com/office/drawing/2014/main" val="20000"/>
                    </a:ext>
                  </a:extLst>
                </a:gridCol>
                <a:gridCol w="1941787">
                  <a:extLst>
                    <a:ext uri="{9D8B030D-6E8A-4147-A177-3AD203B41FA5}">
                      <a16:colId xmlns:a16="http://schemas.microsoft.com/office/drawing/2014/main" val="20001"/>
                    </a:ext>
                  </a:extLst>
                </a:gridCol>
                <a:gridCol w="1981550">
                  <a:extLst>
                    <a:ext uri="{9D8B030D-6E8A-4147-A177-3AD203B41FA5}">
                      <a16:colId xmlns:a16="http://schemas.microsoft.com/office/drawing/2014/main" val="20002"/>
                    </a:ext>
                  </a:extLst>
                </a:gridCol>
                <a:gridCol w="2014687">
                  <a:extLst>
                    <a:ext uri="{9D8B030D-6E8A-4147-A177-3AD203B41FA5}">
                      <a16:colId xmlns:a16="http://schemas.microsoft.com/office/drawing/2014/main" val="20003"/>
                    </a:ext>
                  </a:extLst>
                </a:gridCol>
                <a:gridCol w="2087586">
                  <a:extLst>
                    <a:ext uri="{9D8B030D-6E8A-4147-A177-3AD203B41FA5}">
                      <a16:colId xmlns:a16="http://schemas.microsoft.com/office/drawing/2014/main" val="20004"/>
                    </a:ext>
                  </a:extLst>
                </a:gridCol>
              </a:tblGrid>
              <a:tr h="636385">
                <a:tc rowSpan="4">
                  <a:txBody>
                    <a:bodyPr/>
                    <a:lstStyle/>
                    <a:p>
                      <a:pPr algn="ctr" fontAlgn="ctr"/>
                      <a:r>
                        <a:rPr lang="en-US" sz="1000" b="0" i="0" u="none" strike="noStrike" dirty="0">
                          <a:solidFill>
                            <a:schemeClr val="tx1"/>
                          </a:solidFill>
                          <a:latin typeface="Times New Roman" panose="02020603050405020304" pitchFamily="18" charset="0"/>
                          <a:cs typeface="Times New Roman" panose="02020603050405020304" pitchFamily="18" charset="0"/>
                        </a:rPr>
                        <a:t>106-tone DRU</a:t>
                      </a:r>
                      <a:br>
                        <a:rPr lang="en-US" sz="1000" b="0" i="0" u="none" strike="noStrike" dirty="0">
                          <a:solidFill>
                            <a:schemeClr val="tx1"/>
                          </a:solidFill>
                          <a:latin typeface="Times New Roman" panose="02020603050405020304" pitchFamily="18" charset="0"/>
                          <a:cs typeface="Times New Roman" panose="02020603050405020304" pitchFamily="18" charset="0"/>
                        </a:rPr>
                      </a:br>
                      <a:r>
                        <a:rPr lang="en-US" sz="1000" b="0" i="0" u="none" strike="noStrike" dirty="0">
                          <a:solidFill>
                            <a:schemeClr val="tx1"/>
                          </a:solidFill>
                          <a:latin typeface="Times New Roman" panose="02020603050405020304" pitchFamily="18" charset="0"/>
                          <a:cs typeface="Times New Roman" panose="02020603050405020304" pitchFamily="18" charset="0"/>
                        </a:rPr>
                        <a:t>i=1:16</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DRU1</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[-948:16:-884, -860:16:-668, -644:16:-404, -380:16:-188, -164:16:-84, 68:16:148, 172:16:364, 388:16:628, 652:16:844, 868:16:932]</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DRU2</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[-940:16:-876, -852:16:-660, -636:16:-396, -372:16:-180, -156:16:-76, 76:16:156, 180:16:372, 396:16:636, 660:16:852, 876:16:940]</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DRU3</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[-944:16:-880, -856:16:-664, -640:16:-400, -376:16:-184, -160:16:-80, 72:16:152, 176:16:368, 392:16:632, 656:16:848, 872:16:936]</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DRU4</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[-936:16:-872, -848:16:-656, -632:16:-392, -368:16:-176, -152:16:-72, 80:16:160, 184:16:376, 400:16:640, 664:16:856, 880:16:944]</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636385">
                <a:tc vMerge="1">
                  <a:txBody>
                    <a:bodyPr/>
                    <a:lstStyle/>
                    <a:p>
                      <a:endParaRPr lang="en-US"/>
                    </a:p>
                  </a:txBody>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DRU5</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[-946:16:-882, -858:16:-666, -642:16:-402, -378:16:-186, -162:16:-82, 70:16:150, 174:16:366, 390:16:630, 654:16:846, 870:16:934]</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DRU6</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[-938:16:-874, -850:16:-658, -634:16:-394, -370:16:-178, -154:16:-74, 78:16:158, 182:16:374, 398:16:638, 662:16:854, 878:16:942]</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DRU7</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[-942:16:-878, -854:16:-662, -638:16:-398, -374:16:-182, -158:16:-78, 74:16:154, 178:16:370, 394:16:634, 658:16:850, 874:16:938]</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DRU8</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[-934:16:-870, -846:16:-654, -630:16:-390, -366:16:-174, -150:16:-70, 82:16:162, 186:16:378, 402:16:642, 666:16:858, 882:16:946]</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36385">
                <a:tc vMerge="1">
                  <a:txBody>
                    <a:bodyPr/>
                    <a:lstStyle/>
                    <a:p>
                      <a:endParaRPr lang="en-US"/>
                    </a:p>
                  </a:txBody>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DRU9</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[-947:16:-883, -859:16:-667, -643:16:-403, -379:16:-187, -163:16:-83, 69:16:149, 173:16:365, 389:16:629, 653:16:845, 869:16:933]</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DRU10</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[-939:16:-875, -851:16:-659, -635:16:-395, -371:16:-179, -155:16:-75, 77:16:157, 181:16:373, 397:16:637, 661:16:853, 877:16:941]</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DRU11</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[-943:16:-879, -855:16:-663, -639:16:-399, -375:16:-183, -159:16:-79, 73:16:153, 177:16:369, 393:16:633, 657:16:849, 873:16:937]</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DRU12</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[-935:16:-871, -847:16:-655, -631:16:-391, -367:16:-175, -151:16:-71, 81:16:161, 185:16:377, 401:16:641, 665:16:857, 881:16:945]</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36385">
                <a:tc vMerge="1">
                  <a:txBody>
                    <a:bodyPr/>
                    <a:lstStyle/>
                    <a:p>
                      <a:endParaRPr lang="en-US"/>
                    </a:p>
                  </a:txBody>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DRU13</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[-945:16:-881, -857:16:-665, -641:16:-401, -377:16:-185, -161:16:-81, 71:16:151, 175:16:367, 391:16:631, 655:16:847, 871:16:935]</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DRU14</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[-937:16:-873, -849:16:-657, -633:16:-393, -369:16:-177, -153:16:-73, 79:16:159, 183:16:375, 399:16:639, 663:16:855, 879:16:943]</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DRU15</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[-941:16:-877, -853:16:-661, -637:16:-397, -373:16:-181, -157:16:-77, 75:16:155, 179:16:371, 395:16:635, 659:16:851, 875:16:939]</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DRU16</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[-933:16:-869, -845:16:-653, -629:16:-389, -365:16:-173, -149:16:-69, 83:16:163, 187:16:379, 403:16:643, 667:16:859, 883:16:947]</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58421">
                <a:tc rowSpan="2">
                  <a:txBody>
                    <a:bodyPr/>
                    <a:lstStyle/>
                    <a:p>
                      <a:pPr algn="ctr" fontAlgn="ctr"/>
                      <a:r>
                        <a:rPr lang="en-US" sz="1000" b="0" i="0" u="none" strike="noStrike" dirty="0">
                          <a:solidFill>
                            <a:schemeClr val="tx1"/>
                          </a:solidFill>
                          <a:latin typeface="Times New Roman" panose="02020603050405020304" pitchFamily="18" charset="0"/>
                          <a:cs typeface="Times New Roman" panose="02020603050405020304" pitchFamily="18" charset="0"/>
                        </a:rPr>
                        <a:t>242-tone DRU</a:t>
                      </a:r>
                      <a:br>
                        <a:rPr lang="en-US" sz="1000" b="0" i="0" u="none" strike="noStrike" dirty="0">
                          <a:solidFill>
                            <a:schemeClr val="tx1"/>
                          </a:solidFill>
                          <a:latin typeface="Times New Roman" panose="02020603050405020304" pitchFamily="18" charset="0"/>
                          <a:cs typeface="Times New Roman" panose="02020603050405020304" pitchFamily="18" charset="0"/>
                        </a:rPr>
                      </a:br>
                      <a:r>
                        <a:rPr lang="en-US" sz="1000" b="0" i="0" u="none" strike="noStrike" dirty="0">
                          <a:solidFill>
                            <a:schemeClr val="tx1"/>
                          </a:solidFill>
                          <a:latin typeface="Times New Roman" panose="02020603050405020304" pitchFamily="18" charset="0"/>
                          <a:cs typeface="Times New Roman" panose="02020603050405020304" pitchFamily="18" charset="0"/>
                        </a:rPr>
                        <a:t>i=1:8</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DRU1</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[-996:8:-36, 28:8:988]</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DRU2</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[-992:8:-32, 32:8:992]</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DRU3</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[-994:8:-34, 30:8:990]</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DRU4</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[-990:8:-30, 34:8:994]</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58421">
                <a:tc vMerge="1">
                  <a:txBody>
                    <a:bodyPr/>
                    <a:lstStyle/>
                    <a:p>
                      <a:endParaRPr lang="en-US"/>
                    </a:p>
                  </a:txBody>
                  <a:tcPr/>
                </a:tc>
                <a:tc>
                  <a:txBody>
                    <a:bodyPr/>
                    <a:lstStyle/>
                    <a:p>
                      <a:pPr algn="ctr" fontAlgn="ctr"/>
                      <a:r>
                        <a:rPr lang="pl-PL" sz="900" b="0" i="0" u="none" strike="noStrike" dirty="0">
                          <a:solidFill>
                            <a:schemeClr val="tx1"/>
                          </a:solidFill>
                          <a:latin typeface="Times New Roman" panose="02020603050405020304" pitchFamily="18" charset="0"/>
                          <a:cs typeface="Times New Roman" panose="02020603050405020304" pitchFamily="18" charset="0"/>
                        </a:rPr>
                        <a:t>DRU5</a:t>
                      </a:r>
                      <a:br>
                        <a:rPr lang="pl-PL" sz="900" b="0" i="0" u="none" strike="noStrike" dirty="0">
                          <a:solidFill>
                            <a:schemeClr val="tx1"/>
                          </a:solidFill>
                          <a:latin typeface="Times New Roman" panose="02020603050405020304" pitchFamily="18" charset="0"/>
                          <a:cs typeface="Times New Roman" panose="02020603050405020304" pitchFamily="18" charset="0"/>
                        </a:rPr>
                      </a:br>
                      <a:r>
                        <a:rPr lang="pl-PL" sz="900" b="0" i="0" u="none" strike="noStrike" dirty="0">
                          <a:solidFill>
                            <a:schemeClr val="tx1"/>
                          </a:solidFill>
                          <a:latin typeface="Times New Roman" panose="02020603050405020304" pitchFamily="18" charset="0"/>
                          <a:cs typeface="Times New Roman" panose="02020603050405020304" pitchFamily="18" charset="0"/>
                        </a:rPr>
                        <a:t>[-995:8:-35, 29:8:989]</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900" b="0" i="0" u="none" strike="noStrike" dirty="0">
                          <a:solidFill>
                            <a:schemeClr val="tx1"/>
                          </a:solidFill>
                          <a:latin typeface="Times New Roman" panose="02020603050405020304" pitchFamily="18" charset="0"/>
                          <a:cs typeface="Times New Roman" panose="02020603050405020304" pitchFamily="18" charset="0"/>
                        </a:rPr>
                        <a:t>DRU6</a:t>
                      </a:r>
                      <a:br>
                        <a:rPr lang="en-US" sz="900" b="0" i="0" u="none" strike="noStrike" dirty="0">
                          <a:solidFill>
                            <a:schemeClr val="tx1"/>
                          </a:solidFill>
                          <a:latin typeface="Times New Roman" panose="02020603050405020304" pitchFamily="18" charset="0"/>
                          <a:cs typeface="Times New Roman" panose="02020603050405020304" pitchFamily="18" charset="0"/>
                        </a:rPr>
                      </a:br>
                      <a:r>
                        <a:rPr lang="en-US" sz="900" b="0" i="0" u="none" strike="noStrike" dirty="0">
                          <a:solidFill>
                            <a:schemeClr val="tx1"/>
                          </a:solidFill>
                          <a:latin typeface="Times New Roman" panose="02020603050405020304" pitchFamily="18" charset="0"/>
                          <a:cs typeface="Times New Roman" panose="02020603050405020304" pitchFamily="18" charset="0"/>
                        </a:rPr>
                        <a:t>[-991:8:-31, 33:8:993]</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900" b="0" i="0" u="none" strike="noStrike" dirty="0">
                          <a:solidFill>
                            <a:schemeClr val="tx1"/>
                          </a:solidFill>
                          <a:latin typeface="Times New Roman" panose="02020603050405020304" pitchFamily="18" charset="0"/>
                          <a:cs typeface="Times New Roman" panose="02020603050405020304" pitchFamily="18" charset="0"/>
                        </a:rPr>
                        <a:t>DRU7</a:t>
                      </a:r>
                      <a:br>
                        <a:rPr lang="en-US" sz="900" b="0" i="0" u="none" strike="noStrike" dirty="0">
                          <a:solidFill>
                            <a:schemeClr val="tx1"/>
                          </a:solidFill>
                          <a:latin typeface="Times New Roman" panose="02020603050405020304" pitchFamily="18" charset="0"/>
                          <a:cs typeface="Times New Roman" panose="02020603050405020304" pitchFamily="18" charset="0"/>
                        </a:rPr>
                      </a:br>
                      <a:r>
                        <a:rPr lang="en-US" sz="900" b="0" i="0" u="none" strike="noStrike" dirty="0">
                          <a:solidFill>
                            <a:schemeClr val="tx1"/>
                          </a:solidFill>
                          <a:latin typeface="Times New Roman" panose="02020603050405020304" pitchFamily="18" charset="0"/>
                          <a:cs typeface="Times New Roman" panose="02020603050405020304" pitchFamily="18" charset="0"/>
                        </a:rPr>
                        <a:t>[-993:8:-33, 31:8:991]</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900" b="0" i="0" u="none" strike="noStrike" dirty="0">
                          <a:solidFill>
                            <a:schemeClr val="tx1"/>
                          </a:solidFill>
                          <a:latin typeface="Times New Roman" panose="02020603050405020304" pitchFamily="18" charset="0"/>
                          <a:cs typeface="Times New Roman" panose="02020603050405020304" pitchFamily="18" charset="0"/>
                        </a:rPr>
                        <a:t>DRU8</a:t>
                      </a:r>
                      <a:br>
                        <a:rPr lang="en-US" sz="900" b="0" i="0" u="none" strike="noStrike" dirty="0">
                          <a:solidFill>
                            <a:schemeClr val="tx1"/>
                          </a:solidFill>
                          <a:latin typeface="Times New Roman" panose="02020603050405020304" pitchFamily="18" charset="0"/>
                          <a:cs typeface="Times New Roman" panose="02020603050405020304" pitchFamily="18" charset="0"/>
                        </a:rPr>
                      </a:br>
                      <a:r>
                        <a:rPr lang="en-US" sz="900" b="0" i="0" u="none" strike="noStrike" dirty="0">
                          <a:solidFill>
                            <a:schemeClr val="tx1"/>
                          </a:solidFill>
                          <a:latin typeface="Times New Roman" panose="02020603050405020304" pitchFamily="18" charset="0"/>
                          <a:cs typeface="Times New Roman" panose="02020603050405020304" pitchFamily="18" charset="0"/>
                        </a:rPr>
                        <a:t>[-989:8:-29, 35:8:995]</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58421">
                <a:tc rowSpan="2">
                  <a:txBody>
                    <a:bodyPr/>
                    <a:lstStyle/>
                    <a:p>
                      <a:pPr algn="ctr" fontAlgn="ctr"/>
                      <a:r>
                        <a:rPr lang="en-US" sz="1000" b="0" i="0" u="none" strike="noStrike" dirty="0">
                          <a:solidFill>
                            <a:schemeClr val="tx1"/>
                          </a:solidFill>
                          <a:latin typeface="Times New Roman" panose="02020603050405020304" pitchFamily="18" charset="0"/>
                          <a:cs typeface="Times New Roman" panose="02020603050405020304" pitchFamily="18" charset="0"/>
                        </a:rPr>
                        <a:t>484-tone DRU</a:t>
                      </a:r>
                      <a:br>
                        <a:rPr lang="en-US" sz="1000" b="0" i="0" u="none" strike="noStrike" dirty="0">
                          <a:solidFill>
                            <a:schemeClr val="tx1"/>
                          </a:solidFill>
                          <a:latin typeface="Times New Roman" panose="02020603050405020304" pitchFamily="18" charset="0"/>
                          <a:cs typeface="Times New Roman" panose="02020603050405020304" pitchFamily="18" charset="0"/>
                        </a:rPr>
                      </a:br>
                      <a:r>
                        <a:rPr lang="en-US" sz="1000" b="0" i="0" u="none" strike="noStrike" dirty="0">
                          <a:solidFill>
                            <a:schemeClr val="tx1"/>
                          </a:solidFill>
                          <a:latin typeface="Times New Roman" panose="02020603050405020304" pitchFamily="18" charset="0"/>
                          <a:cs typeface="Times New Roman" panose="02020603050405020304" pitchFamily="18" charset="0"/>
                        </a:rPr>
                        <a:t>i=1:4</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2">
                  <a:txBody>
                    <a:bodyPr/>
                    <a:lstStyle/>
                    <a:p>
                      <a:pPr algn="ctr" fontAlgn="ctr"/>
                      <a:r>
                        <a:rPr lang="en-US" sz="900" b="0" i="0" u="none" strike="noStrike" dirty="0">
                          <a:solidFill>
                            <a:schemeClr val="tx1"/>
                          </a:solidFill>
                          <a:latin typeface="Times New Roman" panose="02020603050405020304" pitchFamily="18" charset="0"/>
                          <a:cs typeface="Times New Roman" panose="02020603050405020304" pitchFamily="18" charset="0"/>
                        </a:rPr>
                        <a:t>DRU1</a:t>
                      </a:r>
                      <a:br>
                        <a:rPr lang="en-US" sz="900" b="0" i="0" u="none" strike="noStrike" dirty="0">
                          <a:solidFill>
                            <a:schemeClr val="tx1"/>
                          </a:solidFill>
                          <a:latin typeface="Times New Roman" panose="02020603050405020304" pitchFamily="18" charset="0"/>
                          <a:cs typeface="Times New Roman" panose="02020603050405020304" pitchFamily="18" charset="0"/>
                        </a:rPr>
                      </a:br>
                      <a:r>
                        <a:rPr lang="en-US" sz="900" b="0" i="0" u="none" strike="noStrike" dirty="0">
                          <a:solidFill>
                            <a:schemeClr val="tx1"/>
                          </a:solidFill>
                          <a:latin typeface="Times New Roman" panose="02020603050405020304" pitchFamily="18" charset="0"/>
                          <a:cs typeface="Times New Roman" panose="02020603050405020304" pitchFamily="18" charset="0"/>
                        </a:rPr>
                        <a:t>[-996:4:-32, 28:4:992]</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900" b="0" i="0" u="none" strike="noStrike" dirty="0">
                          <a:solidFill>
                            <a:schemeClr val="tx1"/>
                          </a:solidFill>
                          <a:latin typeface="Times New Roman" panose="02020603050405020304" pitchFamily="18" charset="0"/>
                          <a:cs typeface="Times New Roman" panose="02020603050405020304" pitchFamily="18" charset="0"/>
                        </a:rPr>
                        <a:t>DRU2</a:t>
                      </a:r>
                      <a:br>
                        <a:rPr lang="en-US" sz="900" b="0" i="0" u="none" strike="noStrike" dirty="0">
                          <a:solidFill>
                            <a:schemeClr val="tx1"/>
                          </a:solidFill>
                          <a:latin typeface="Times New Roman" panose="02020603050405020304" pitchFamily="18" charset="0"/>
                          <a:cs typeface="Times New Roman" panose="02020603050405020304" pitchFamily="18" charset="0"/>
                        </a:rPr>
                      </a:br>
                      <a:r>
                        <a:rPr lang="en-US" sz="900" b="0" i="0" u="none" strike="noStrike" dirty="0">
                          <a:solidFill>
                            <a:schemeClr val="tx1"/>
                          </a:solidFill>
                          <a:latin typeface="Times New Roman" panose="02020603050405020304" pitchFamily="18" charset="0"/>
                          <a:cs typeface="Times New Roman" panose="02020603050405020304" pitchFamily="18" charset="0"/>
                        </a:rPr>
                        <a:t>[-994:4:-30, 30:4:994]</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6"/>
                  </a:ext>
                </a:extLst>
              </a:tr>
              <a:tr h="258421">
                <a:tc vMerge="1">
                  <a:txBody>
                    <a:bodyPr/>
                    <a:lstStyle/>
                    <a:p>
                      <a:endParaRPr lang="en-US"/>
                    </a:p>
                  </a:txBody>
                  <a:tcPr/>
                </a:tc>
                <a:tc gridSpan="2">
                  <a:txBody>
                    <a:bodyPr/>
                    <a:lstStyle/>
                    <a:p>
                      <a:pPr algn="ctr" fontAlgn="ctr"/>
                      <a:r>
                        <a:rPr lang="en-US" sz="900" b="0" i="0" u="none" strike="noStrike" dirty="0">
                          <a:solidFill>
                            <a:schemeClr val="tx1"/>
                          </a:solidFill>
                          <a:latin typeface="Times New Roman" panose="02020603050405020304" pitchFamily="18" charset="0"/>
                          <a:cs typeface="Times New Roman" panose="02020603050405020304" pitchFamily="18" charset="0"/>
                        </a:rPr>
                        <a:t>DRU3</a:t>
                      </a:r>
                    </a:p>
                    <a:p>
                      <a:pPr algn="ctr" fontAlgn="ctr"/>
                      <a:r>
                        <a:rPr lang="en-US" sz="900" b="0" i="0" u="none" strike="noStrike" dirty="0">
                          <a:solidFill>
                            <a:schemeClr val="tx1"/>
                          </a:solidFill>
                          <a:latin typeface="Times New Roman" panose="02020603050405020304" pitchFamily="18" charset="0"/>
                          <a:cs typeface="Times New Roman" panose="02020603050405020304" pitchFamily="18" charset="0"/>
                        </a:rPr>
                        <a:t>[-995:4:-31, 29:4:993]</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900" b="0" i="0" u="none" strike="noStrike" dirty="0">
                          <a:solidFill>
                            <a:schemeClr val="tx1"/>
                          </a:solidFill>
                          <a:latin typeface="Times New Roman" panose="02020603050405020304" pitchFamily="18" charset="0"/>
                          <a:cs typeface="Times New Roman" panose="02020603050405020304" pitchFamily="18" charset="0"/>
                        </a:rPr>
                        <a:t>DRU4</a:t>
                      </a:r>
                      <a:br>
                        <a:rPr lang="en-US" sz="900" b="0" i="0" u="none" strike="noStrike" dirty="0">
                          <a:solidFill>
                            <a:schemeClr val="tx1"/>
                          </a:solidFill>
                          <a:latin typeface="Times New Roman" panose="02020603050405020304" pitchFamily="18" charset="0"/>
                          <a:cs typeface="Times New Roman" panose="02020603050405020304" pitchFamily="18" charset="0"/>
                        </a:rPr>
                      </a:br>
                      <a:r>
                        <a:rPr lang="en-US" sz="900" b="0" i="0" u="none" strike="noStrike" dirty="0">
                          <a:solidFill>
                            <a:schemeClr val="tx1"/>
                          </a:solidFill>
                          <a:latin typeface="Times New Roman" panose="02020603050405020304" pitchFamily="18" charset="0"/>
                          <a:cs typeface="Times New Roman" panose="02020603050405020304" pitchFamily="18" charset="0"/>
                        </a:rPr>
                        <a:t>[-993:4:-29, 31:4:995]</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7"/>
                  </a:ext>
                </a:extLst>
              </a:tr>
              <a:tr h="426405">
                <a:tc>
                  <a:txBody>
                    <a:bodyPr/>
                    <a:lstStyle/>
                    <a:p>
                      <a:pPr algn="ctr" fontAlgn="ctr"/>
                      <a:r>
                        <a:rPr lang="en-US" sz="1000" b="0" i="0" u="none" strike="noStrike" dirty="0">
                          <a:solidFill>
                            <a:schemeClr val="tx1"/>
                          </a:solidFill>
                          <a:latin typeface="Times New Roman" panose="02020603050405020304" pitchFamily="18" charset="0"/>
                          <a:cs typeface="Times New Roman" panose="02020603050405020304" pitchFamily="18" charset="0"/>
                        </a:rPr>
                        <a:t>996-tone DRU</a:t>
                      </a:r>
                      <a:br>
                        <a:rPr lang="en-US" sz="1000" b="0" i="0" u="none" strike="noStrike" dirty="0">
                          <a:solidFill>
                            <a:schemeClr val="tx1"/>
                          </a:solidFill>
                          <a:latin typeface="Times New Roman" panose="02020603050405020304" pitchFamily="18" charset="0"/>
                          <a:cs typeface="Times New Roman" panose="02020603050405020304" pitchFamily="18" charset="0"/>
                        </a:rPr>
                      </a:br>
                      <a:r>
                        <a:rPr lang="en-US" sz="1000" b="0" i="0" u="none" strike="noStrike" dirty="0">
                          <a:solidFill>
                            <a:schemeClr val="tx1"/>
                          </a:solidFill>
                          <a:latin typeface="Times New Roman" panose="02020603050405020304" pitchFamily="18" charset="0"/>
                          <a:cs typeface="Times New Roman" panose="02020603050405020304" pitchFamily="18" charset="0"/>
                        </a:rPr>
                        <a:t>i=1:2</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2">
                  <a:txBody>
                    <a:bodyPr/>
                    <a:lstStyle/>
                    <a:p>
                      <a:pPr algn="ctr" fontAlgn="ctr"/>
                      <a:r>
                        <a:rPr lang="en-US" sz="900" b="0" i="0" u="none" strike="noStrike" dirty="0">
                          <a:solidFill>
                            <a:schemeClr val="tx1"/>
                          </a:solidFill>
                          <a:latin typeface="Times New Roman" panose="02020603050405020304" pitchFamily="18" charset="0"/>
                          <a:cs typeface="Times New Roman" panose="02020603050405020304" pitchFamily="18" charset="0"/>
                        </a:rPr>
                        <a:t>DRU1</a:t>
                      </a:r>
                      <a:br>
                        <a:rPr lang="en-US" sz="900" b="0" i="0" u="none" strike="noStrike" dirty="0">
                          <a:solidFill>
                            <a:schemeClr val="tx1"/>
                          </a:solidFill>
                          <a:latin typeface="Times New Roman" panose="02020603050405020304" pitchFamily="18" charset="0"/>
                          <a:cs typeface="Times New Roman" panose="02020603050405020304" pitchFamily="18" charset="0"/>
                        </a:rPr>
                      </a:br>
                      <a:r>
                        <a:rPr lang="en-US" sz="900" b="0" i="0" u="none" strike="noStrike" dirty="0">
                          <a:solidFill>
                            <a:schemeClr val="tx1"/>
                          </a:solidFill>
                          <a:latin typeface="Times New Roman" panose="02020603050405020304" pitchFamily="18" charset="0"/>
                          <a:cs typeface="Times New Roman" panose="02020603050405020304" pitchFamily="18" charset="0"/>
                        </a:rPr>
                        <a:t>[-1010:2:-16, 14:2:1008]</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900" b="0" i="0" u="none" strike="noStrike" dirty="0">
                          <a:solidFill>
                            <a:schemeClr val="tx1"/>
                          </a:solidFill>
                          <a:latin typeface="Times New Roman" panose="02020603050405020304" pitchFamily="18" charset="0"/>
                          <a:cs typeface="Times New Roman" panose="02020603050405020304" pitchFamily="18" charset="0"/>
                        </a:rPr>
                        <a:t>DRU2</a:t>
                      </a:r>
                      <a:br>
                        <a:rPr lang="en-US" sz="900" b="0" i="0" u="none" strike="noStrike" dirty="0">
                          <a:solidFill>
                            <a:schemeClr val="tx1"/>
                          </a:solidFill>
                          <a:latin typeface="Times New Roman" panose="02020603050405020304" pitchFamily="18" charset="0"/>
                          <a:cs typeface="Times New Roman" panose="02020603050405020304" pitchFamily="18" charset="0"/>
                        </a:rPr>
                      </a:br>
                      <a:r>
                        <a:rPr lang="en-US" sz="900" b="0" i="0" u="none" strike="noStrike" dirty="0">
                          <a:solidFill>
                            <a:schemeClr val="tx1"/>
                          </a:solidFill>
                          <a:latin typeface="Times New Roman" panose="02020603050405020304" pitchFamily="18" charset="0"/>
                          <a:cs typeface="Times New Roman" panose="02020603050405020304" pitchFamily="18" charset="0"/>
                        </a:rPr>
                        <a:t>[-1009:2:-15, 15:2:1009]</a:t>
                      </a: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8"/>
                  </a:ext>
                </a:extLst>
              </a:tr>
            </a:tbl>
          </a:graphicData>
        </a:graphic>
      </p:graphicFrame>
      <p:graphicFrame>
        <p:nvGraphicFramePr>
          <p:cNvPr id="9" name="Table 2">
            <a:extLst>
              <a:ext uri="{FF2B5EF4-FFF2-40B4-BE49-F238E27FC236}">
                <a16:creationId xmlns:a16="http://schemas.microsoft.com/office/drawing/2014/main" id="{FF171A8F-F99F-4BA2-8F3A-E1D998703DFB}"/>
              </a:ext>
            </a:extLst>
          </p:cNvPr>
          <p:cNvGraphicFramePr>
            <a:graphicFrameLocks noGrp="1"/>
          </p:cNvGraphicFramePr>
          <p:nvPr>
            <p:extLst>
              <p:ext uri="{D42A27DB-BD31-4B8C-83A1-F6EECF244321}">
                <p14:modId xmlns:p14="http://schemas.microsoft.com/office/powerpoint/2010/main" val="1713508719"/>
              </p:ext>
            </p:extLst>
          </p:nvPr>
        </p:nvGraphicFramePr>
        <p:xfrm>
          <a:off x="183818" y="1268760"/>
          <a:ext cx="8694962" cy="346218"/>
        </p:xfrm>
        <a:graphic>
          <a:graphicData uri="http://schemas.openxmlformats.org/drawingml/2006/table">
            <a:tbl>
              <a:tblPr/>
              <a:tblGrid>
                <a:gridCol w="654382">
                  <a:extLst>
                    <a:ext uri="{9D8B030D-6E8A-4147-A177-3AD203B41FA5}">
                      <a16:colId xmlns:a16="http://schemas.microsoft.com/office/drawing/2014/main" val="1102256628"/>
                    </a:ext>
                  </a:extLst>
                </a:gridCol>
                <a:gridCol w="8040580">
                  <a:extLst>
                    <a:ext uri="{9D8B030D-6E8A-4147-A177-3AD203B41FA5}">
                      <a16:colId xmlns:a16="http://schemas.microsoft.com/office/drawing/2014/main" val="4273750021"/>
                    </a:ext>
                  </a:extLst>
                </a:gridCol>
              </a:tblGrid>
              <a:tr h="173109">
                <a:tc gridSpan="2">
                  <a:txBody>
                    <a:bodyPr/>
                    <a:lstStyle/>
                    <a:p>
                      <a:pPr algn="ctr" fontAlgn="ctr"/>
                      <a:r>
                        <a:rPr lang="en-US" sz="1000" b="1" i="0" u="none" strike="noStrike" dirty="0">
                          <a:solidFill>
                            <a:schemeClr val="tx1"/>
                          </a:solidFill>
                          <a:latin typeface="Calibri"/>
                        </a:rPr>
                        <a:t>Data and pilot subcarrier indices for Distributed Tone RUs (DRUs)  in a 160 MHz UHR TB PPDU</a:t>
                      </a:r>
                    </a:p>
                  </a:txBody>
                  <a:tcPr marL="7552" marR="7552" marT="566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260228075"/>
                  </a:ext>
                </a:extLst>
              </a:tr>
              <a:tr h="173109">
                <a:tc>
                  <a:txBody>
                    <a:bodyPr/>
                    <a:lstStyle/>
                    <a:p>
                      <a:pPr algn="ctr" fontAlgn="ctr"/>
                      <a:r>
                        <a:rPr lang="en-US" sz="1000" b="1" i="0" u="none" strike="noStrike" dirty="0">
                          <a:solidFill>
                            <a:schemeClr val="tx1"/>
                          </a:solidFill>
                          <a:latin typeface="Calibri"/>
                        </a:rPr>
                        <a:t>DRU type</a:t>
                      </a:r>
                    </a:p>
                  </a:txBody>
                  <a:tcPr marL="7552" marR="7552" marT="566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000" b="1" i="0" u="none" strike="noStrike" dirty="0">
                          <a:solidFill>
                            <a:schemeClr val="tx1"/>
                          </a:solidFill>
                          <a:latin typeface="Calibri"/>
                        </a:rPr>
                        <a:t>DRU index and subcarrier range</a:t>
                      </a:r>
                    </a:p>
                  </a:txBody>
                  <a:tcPr marL="7552" marR="7552" marT="566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8766329"/>
                  </a:ext>
                </a:extLst>
              </a:tr>
            </a:tbl>
          </a:graphicData>
        </a:graphic>
      </p:graphicFrame>
      <p:graphicFrame>
        <p:nvGraphicFramePr>
          <p:cNvPr id="5" name="对象 4">
            <a:extLst>
              <a:ext uri="{FF2B5EF4-FFF2-40B4-BE49-F238E27FC236}">
                <a16:creationId xmlns:a16="http://schemas.microsoft.com/office/drawing/2014/main" id="{BFD1B925-3946-447C-9285-FCD3C09F129B}"/>
              </a:ext>
            </a:extLst>
          </p:cNvPr>
          <p:cNvGraphicFramePr>
            <a:graphicFrameLocks noChangeAspect="1"/>
          </p:cNvGraphicFramePr>
          <p:nvPr>
            <p:extLst>
              <p:ext uri="{D42A27DB-BD31-4B8C-83A1-F6EECF244321}">
                <p14:modId xmlns:p14="http://schemas.microsoft.com/office/powerpoint/2010/main" val="3916988632"/>
              </p:ext>
            </p:extLst>
          </p:nvPr>
        </p:nvGraphicFramePr>
        <p:xfrm>
          <a:off x="4374750" y="5975812"/>
          <a:ext cx="781050" cy="533400"/>
        </p:xfrm>
        <a:graphic>
          <a:graphicData uri="http://schemas.openxmlformats.org/presentationml/2006/ole">
            <mc:AlternateContent xmlns:mc="http://schemas.openxmlformats.org/markup-compatibility/2006">
              <mc:Choice xmlns:v="urn:schemas-microsoft-com:vml" Requires="v">
                <p:oleObj spid="_x0000_s2070" name="包装程序外壳对象" showAsIcon="1" r:id="rId3" imgW="781144" imgH="533464" progId="Package">
                  <p:embed/>
                </p:oleObj>
              </mc:Choice>
              <mc:Fallback>
                <p:oleObj name="包装程序外壳对象" showAsIcon="1" r:id="rId3" imgW="781144" imgH="533464" progId="Package">
                  <p:embed/>
                  <p:pic>
                    <p:nvPicPr>
                      <p:cNvPr id="0" name=""/>
                      <p:cNvPicPr/>
                      <p:nvPr/>
                    </p:nvPicPr>
                    <p:blipFill>
                      <a:blip r:embed="rId4"/>
                      <a:stretch>
                        <a:fillRect/>
                      </a:stretch>
                    </p:blipFill>
                    <p:spPr>
                      <a:xfrm>
                        <a:off x="4374750" y="5975812"/>
                        <a:ext cx="781050" cy="533400"/>
                      </a:xfrm>
                      <a:prstGeom prst="rect">
                        <a:avLst/>
                      </a:prstGeom>
                    </p:spPr>
                  </p:pic>
                </p:oleObj>
              </mc:Fallback>
            </mc:AlternateContent>
          </a:graphicData>
        </a:graphic>
      </p:graphicFrame>
    </p:spTree>
    <p:extLst>
      <p:ext uri="{BB962C8B-B14F-4D97-AF65-F5344CB8AC3E}">
        <p14:creationId xmlns:p14="http://schemas.microsoft.com/office/powerpoint/2010/main" val="3265258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Power boosting gain comparation</a:t>
            </a:r>
          </a:p>
        </p:txBody>
      </p:sp>
      <p:sp>
        <p:nvSpPr>
          <p:cNvPr id="3" name="内容占位符 2"/>
          <p:cNvSpPr>
            <a:spLocks noGrp="1"/>
          </p:cNvSpPr>
          <p:nvPr>
            <p:ph idx="1"/>
          </p:nvPr>
        </p:nvSpPr>
        <p:spPr>
          <a:xfrm>
            <a:off x="967873" y="1866901"/>
            <a:ext cx="7770813" cy="4608512"/>
          </a:xfrm>
        </p:spPr>
        <p:txBody>
          <a:bodyPr/>
          <a:lstStyle/>
          <a:p>
            <a:pPr>
              <a:buFont typeface="Wingdings" panose="05000000000000000000" pitchFamily="2" charset="2"/>
              <a:buChar char="l"/>
            </a:pPr>
            <a:r>
              <a:rPr lang="en-US" altLang="zh-CN" sz="2000" dirty="0"/>
              <a:t>Optimal power boost gain can be obtained </a:t>
            </a:r>
            <a:endParaRPr lang="zh-CN" altLang="en-US" sz="200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graphicFrame>
        <p:nvGraphicFramePr>
          <p:cNvPr id="9" name="内容占位符 5">
            <a:extLst>
              <a:ext uri="{FF2B5EF4-FFF2-40B4-BE49-F238E27FC236}">
                <a16:creationId xmlns:a16="http://schemas.microsoft.com/office/drawing/2014/main" id="{AC7D037B-548D-493D-B33F-C5E975BCE92E}"/>
              </a:ext>
            </a:extLst>
          </p:cNvPr>
          <p:cNvGraphicFramePr>
            <a:graphicFrameLocks/>
          </p:cNvGraphicFramePr>
          <p:nvPr>
            <p:extLst>
              <p:ext uri="{D42A27DB-BD31-4B8C-83A1-F6EECF244321}">
                <p14:modId xmlns:p14="http://schemas.microsoft.com/office/powerpoint/2010/main" val="1194380750"/>
              </p:ext>
            </p:extLst>
          </p:nvPr>
        </p:nvGraphicFramePr>
        <p:xfrm>
          <a:off x="1440954" y="2492896"/>
          <a:ext cx="6336704" cy="3413760"/>
        </p:xfrm>
        <a:graphic>
          <a:graphicData uri="http://schemas.openxmlformats.org/drawingml/2006/table">
            <a:tbl>
              <a:tblPr firstRow="1" bandRow="1">
                <a:tableStyleId>{3C2FFA5D-87B4-456A-9821-1D502468CF0F}</a:tableStyleId>
              </a:tblPr>
              <a:tblGrid>
                <a:gridCol w="980487">
                  <a:extLst>
                    <a:ext uri="{9D8B030D-6E8A-4147-A177-3AD203B41FA5}">
                      <a16:colId xmlns:a16="http://schemas.microsoft.com/office/drawing/2014/main" val="708230044"/>
                    </a:ext>
                  </a:extLst>
                </a:gridCol>
                <a:gridCol w="1824283">
                  <a:extLst>
                    <a:ext uri="{9D8B030D-6E8A-4147-A177-3AD203B41FA5}">
                      <a16:colId xmlns:a16="http://schemas.microsoft.com/office/drawing/2014/main" val="3705697731"/>
                    </a:ext>
                  </a:extLst>
                </a:gridCol>
                <a:gridCol w="1765967">
                  <a:extLst>
                    <a:ext uri="{9D8B030D-6E8A-4147-A177-3AD203B41FA5}">
                      <a16:colId xmlns:a16="http://schemas.microsoft.com/office/drawing/2014/main" val="431924712"/>
                    </a:ext>
                  </a:extLst>
                </a:gridCol>
                <a:gridCol w="1765967">
                  <a:extLst>
                    <a:ext uri="{9D8B030D-6E8A-4147-A177-3AD203B41FA5}">
                      <a16:colId xmlns:a16="http://schemas.microsoft.com/office/drawing/2014/main" val="918823009"/>
                    </a:ext>
                  </a:extLst>
                </a:gridCol>
              </a:tblGrid>
              <a:tr h="370840">
                <a:tc rowSpan="2">
                  <a:txBody>
                    <a:bodyPr/>
                    <a:lstStyle/>
                    <a:p>
                      <a:pPr algn="ctr"/>
                      <a:r>
                        <a:rPr lang="en-US" altLang="zh-CN" dirty="0"/>
                        <a:t>RU Size</a:t>
                      </a:r>
                      <a:endParaRPr lang="zh-CN" altLang="en-US" dirty="0">
                        <a:latin typeface="Times New Roman" panose="02020603050405020304" pitchFamily="18" charset="0"/>
                        <a:cs typeface="Times New Roman" panose="02020603050405020304" pitchFamily="18" charset="0"/>
                      </a:endParaRPr>
                    </a:p>
                  </a:txBody>
                  <a:tcPr/>
                </a:tc>
                <a:tc gridSpan="3">
                  <a:txBody>
                    <a:bodyPr/>
                    <a:lstStyle/>
                    <a:p>
                      <a:pPr algn="ctr"/>
                      <a:r>
                        <a:rPr lang="en-US" altLang="zh-CN" dirty="0"/>
                        <a:t>Max Tone Num. per MHz(13 tones)</a:t>
                      </a:r>
                      <a:endParaRPr lang="en-US" altLang="zh-CN" dirty="0">
                        <a:latin typeface="Times New Roman" panose="02020603050405020304" pitchFamily="18" charset="0"/>
                        <a:cs typeface="Times New Roman" panose="02020603050405020304" pitchFamily="18" charset="0"/>
                      </a:endParaRP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dirty="0"/>
                    </a:p>
                  </a:txBody>
                  <a:tcPr/>
                </a:tc>
                <a:tc hMerge="1">
                  <a:txBody>
                    <a:bodyPr/>
                    <a:lstStyle/>
                    <a:p>
                      <a:pPr algn="ctr"/>
                      <a:endParaRPr lang="en-US" altLang="zh-CN"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548637995"/>
                  </a:ext>
                </a:extLst>
              </a:tr>
              <a:tr h="525760">
                <a:tc vMerge="1">
                  <a:txBody>
                    <a:bodyPr/>
                    <a:lstStyle/>
                    <a:p>
                      <a:pPr algn="ct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Reference 80MHZ </a:t>
                      </a:r>
                      <a:r>
                        <a:rPr lang="en-US" altLang="zh-CN" dirty="0" err="1"/>
                        <a:t>dRU</a:t>
                      </a:r>
                      <a:r>
                        <a:rPr lang="en-US" altLang="zh-CN" dirty="0"/>
                        <a:t> Tone Plan[9]</a:t>
                      </a:r>
                      <a:endParaRPr lang="zh-CN" altLang="en-US" dirty="0"/>
                    </a:p>
                    <a:p>
                      <a:endParaRPr lang="zh-CN" altLang="en-US"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Proposed 80MHZ </a:t>
                      </a:r>
                      <a:r>
                        <a:rPr lang="en-US" altLang="zh-CN" dirty="0" err="1"/>
                        <a:t>dRU</a:t>
                      </a:r>
                      <a:r>
                        <a:rPr lang="en-US" altLang="zh-CN" dirty="0"/>
                        <a:t> Tone Plan</a:t>
                      </a:r>
                      <a:endParaRPr lang="zh-CN" altLang="en-US"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Proposed 160MHZ </a:t>
                      </a:r>
                      <a:r>
                        <a:rPr lang="en-US" altLang="zh-CN" dirty="0" err="1"/>
                        <a:t>dRU</a:t>
                      </a:r>
                      <a:r>
                        <a:rPr lang="en-US" altLang="zh-CN" dirty="0"/>
                        <a:t> Tone Plan</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9791231"/>
                  </a:ext>
                </a:extLst>
              </a:tr>
              <a:tr h="370840">
                <a:tc>
                  <a:txBody>
                    <a:bodyPr/>
                    <a:lstStyle/>
                    <a:p>
                      <a:pPr algn="ctr" fontAlgn="ctr"/>
                      <a:r>
                        <a:rPr lang="en-US" sz="1200" u="none" strike="noStrike" dirty="0">
                          <a:effectLst/>
                        </a:rPr>
                        <a:t>RU52</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en-US" sz="1800" u="none" strike="noStrike" dirty="0">
                          <a:effectLst/>
                        </a:rPr>
                        <a:t>1</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en-US" sz="1800" u="none" strike="noStrike" dirty="0">
                          <a:effectLst/>
                        </a:rPr>
                        <a:t>1</a:t>
                      </a:r>
                      <a:endParaRPr lang="en-US" sz="1800" b="1" i="0" u="none" strike="noStrike" dirty="0">
                        <a:solidFill>
                          <a:srgbClr val="FF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en-US" sz="1800" u="none" strike="noStrike" dirty="0">
                          <a:effectLst/>
                        </a:rPr>
                        <a:t>N</a:t>
                      </a:r>
                      <a:endParaRPr lang="en-US" sz="1800" b="1" i="0" u="none" strike="noStrike" dirty="0">
                        <a:solidFill>
                          <a:srgbClr val="FF0000"/>
                        </a:solidFill>
                        <a:effectLst/>
                        <a:latin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233807992"/>
                  </a:ext>
                </a:extLst>
              </a:tr>
              <a:tr h="370840">
                <a:tc>
                  <a:txBody>
                    <a:bodyPr/>
                    <a:lstStyle/>
                    <a:p>
                      <a:pPr algn="ctr" fontAlgn="ctr"/>
                      <a:r>
                        <a:rPr lang="en-US" sz="1200" u="none" strike="noStrike" dirty="0">
                          <a:effectLst/>
                        </a:rPr>
                        <a:t>RU106</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en-US" sz="1800" u="none" strike="noStrike" dirty="0">
                          <a:effectLst/>
                        </a:rPr>
                        <a:t>2</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en-US" sz="1800" u="none" strike="noStrike" dirty="0">
                          <a:effectLst/>
                        </a:rPr>
                        <a:t>2</a:t>
                      </a:r>
                      <a:endParaRPr lang="en-US" sz="1800" b="1" i="0" u="none" strike="noStrike" dirty="0">
                        <a:solidFill>
                          <a:srgbClr val="FF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en-US" sz="1800" u="none" strike="noStrike" dirty="0">
                          <a:effectLst/>
                        </a:rPr>
                        <a:t>1</a:t>
                      </a:r>
                      <a:endParaRPr lang="en-US" sz="1800" b="1" i="0" u="none" strike="noStrike" dirty="0">
                        <a:solidFill>
                          <a:srgbClr val="FF0000"/>
                        </a:solidFill>
                        <a:effectLst/>
                        <a:latin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2916380014"/>
                  </a:ext>
                </a:extLst>
              </a:tr>
              <a:tr h="370840">
                <a:tc>
                  <a:txBody>
                    <a:bodyPr/>
                    <a:lstStyle/>
                    <a:p>
                      <a:pPr algn="ctr" fontAlgn="ctr"/>
                      <a:r>
                        <a:rPr lang="en-US" sz="1200" u="none" strike="noStrike" dirty="0">
                          <a:effectLst/>
                        </a:rPr>
                        <a:t>RU242</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en-US" sz="1800" u="none" strike="noStrike" dirty="0">
                          <a:effectLst/>
                        </a:rPr>
                        <a:t>4</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en-US" sz="1800" u="none" strike="noStrike" dirty="0">
                          <a:effectLst/>
                        </a:rPr>
                        <a:t>4</a:t>
                      </a:r>
                      <a:endParaRPr lang="en-US" sz="1800" b="1" i="0" u="none" strike="noStrike" dirty="0">
                        <a:solidFill>
                          <a:srgbClr val="FF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en-US" sz="1800" u="none" strike="noStrike" dirty="0">
                          <a:effectLst/>
                        </a:rPr>
                        <a:t>2</a:t>
                      </a:r>
                      <a:endParaRPr lang="en-US" sz="1800" b="1" i="0" u="none" strike="noStrike" dirty="0">
                        <a:solidFill>
                          <a:srgbClr val="FF0000"/>
                        </a:solidFill>
                        <a:effectLst/>
                        <a:latin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4270476579"/>
                  </a:ext>
                </a:extLst>
              </a:tr>
              <a:tr h="370840">
                <a:tc>
                  <a:txBody>
                    <a:bodyPr/>
                    <a:lstStyle/>
                    <a:p>
                      <a:pPr algn="ctr" fontAlgn="ctr"/>
                      <a:r>
                        <a:rPr lang="en-US" sz="1200" u="none" strike="noStrike" dirty="0">
                          <a:effectLst/>
                        </a:rPr>
                        <a:t>RU484</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a:r>
                        <a:rPr lang="en-US" altLang="zh-CN" sz="1800" dirty="0"/>
                        <a:t>7</a:t>
                      </a:r>
                      <a:endParaRPr lang="zh-CN" altLang="en-US" sz="1800" dirty="0">
                        <a:latin typeface="Times New Roman" panose="02020603050405020304" pitchFamily="18" charset="0"/>
                        <a:cs typeface="Times New Roman" panose="02020603050405020304" pitchFamily="18" charset="0"/>
                      </a:endParaRPr>
                    </a:p>
                  </a:txBody>
                  <a:tcPr/>
                </a:tc>
                <a:tc>
                  <a:txBody>
                    <a:bodyPr/>
                    <a:lstStyle/>
                    <a:p>
                      <a:pPr algn="ctr"/>
                      <a:r>
                        <a:rPr lang="en-US" altLang="zh-CN" sz="1800" dirty="0"/>
                        <a:t>7</a:t>
                      </a:r>
                      <a:endParaRPr lang="zh-CN" altLang="en-US" sz="1800" b="1"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ctr"/>
                      <a:r>
                        <a:rPr lang="en-US" altLang="zh-CN" sz="1800" dirty="0"/>
                        <a:t>4</a:t>
                      </a:r>
                      <a:endParaRPr lang="zh-CN" altLang="en-US" sz="1800" b="1"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650426977"/>
                  </a:ext>
                </a:extLst>
              </a:tr>
              <a:tr h="37084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1200" u="none" strike="noStrike" dirty="0">
                          <a:effectLst/>
                        </a:rPr>
                        <a:t>RU996</a:t>
                      </a:r>
                      <a:endParaRPr lang="en-US" altLang="zh-CN"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a:r>
                        <a:rPr lang="en-US" altLang="zh-CN" sz="1800" dirty="0"/>
                        <a:t>N</a:t>
                      </a:r>
                      <a:endParaRPr lang="zh-CN" altLang="en-US" sz="1800" dirty="0">
                        <a:latin typeface="Times New Roman" panose="02020603050405020304" pitchFamily="18" charset="0"/>
                        <a:cs typeface="Times New Roman" panose="02020603050405020304" pitchFamily="18" charset="0"/>
                      </a:endParaRPr>
                    </a:p>
                  </a:txBody>
                  <a:tcPr/>
                </a:tc>
                <a:tc>
                  <a:txBody>
                    <a:bodyPr/>
                    <a:lstStyle/>
                    <a:p>
                      <a:pPr algn="ctr"/>
                      <a:r>
                        <a:rPr lang="en-US" altLang="zh-CN" sz="1800" dirty="0"/>
                        <a:t>N</a:t>
                      </a:r>
                      <a:endParaRPr lang="zh-CN" altLang="en-US" sz="1800" b="1"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ctr"/>
                      <a:r>
                        <a:rPr lang="en-US" altLang="zh-CN" sz="1800" dirty="0"/>
                        <a:t>7</a:t>
                      </a:r>
                      <a:endParaRPr lang="zh-CN" altLang="en-US" sz="1800" b="1"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156616221"/>
                  </a:ext>
                </a:extLst>
              </a:tr>
            </a:tbl>
          </a:graphicData>
        </a:graphic>
      </p:graphicFrame>
    </p:spTree>
    <p:extLst>
      <p:ext uri="{BB962C8B-B14F-4D97-AF65-F5344CB8AC3E}">
        <p14:creationId xmlns:p14="http://schemas.microsoft.com/office/powerpoint/2010/main" val="2439104858"/>
      </p:ext>
    </p:extLst>
  </p:cSld>
  <p:clrMapOvr>
    <a:masterClrMapping/>
  </p:clrMapOvr>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12484</TotalTime>
  <Words>3414</Words>
  <Application>Microsoft Office PowerPoint</Application>
  <PresentationFormat>全屏显示(4:3)</PresentationFormat>
  <Paragraphs>753</Paragraphs>
  <Slides>18</Slides>
  <Notes>1</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2</vt:i4>
      </vt:variant>
      <vt:variant>
        <vt:lpstr>幻灯片标题</vt:lpstr>
      </vt:variant>
      <vt:variant>
        <vt:i4>18</vt:i4>
      </vt:variant>
    </vt:vector>
  </HeadingPairs>
  <TitlesOfParts>
    <vt:vector size="30" baseType="lpstr">
      <vt:lpstr>Arial Unicode MS</vt:lpstr>
      <vt:lpstr>굴림</vt:lpstr>
      <vt:lpstr>MS Gothic</vt:lpstr>
      <vt:lpstr>宋体</vt:lpstr>
      <vt:lpstr>Arial</vt:lpstr>
      <vt:lpstr>Calibri</vt:lpstr>
      <vt:lpstr>Cambria Math</vt:lpstr>
      <vt:lpstr>Times New Roman</vt:lpstr>
      <vt:lpstr>Wingdings</vt:lpstr>
      <vt:lpstr>Office 主题</vt:lpstr>
      <vt:lpstr>Visio</vt:lpstr>
      <vt:lpstr>包装程序外壳对象</vt:lpstr>
      <vt:lpstr>DRU Tone Plan from the perspective of PAPR</vt:lpstr>
      <vt:lpstr>Introduction</vt:lpstr>
      <vt:lpstr>Factors Affecting the PAPR</vt:lpstr>
      <vt:lpstr>DRU Effective Bandwidth </vt:lpstr>
      <vt:lpstr>DRU Effective Bandwidth </vt:lpstr>
      <vt:lpstr>PD false detection issues </vt:lpstr>
      <vt:lpstr>Proposed DRU Tone Plan for 80MHz</vt:lpstr>
      <vt:lpstr>Proposed DRU Tone Plan for 160MHz</vt:lpstr>
      <vt:lpstr>Power boosting gain comparation</vt:lpstr>
      <vt:lpstr>PAPR comparation</vt:lpstr>
      <vt:lpstr>PAPR comparation</vt:lpstr>
      <vt:lpstr>Smoothing complexity and performance </vt:lpstr>
      <vt:lpstr>Smoothing complexity and performance </vt:lpstr>
      <vt:lpstr>Delay autocorrelation Peak  </vt:lpstr>
      <vt:lpstr>Summary</vt:lpstr>
      <vt:lpstr>References</vt:lpstr>
      <vt:lpstr>SP1</vt:lpstr>
      <vt:lpstr>SP2</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on sensing and feedback procedure</dc:title>
  <dc:creator>liuchenchen</dc:creator>
  <cp:lastModifiedBy>liuchenchen</cp:lastModifiedBy>
  <cp:revision>310</cp:revision>
  <cp:lastPrinted>1601-01-01T00:00:00Z</cp:lastPrinted>
  <dcterms:created xsi:type="dcterms:W3CDTF">2020-06-15T07:09:50Z</dcterms:created>
  <dcterms:modified xsi:type="dcterms:W3CDTF">2024-05-08T02:48:01Z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(3)CNynUwekVlQ9el3j0UcVAn/xSlZJfvAa45frpixR2uz6sAPdBaZs/nPBOAdHy+vd52L66QpK
7tZzi89nv1LDs9lRGhtWH8elRWW5VkvlvDub0W/e4cZPZZKFiBT3AezcTYfxlev82AeVuC+m
ZG3sjZSTiiVICYYK9JYfb8CeaK5bkNQ7vljFO3WvBxhb5X3f5fMEkXBguIh5bC1iDc8+5y+c
G2IKQ+CRWqkuZWeW9k</vt:lpwstr>
  </property>
  <property fmtid="{D5CDD505-2E9C-101B-9397-08002B2CF9AE}" pid="3" name="_2015_ms_pID_7253431">
    <vt:lpwstr>r1xO86CFrBGAM+eXbNC0SEBht3EVJCktlPztCrAP74bHHcTJBBdvL9
uoHBuCs24GoD7VVQBp24z/BZ1A12H1nYh1LAUvvFtK2jk7gnXTMiwkUJC6iqpa4ZDUe+Yxun
bdWelrvz+kAKJBo9/Ak+kbfaks6gqItqRkwGiA4yRepIrtFXDV7f/sNU+UdRxDXTqXQnqz4K
DGjOjf0+y8T8xx2luUtv+/Ir6NN1G0TeNVmo</vt:lpwstr>
  </property>
  <property fmtid="{D5CDD505-2E9C-101B-9397-08002B2CF9AE}" pid="4" name="_2015_ms_pID_7253432">
    <vt:lpwstr>8Q==</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1715053959</vt:lpwstr>
  </property>
</Properties>
</file>