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14" r:id="rId3"/>
    <p:sldId id="349" r:id="rId4"/>
    <p:sldId id="350" r:id="rId5"/>
    <p:sldId id="356" r:id="rId6"/>
    <p:sldId id="351" r:id="rId7"/>
    <p:sldId id="354" r:id="rId8"/>
    <p:sldId id="355" r:id="rId9"/>
    <p:sldId id="329" r:id="rId10"/>
    <p:sldId id="313"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1" d="100"/>
          <a:sy n="111" d="100"/>
        </p:scale>
        <p:origin x="53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Yongsen Ma et al.,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dirty="0"/>
          </a:p>
        </p:txBody>
      </p:sp>
      <p:sp>
        <p:nvSpPr>
          <p:cNvPr id="6" name="Footer Placeholder 5"/>
          <p:cNvSpPr>
            <a:spLocks noGrp="1"/>
          </p:cNvSpPr>
          <p:nvPr>
            <p:ph type="ftr" idx="11"/>
          </p:nvPr>
        </p:nvSpPr>
        <p:spPr/>
        <p:txBody>
          <a:bodyPr/>
          <a:lstStyle>
            <a:lvl1pPr>
              <a:defRPr/>
            </a:lvl1pPr>
          </a:lstStyle>
          <a:p>
            <a:r>
              <a:rPr lang="da-DK"/>
              <a:t>Yongsen Ma et al.,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a:t>Yongsen Ma et 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dirty="0"/>
          </a:p>
        </p:txBody>
      </p:sp>
      <p:sp>
        <p:nvSpPr>
          <p:cNvPr id="4" name="Footer Placeholder 3"/>
          <p:cNvSpPr>
            <a:spLocks noGrp="1"/>
          </p:cNvSpPr>
          <p:nvPr>
            <p:ph type="ftr" idx="11"/>
          </p:nvPr>
        </p:nvSpPr>
        <p:spPr/>
        <p:txBody>
          <a:bodyPr/>
          <a:lstStyle>
            <a:lvl1pPr>
              <a:defRPr/>
            </a:lvl1pPr>
          </a:lstStyle>
          <a:p>
            <a:r>
              <a:rPr lang="da-DK"/>
              <a:t>Yongsen Ma et al.,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dirty="0"/>
          </a:p>
        </p:txBody>
      </p:sp>
      <p:sp>
        <p:nvSpPr>
          <p:cNvPr id="3" name="Footer Placeholder 2"/>
          <p:cNvSpPr>
            <a:spLocks noGrp="1"/>
          </p:cNvSpPr>
          <p:nvPr>
            <p:ph type="ftr" idx="11"/>
          </p:nvPr>
        </p:nvSpPr>
        <p:spPr/>
        <p:txBody>
          <a:bodyPr/>
          <a:lstStyle>
            <a:lvl1pPr>
              <a:defRPr/>
            </a:lvl1pPr>
          </a:lstStyle>
          <a:p>
            <a:r>
              <a:rPr lang="da-DK"/>
              <a:t>Yongsen Ma et al.,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Yongsen Ma et al., Samsung</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802.11-24/0797r1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Operating Mode Request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da-DK"/>
              <a:t>Yongsen Ma et 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4152785"/>
              </p:ext>
            </p:extLst>
          </p:nvPr>
        </p:nvGraphicFramePr>
        <p:xfrm>
          <a:off x="993775" y="2417763"/>
          <a:ext cx="10217150" cy="2479675"/>
        </p:xfrm>
        <a:graphic>
          <a:graphicData uri="http://schemas.openxmlformats.org/presentationml/2006/ole">
            <mc:AlternateContent xmlns:mc="http://schemas.openxmlformats.org/markup-compatibility/2006">
              <mc:Choice xmlns:v="urn:schemas-microsoft-com:vml" Requires="v">
                <p:oleObj spid="_x0000_s2061" name="Document" r:id="rId4" imgW="10448057" imgH="2539535" progId="Word.Document.8">
                  <p:embed/>
                </p:oleObj>
              </mc:Choice>
              <mc:Fallback>
                <p:oleObj name="Document" r:id="rId4" imgW="10448057" imgH="2539535" progId="Word.Document.8">
                  <p:embed/>
                  <p:pic>
                    <p:nvPicPr>
                      <p:cNvPr id="0" name="Picture 3"/>
                      <p:cNvPicPr>
                        <a:picLocks noChangeAspect="1" noChangeArrowheads="1"/>
                      </p:cNvPicPr>
                      <p:nvPr/>
                    </p:nvPicPr>
                    <p:blipFill>
                      <a:blip r:embed="rId5"/>
                      <a:srcRect/>
                      <a:stretch>
                        <a:fillRect/>
                      </a:stretch>
                    </p:blipFill>
                    <p:spPr bwMode="auto">
                      <a:xfrm>
                        <a:off x="993775" y="2417763"/>
                        <a:ext cx="10217150"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8177F-4851-475B-825A-08E462F4E6EE}"/>
              </a:ext>
            </a:extLst>
          </p:cNvPr>
          <p:cNvSpPr>
            <a:spLocks noGrp="1"/>
          </p:cNvSpPr>
          <p:nvPr>
            <p:ph type="title"/>
          </p:nvPr>
        </p:nvSpPr>
        <p:spPr/>
        <p:txBody>
          <a:bodyPr/>
          <a:lstStyle/>
          <a:p>
            <a:r>
              <a:rPr lang="en-GB"/>
              <a:t>References</a:t>
            </a:r>
            <a:endParaRPr lang="en-US" dirty="0"/>
          </a:p>
        </p:txBody>
      </p:sp>
      <p:sp>
        <p:nvSpPr>
          <p:cNvPr id="3" name="Content Placeholder 2">
            <a:extLst>
              <a:ext uri="{FF2B5EF4-FFF2-40B4-BE49-F238E27FC236}">
                <a16:creationId xmlns:a16="http://schemas.microsoft.com/office/drawing/2014/main" id="{562CFDFB-7FF2-463A-BA82-5099BD2661E4}"/>
              </a:ext>
            </a:extLst>
          </p:cNvPr>
          <p:cNvSpPr>
            <a:spLocks noGrp="1"/>
          </p:cNvSpPr>
          <p:nvPr>
            <p:ph idx="1"/>
          </p:nvPr>
        </p:nvSpPr>
        <p:spPr/>
        <p:txBody>
          <a:bodyPr/>
          <a:lstStyle/>
          <a:p>
            <a:r>
              <a:rPr lang="en-GB" sz="1600" b="0" dirty="0"/>
              <a:t>[1] IEEE P802.11-REVme/D5.0, February 2024</a:t>
            </a:r>
          </a:p>
          <a:p>
            <a:r>
              <a:rPr lang="en-GB" sz="1600" b="0" dirty="0"/>
              <a:t>[2] IEEE P802.11be/D5.0, November 2023</a:t>
            </a:r>
          </a:p>
          <a:p>
            <a:r>
              <a:rPr lang="en-GB" sz="1600" b="0" dirty="0"/>
              <a:t>[3] IEEE 802.11-</a:t>
            </a:r>
            <a:r>
              <a:rPr lang="en-US" sz="1600" b="0" dirty="0"/>
              <a:t>23/1997r1, MAC header protection, Po-Kai Huang (Intel)</a:t>
            </a:r>
          </a:p>
          <a:p>
            <a:r>
              <a:rPr lang="en-US" sz="1600" b="0" dirty="0"/>
              <a:t>[4] IEEE 802.11-23/1888r1, MAC Header Protection - follow-up, Abhishek Patil (Qualcomm)</a:t>
            </a:r>
          </a:p>
          <a:p>
            <a:r>
              <a:rPr lang="en-US" sz="1600" b="0" dirty="0"/>
              <a:t>[5] IEEE 802.11-24/0525r0, MAC header/data integrity with relaxed receiver requirement, Li-Hsiang Sun (</a:t>
            </a:r>
            <a:r>
              <a:rPr lang="en-US" sz="1600" b="0" dirty="0" err="1"/>
              <a:t>Mediatek</a:t>
            </a:r>
            <a:r>
              <a:rPr lang="en-US" sz="1600" b="0" dirty="0"/>
              <a:t>)</a:t>
            </a:r>
          </a:p>
          <a:p>
            <a:endParaRPr lang="en-GB" sz="1600" dirty="0"/>
          </a:p>
        </p:txBody>
      </p:sp>
      <p:sp>
        <p:nvSpPr>
          <p:cNvPr id="4" name="Slide Number Placeholder 3">
            <a:extLst>
              <a:ext uri="{FF2B5EF4-FFF2-40B4-BE49-F238E27FC236}">
                <a16:creationId xmlns:a16="http://schemas.microsoft.com/office/drawing/2014/main" id="{34E90B0C-425E-44B5-A950-1BA2B0A4A09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EF53063-2618-4D41-92AC-060CF28E5E8A}"/>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F247C906-A769-4F12-91F2-630581B0DEC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0372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20E0C-4052-4FEA-9D6D-B440F1DFECEB}"/>
              </a:ext>
            </a:extLst>
          </p:cNvPr>
          <p:cNvSpPr>
            <a:spLocks noGrp="1"/>
          </p:cNvSpPr>
          <p:nvPr>
            <p:ph type="title"/>
          </p:nvPr>
        </p:nvSpPr>
        <p:spPr/>
        <p:txBody>
          <a:bodyPr/>
          <a:lstStyle/>
          <a:p>
            <a:r>
              <a:rPr lang="en-GB" dirty="0"/>
              <a:t>Abstract</a:t>
            </a:r>
            <a:endParaRPr lang="en-US" dirty="0"/>
          </a:p>
        </p:txBody>
      </p:sp>
      <p:sp>
        <p:nvSpPr>
          <p:cNvPr id="3" name="Content Placeholder 2">
            <a:extLst>
              <a:ext uri="{FF2B5EF4-FFF2-40B4-BE49-F238E27FC236}">
                <a16:creationId xmlns:a16="http://schemas.microsoft.com/office/drawing/2014/main" id="{76E30C86-E570-46BF-A970-A393FB996AFA}"/>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may change its operating mode and notify other recipient STAs of a change in its operating mode.</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addition to notifying other STAs of its own operating mode changes, a STA may want to request a second STA to run in a certain operating mode.</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submission presents Operating Mode Request for such purpose.</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4" name="Slide Number Placeholder 3">
            <a:extLst>
              <a:ext uri="{FF2B5EF4-FFF2-40B4-BE49-F238E27FC236}">
                <a16:creationId xmlns:a16="http://schemas.microsoft.com/office/drawing/2014/main" id="{0C4770DE-2A3C-48F2-BBA3-91831AF92A3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44CA848-9F41-4228-BA3C-36545D960D44}"/>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BF38B86-41E5-40C3-82CE-1B7EF495A54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81027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254AE-C3A2-48AE-8EBC-08163B1363A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C1A4DE4-105C-4DDA-A636-0EED826E7A5A}"/>
              </a:ext>
            </a:extLst>
          </p:cNvPr>
          <p:cNvSpPr>
            <a:spLocks noGrp="1"/>
          </p:cNvSpPr>
          <p:nvPr>
            <p:ph idx="1"/>
          </p:nvPr>
        </p:nvSpPr>
        <p:spPr>
          <a:xfrm>
            <a:off x="914401" y="1981201"/>
            <a:ext cx="10361084" cy="4113213"/>
          </a:xfrm>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 STA may change its operating mode (BW, NSS) and notify other STAs by different mechanisms, for example [1]</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Operating Mode Indication (OM Control subfield, Transmit/Receive Operating Mode)</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Operating Mode Notification (OM field in OMN frame/element)</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(Extended) Channel Switch Announcement element (New Channel Number field -&gt; BW)</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Notify Channel Width frames</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HT/VHT/HE/EHT Operation element [2]</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EML Operating Mode Notification [2]</a:t>
            </a:r>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These mechanisms are used only for notification/indication purposes but not for request/negotiation of a certain Operating Mode among STAs.</a:t>
            </a:r>
            <a:endParaRPr lang="en-US" sz="1600" dirty="0"/>
          </a:p>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New requirement: A STA may request another STA to run in a certain Operating Mode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e.g., multi-AP coordination (inter-BSS/ESS/vendor/admin); a STA asks a second STA to change the second STA’s operating mode (BW/NSS, or certain capable functions to be enabled/disabled/updated)</a:t>
            </a:r>
          </a:p>
        </p:txBody>
      </p:sp>
      <p:sp>
        <p:nvSpPr>
          <p:cNvPr id="4" name="Slide Number Placeholder 3">
            <a:extLst>
              <a:ext uri="{FF2B5EF4-FFF2-40B4-BE49-F238E27FC236}">
                <a16:creationId xmlns:a16="http://schemas.microsoft.com/office/drawing/2014/main" id="{B9EF212F-C4F7-4F82-A84C-2746709944B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C7713B9-DE4D-4C32-BFAF-5739908851C5}"/>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6E2D3FD2-15AE-4D0D-A2DB-040BA92E217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0886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8036B-FA91-4659-A18F-386657AE6E36}"/>
              </a:ext>
            </a:extLst>
          </p:cNvPr>
          <p:cNvSpPr>
            <a:spLocks noGrp="1"/>
          </p:cNvSpPr>
          <p:nvPr>
            <p:ph type="title"/>
          </p:nvPr>
        </p:nvSpPr>
        <p:spPr/>
        <p:txBody>
          <a:bodyPr/>
          <a:lstStyle/>
          <a:p>
            <a:r>
              <a:rPr lang="en-US" dirty="0"/>
              <a:t>Proposal: Operating Mode Request</a:t>
            </a:r>
          </a:p>
        </p:txBody>
      </p:sp>
      <p:sp>
        <p:nvSpPr>
          <p:cNvPr id="3" name="Content Placeholder 2">
            <a:extLst>
              <a:ext uri="{FF2B5EF4-FFF2-40B4-BE49-F238E27FC236}">
                <a16:creationId xmlns:a16="http://schemas.microsoft.com/office/drawing/2014/main" id="{CDD6F2D2-A859-495D-9A5F-3E4A3C00D9F5}"/>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An initiating STA may request a responding STA to change the </a:t>
            </a:r>
            <a:r>
              <a:rPr lang="en-US" b="1" dirty="0"/>
              <a:t>responding</a:t>
            </a:r>
            <a:r>
              <a:rPr lang="en-US" b="1" dirty="0">
                <a:cs typeface="+mn-cs"/>
              </a:rPr>
              <a:t> STA’s operating mode</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The operating mode may include BW, NSS, and maybe other settings/fields/elements</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The initiating STA may have different reasons for the Operating Mode Request</a:t>
            </a:r>
          </a:p>
          <a:p>
            <a:pPr marL="1258887" lvl="3"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cs typeface="+mn-cs"/>
              </a:rPr>
              <a:t>for example the initiating STA has or will have certain changes (e.g., </a:t>
            </a:r>
            <a:r>
              <a:rPr lang="en-US" sz="1800" dirty="0"/>
              <a:t>operating mode, network conditions or throughput/latency/QoS requirements</a:t>
            </a:r>
            <a:r>
              <a:rPr lang="en-US" sz="1800" dirty="0">
                <a:cs typeface="+mn-cs"/>
              </a:rPr>
              <a:t>) and requests the responding STA to change its operating mode (e.g., for better throughput, latency, QoS, etc.)</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The responding STA may have its own reasons </a:t>
            </a:r>
            <a:r>
              <a:rPr lang="en-US" sz="2000" dirty="0"/>
              <a:t>to be running in certain operating mode and may accept or deny the Operating Mode Request.</a:t>
            </a:r>
            <a:endParaRPr lang="en-US" sz="2000" dirty="0">
              <a:cs typeface="+mn-cs"/>
            </a:endParaRPr>
          </a:p>
        </p:txBody>
      </p:sp>
      <p:sp>
        <p:nvSpPr>
          <p:cNvPr id="4" name="Slide Number Placeholder 3">
            <a:extLst>
              <a:ext uri="{FF2B5EF4-FFF2-40B4-BE49-F238E27FC236}">
                <a16:creationId xmlns:a16="http://schemas.microsoft.com/office/drawing/2014/main" id="{30615BE6-07F9-4E63-B66E-1491EB7009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D3C2B4E-5112-496D-902E-40353D75B8F5}"/>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E38998A-D289-4729-897B-A08D8500676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57316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8036B-FA91-4659-A18F-386657AE6E36}"/>
              </a:ext>
            </a:extLst>
          </p:cNvPr>
          <p:cNvSpPr>
            <a:spLocks noGrp="1"/>
          </p:cNvSpPr>
          <p:nvPr>
            <p:ph type="title"/>
          </p:nvPr>
        </p:nvSpPr>
        <p:spPr/>
        <p:txBody>
          <a:bodyPr/>
          <a:lstStyle/>
          <a:p>
            <a:r>
              <a:rPr lang="en-US" dirty="0"/>
              <a:t>Operating Mode Request: Examples</a:t>
            </a:r>
          </a:p>
        </p:txBody>
      </p:sp>
      <p:sp>
        <p:nvSpPr>
          <p:cNvPr id="3" name="Content Placeholder 2">
            <a:extLst>
              <a:ext uri="{FF2B5EF4-FFF2-40B4-BE49-F238E27FC236}">
                <a16:creationId xmlns:a16="http://schemas.microsoft.com/office/drawing/2014/main" id="{CDD6F2D2-A859-495D-9A5F-3E4A3C00D9F5}"/>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Non-AP STA to AP:</a:t>
            </a:r>
            <a:r>
              <a:rPr lang="en-US" dirty="0">
                <a:cs typeface="+mn-cs"/>
              </a:rPr>
              <a:t> a non-AP STA may request/recommend an AP to change the AP’s operating mode, e.g., to increase the AP’s </a:t>
            </a:r>
            <a:r>
              <a:rPr lang="en-US" sz="1800" dirty="0"/>
              <a:t>BW/NSS </a:t>
            </a:r>
            <a:r>
              <a:rPr lang="en-US" dirty="0">
                <a:cs typeface="+mn-cs"/>
              </a:rPr>
              <a:t>if the AP is operating in low BW/NSS (maybe due to power save or interference).</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AP to AP:</a:t>
            </a:r>
            <a:r>
              <a:rPr lang="en-US" dirty="0">
                <a:cs typeface="+mn-cs"/>
              </a:rPr>
              <a:t> an AP (or non-AP) may request/recommend another AP to change its operating mode, e.g., to change the </a:t>
            </a:r>
            <a:r>
              <a:rPr lang="en-US" sz="1800" dirty="0"/>
              <a:t>BW </a:t>
            </a:r>
            <a:r>
              <a:rPr lang="en-US" dirty="0"/>
              <a:t>(or primary channel selection) </a:t>
            </a:r>
            <a:r>
              <a:rPr lang="en-US" dirty="0">
                <a:cs typeface="+mn-cs"/>
              </a:rPr>
              <a:t>to reduce/avoid interference on primary/non-primary channels or for other coordination purposes.</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AP to non-AP STA: </a:t>
            </a:r>
            <a:r>
              <a:rPr lang="en-US" dirty="0">
                <a:cs typeface="+mn-cs"/>
              </a:rPr>
              <a:t>an AP may request/recommend a non-AP STA to change the non-AP STA’s operating BW/NSS, e.g., due to power save, buffer status, or latency sensitive traffic.</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1" dirty="0">
                <a:cs typeface="+mn-cs"/>
              </a:rPr>
              <a:t>Non-AP STA to non-AP STA: </a:t>
            </a:r>
            <a:r>
              <a:rPr lang="en-US" dirty="0">
                <a:cs typeface="+mn-cs"/>
              </a:rPr>
              <a:t>a non-AP STA may request another non-AP STA to change its operating mode, e.g., based on conditions and requirements of the P2P and WLAN connections.</a:t>
            </a:r>
          </a:p>
        </p:txBody>
      </p:sp>
      <p:sp>
        <p:nvSpPr>
          <p:cNvPr id="4" name="Slide Number Placeholder 3">
            <a:extLst>
              <a:ext uri="{FF2B5EF4-FFF2-40B4-BE49-F238E27FC236}">
                <a16:creationId xmlns:a16="http://schemas.microsoft.com/office/drawing/2014/main" id="{30615BE6-07F9-4E63-B66E-1491EB70090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D3C2B4E-5112-496D-902E-40353D75B8F5}"/>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E38998A-D289-4729-897B-A08D8500676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14274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0CD0E-AE1E-4B5B-8210-1693EC471DAF}"/>
              </a:ext>
            </a:extLst>
          </p:cNvPr>
          <p:cNvSpPr>
            <a:spLocks noGrp="1"/>
          </p:cNvSpPr>
          <p:nvPr>
            <p:ph type="title"/>
          </p:nvPr>
        </p:nvSpPr>
        <p:spPr/>
        <p:txBody>
          <a:bodyPr/>
          <a:lstStyle/>
          <a:p>
            <a:r>
              <a:rPr lang="en-US" dirty="0"/>
              <a:t>Operating Mode Request: Options (1/2)</a:t>
            </a:r>
          </a:p>
        </p:txBody>
      </p:sp>
      <p:sp>
        <p:nvSpPr>
          <p:cNvPr id="3" name="Content Placeholder 2">
            <a:extLst>
              <a:ext uri="{FF2B5EF4-FFF2-40B4-BE49-F238E27FC236}">
                <a16:creationId xmlns:a16="http://schemas.microsoft.com/office/drawing/2014/main" id="{14BD3734-03C2-4A5D-AD38-BD95F9782EAB}"/>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Operating Mode Request (OMR) can be used as standalone or together with existing protocols such as OMI/OMN.</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The request may have different </a:t>
            </a:r>
            <a:r>
              <a:rPr lang="en-US" b="1" dirty="0">
                <a:cs typeface="+mn-cs"/>
              </a:rPr>
              <a:t>request types</a:t>
            </a:r>
            <a:r>
              <a:rPr lang="en-US" dirty="0">
                <a:cs typeface="+mn-cs"/>
              </a:rPr>
              <a:t>, e.g., recommend/demand a certain OM.</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The request may include a </a:t>
            </a:r>
            <a:r>
              <a:rPr lang="en-US" b="1" dirty="0">
                <a:cs typeface="+mn-cs"/>
              </a:rPr>
              <a:t>reason code</a:t>
            </a:r>
            <a:r>
              <a:rPr lang="en-US" dirty="0">
                <a:cs typeface="+mn-cs"/>
              </a:rPr>
              <a:t>, for example channel planning, coordinated spatial reuse and latency sensitive traffic, from the initiating/requesting STA.</a:t>
            </a:r>
          </a:p>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The request may be </a:t>
            </a:r>
            <a:r>
              <a:rPr lang="en-US" b="1" dirty="0">
                <a:cs typeface="+mn-cs"/>
              </a:rPr>
              <a:t>accepted or denied </a:t>
            </a:r>
            <a:r>
              <a:rPr lang="en-US" dirty="0">
                <a:cs typeface="+mn-cs"/>
              </a:rPr>
              <a:t>by the responding/recipient STA.</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usually the AP controls the BSS and STAs send OMN/OMI to inform other STAs that there are operating mode changes.</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 STA (AP or non-AP) may have its own reasons to decide on certain operating mode parameters.</a:t>
            </a:r>
            <a:endParaRPr lang="en-US" sz="2000" dirty="0">
              <a:cs typeface="+mn-cs"/>
            </a:endParaRPr>
          </a:p>
        </p:txBody>
      </p:sp>
      <p:sp>
        <p:nvSpPr>
          <p:cNvPr id="4" name="Slide Number Placeholder 3">
            <a:extLst>
              <a:ext uri="{FF2B5EF4-FFF2-40B4-BE49-F238E27FC236}">
                <a16:creationId xmlns:a16="http://schemas.microsoft.com/office/drawing/2014/main" id="{2A446C27-CD19-407F-99A1-54A2B919BE3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36C9DC1-8FCF-481C-A014-F0739347280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758B868-B544-47E5-99C3-0D843F47F85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16053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0CD0E-AE1E-4B5B-8210-1693EC471DAF}"/>
              </a:ext>
            </a:extLst>
          </p:cNvPr>
          <p:cNvSpPr>
            <a:spLocks noGrp="1"/>
          </p:cNvSpPr>
          <p:nvPr>
            <p:ph type="title"/>
          </p:nvPr>
        </p:nvSpPr>
        <p:spPr/>
        <p:txBody>
          <a:bodyPr/>
          <a:lstStyle/>
          <a:p>
            <a:r>
              <a:rPr lang="en-US" dirty="0"/>
              <a:t>Operating Mode Request: Options (2/2)</a:t>
            </a:r>
          </a:p>
        </p:txBody>
      </p:sp>
      <p:sp>
        <p:nvSpPr>
          <p:cNvPr id="3" name="Content Placeholder 2">
            <a:extLst>
              <a:ext uri="{FF2B5EF4-FFF2-40B4-BE49-F238E27FC236}">
                <a16:creationId xmlns:a16="http://schemas.microsoft.com/office/drawing/2014/main" id="{14BD3734-03C2-4A5D-AD38-BD95F9782EAB}"/>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request may be </a:t>
            </a:r>
            <a:r>
              <a:rPr lang="en-US" b="1" dirty="0"/>
              <a:t>solicited or unsolicited</a:t>
            </a:r>
            <a:r>
              <a:rPr lang="en-US" dirty="0"/>
              <a:t>, w/ or w/o the requirement of response frame</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ACK</a:t>
            </a:r>
            <a:r>
              <a:rPr lang="en-US" sz="2000" dirty="0"/>
              <a:t> after the frame containing the OMR confirms the request was </a:t>
            </a:r>
            <a:r>
              <a:rPr lang="en-US" sz="2000" b="1" dirty="0"/>
              <a:t>received</a:t>
            </a:r>
            <a:r>
              <a:rPr lang="en-US" sz="2000" dirty="0"/>
              <a:t>.</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Response</a:t>
            </a:r>
            <a:r>
              <a:rPr lang="en-US" sz="2000" dirty="0"/>
              <a:t> to the OMR indicates whether the responding/recipient STA </a:t>
            </a:r>
            <a:r>
              <a:rPr lang="en-US" sz="2000" b="1" dirty="0"/>
              <a:t>accepts or denies </a:t>
            </a:r>
            <a:r>
              <a:rPr lang="en-US" sz="2000" dirty="0"/>
              <a:t>the request.</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ACK/response may have options for explicit and implicit, i.e., if OMR is </a:t>
            </a:r>
            <a:r>
              <a:rPr lang="en-US" sz="2000" dirty="0" err="1"/>
              <a:t>ACKed</a:t>
            </a:r>
            <a:r>
              <a:rPr lang="en-US" sz="2000" dirty="0"/>
              <a:t> but the responder sends no OMI/OMN or any other related response frames then it means the responder has rejected the OMR.</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If the responding/recipient STA decides to accept the request, it sends an OMI or initiate an OMN procedure (in case of AP) with the updated OM (or other mechanisms such as Notify Channel Width and HT/VHT/HE/EHT Operation element).</a:t>
            </a:r>
            <a:endParaRPr lang="en-US" dirty="0">
              <a:cs typeface="+mn-cs"/>
            </a:endParaRPr>
          </a:p>
        </p:txBody>
      </p:sp>
      <p:sp>
        <p:nvSpPr>
          <p:cNvPr id="4" name="Slide Number Placeholder 3">
            <a:extLst>
              <a:ext uri="{FF2B5EF4-FFF2-40B4-BE49-F238E27FC236}">
                <a16:creationId xmlns:a16="http://schemas.microsoft.com/office/drawing/2014/main" id="{2A446C27-CD19-407F-99A1-54A2B919BE3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36C9DC1-8FCF-481C-A014-F07393472800}"/>
              </a:ext>
            </a:extLst>
          </p:cNvPr>
          <p:cNvSpPr>
            <a:spLocks noGrp="1"/>
          </p:cNvSpPr>
          <p:nvPr>
            <p:ph type="ftr" idx="14"/>
          </p:nvPr>
        </p:nvSpPr>
        <p:spPr/>
        <p:txBody>
          <a:bodyPr/>
          <a:lstStyle/>
          <a:p>
            <a:r>
              <a:rPr lang="da-DK" dirty="0"/>
              <a:t>Yongsen Ma et al., Samsung</a:t>
            </a:r>
            <a:endParaRPr lang="en-GB" dirty="0"/>
          </a:p>
        </p:txBody>
      </p:sp>
      <p:sp>
        <p:nvSpPr>
          <p:cNvPr id="6" name="Date Placeholder 5">
            <a:extLst>
              <a:ext uri="{FF2B5EF4-FFF2-40B4-BE49-F238E27FC236}">
                <a16:creationId xmlns:a16="http://schemas.microsoft.com/office/drawing/2014/main" id="{4758B868-B544-47E5-99C3-0D843F47F85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238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0CD0E-AE1E-4B5B-8210-1693EC471DAF}"/>
              </a:ext>
            </a:extLst>
          </p:cNvPr>
          <p:cNvSpPr>
            <a:spLocks noGrp="1"/>
          </p:cNvSpPr>
          <p:nvPr>
            <p:ph type="title"/>
          </p:nvPr>
        </p:nvSpPr>
        <p:spPr/>
        <p:txBody>
          <a:bodyPr/>
          <a:lstStyle/>
          <a:p>
            <a:r>
              <a:rPr lang="en-US" dirty="0"/>
              <a:t>Operating Mode Request: Open Issues</a:t>
            </a:r>
          </a:p>
        </p:txBody>
      </p:sp>
      <p:sp>
        <p:nvSpPr>
          <p:cNvPr id="3" name="Content Placeholder 2">
            <a:extLst>
              <a:ext uri="{FF2B5EF4-FFF2-40B4-BE49-F238E27FC236}">
                <a16:creationId xmlns:a16="http://schemas.microsoft.com/office/drawing/2014/main" id="{14BD3734-03C2-4A5D-AD38-BD95F9782EAB}"/>
              </a:ext>
            </a:extLst>
          </p:cNvPr>
          <p:cNvSpPr>
            <a:spLocks noGrp="1"/>
          </p:cNvSpPr>
          <p:nvPr>
            <p:ph idx="1"/>
          </p:nvPr>
        </p:nvSpPr>
        <p:spPr/>
        <p:txBody>
          <a:bodyPr/>
          <a:lstStyle/>
          <a:p>
            <a:pPr marL="401637" lvl="1"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Solutions need to consider the following:</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Security and misuse concerns, e.g., a STA can manipulate others to keep changing their parameters (integrity check or encryption, such as proposed in MAC header protection [3,4,5])</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Efficiency and scalability, should be compact</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Legacy STAs, back compatibility, fairness</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STAs in  power save mode</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Consistency</a:t>
            </a:r>
          </a:p>
          <a:p>
            <a:pPr marL="801687" lvl="2" indent="-28416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cs typeface="+mn-cs"/>
              </a:rPr>
              <a:t>…</a:t>
            </a:r>
          </a:p>
        </p:txBody>
      </p:sp>
      <p:sp>
        <p:nvSpPr>
          <p:cNvPr id="4" name="Slide Number Placeholder 3">
            <a:extLst>
              <a:ext uri="{FF2B5EF4-FFF2-40B4-BE49-F238E27FC236}">
                <a16:creationId xmlns:a16="http://schemas.microsoft.com/office/drawing/2014/main" id="{2A446C27-CD19-407F-99A1-54A2B919BE3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36C9DC1-8FCF-481C-A014-F0739347280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758B868-B544-47E5-99C3-0D843F47F85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05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27D92-1AF4-427F-9B22-78F88FD3CBE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29FDBDE2-9C1F-4F57-95BE-AAE50780C414}"/>
              </a:ext>
            </a:extLst>
          </p:cNvPr>
          <p:cNvSpPr>
            <a:spLocks noGrp="1"/>
          </p:cNvSpPr>
          <p:nvPr>
            <p:ph idx="1"/>
          </p:nvPr>
        </p:nvSpPr>
        <p:spPr/>
        <p:txBody>
          <a:bodyPr/>
          <a:lstStyle/>
          <a:p>
            <a:pPr marL="401637"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contribution presents Operating Mode Request/Response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allows an initiating STA to request a responding STA to change the responding STA’s operating mode.</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operating mode may include BW, NSS, and other parameters.</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OM response could just be the existing signals/procedures, such as OMI, OMN, etc.</a:t>
            </a:r>
          </a:p>
          <a:p>
            <a:pPr marL="801687"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initiating/responding STA may be an AP, non-AP STA, AP MLD, or non-AP MLD.</a:t>
            </a:r>
          </a:p>
        </p:txBody>
      </p:sp>
      <p:sp>
        <p:nvSpPr>
          <p:cNvPr id="4" name="Slide Number Placeholder 3">
            <a:extLst>
              <a:ext uri="{FF2B5EF4-FFF2-40B4-BE49-F238E27FC236}">
                <a16:creationId xmlns:a16="http://schemas.microsoft.com/office/drawing/2014/main" id="{60BC6932-9273-4654-B6B9-06F04506BE1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EFD5CD2-2C96-47D0-A839-0F4B46100398}"/>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FB3BA77A-D8FE-4E4F-97D4-5D1391EBE02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690221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802.11 templete1.potx" id="{DBF99F34-589B-41D3-8A44-12F30218179F}" vid="{A808D713-924E-43C9-AAD6-91484B472D3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 templete1</Template>
  <TotalTime>178886</TotalTime>
  <Words>1182</Words>
  <Application>Microsoft Office PowerPoint</Application>
  <PresentationFormat>Widescreen</PresentationFormat>
  <Paragraphs>98</Paragraphs>
  <Slides>10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 Unicode MS</vt:lpstr>
      <vt:lpstr>MS Gothic</vt:lpstr>
      <vt:lpstr>Times New Roman</vt:lpstr>
      <vt:lpstr>Office Theme</vt:lpstr>
      <vt:lpstr>Document</vt:lpstr>
      <vt:lpstr>Operating Mode Request</vt:lpstr>
      <vt:lpstr>Abstract</vt:lpstr>
      <vt:lpstr>Introduction</vt:lpstr>
      <vt:lpstr>Proposal: Operating Mode Request</vt:lpstr>
      <vt:lpstr>Operating Mode Request: Examples</vt:lpstr>
      <vt:lpstr>Operating Mode Request: Options (1/2)</vt:lpstr>
      <vt:lpstr>Operating Mode Request: Options (2/2)</vt:lpstr>
      <vt:lpstr>Operating Mode Request: Open Issues</vt:lpstr>
      <vt:lpstr>Conclusion</vt:lpstr>
      <vt:lpstr>References</vt:lpstr>
    </vt:vector>
  </TitlesOfParts>
  <Company>Samsung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Mode Request</dc:title>
  <dc:creator>Yongsen Ma</dc:creator>
  <cp:keywords/>
  <cp:lastModifiedBy>Yongsen Ma</cp:lastModifiedBy>
  <cp:revision>839</cp:revision>
  <cp:lastPrinted>1601-01-01T00:00:00Z</cp:lastPrinted>
  <dcterms:created xsi:type="dcterms:W3CDTF">2023-12-11T19:43:29Z</dcterms:created>
  <dcterms:modified xsi:type="dcterms:W3CDTF">2024-06-03T20:14:51Z</dcterms:modified>
  <cp:category>Yongsen Ma, Samsung</cp:category>
</cp:coreProperties>
</file>