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56" r:id="rId2"/>
    <p:sldId id="257" r:id="rId3"/>
    <p:sldId id="2387" r:id="rId4"/>
    <p:sldId id="2391" r:id="rId5"/>
    <p:sldId id="2390" r:id="rId6"/>
    <p:sldId id="2409" r:id="rId7"/>
    <p:sldId id="2407" r:id="rId8"/>
    <p:sldId id="2413" r:id="rId9"/>
    <p:sldId id="2401" r:id="rId10"/>
    <p:sldId id="2403" r:id="rId11"/>
    <p:sldId id="2412" r:id="rId12"/>
    <p:sldId id="2410" r:id="rId13"/>
    <p:sldId id="2402" r:id="rId1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3" autoAdjust="0"/>
    <p:restoredTop sz="96786"/>
  </p:normalViewPr>
  <p:slideViewPr>
    <p:cSldViewPr snapToGrid="0" snapToObjects="1">
      <p:cViewPr varScale="1">
        <p:scale>
          <a:sx n="106" d="100"/>
          <a:sy n="106" d="100"/>
        </p:scale>
        <p:origin x="1332" y="9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BEFB0414-AB3F-455D-B892-31395EE7D65F}"/>
    <pc:docChg chg="modSld">
      <pc:chgData name="Ansley, Carol (CCI-Atlanta)" userId="cbcdc21a-90c4-4b2f-81f7-da4165205229" providerId="ADAL" clId="{BEFB0414-AB3F-455D-B892-31395EE7D65F}" dt="2024-09-06T18:18:43.701" v="38" actId="120"/>
      <pc:docMkLst>
        <pc:docMk/>
      </pc:docMkLst>
      <pc:sldChg chg="modSp mod">
        <pc:chgData name="Ansley, Carol (CCI-Atlanta)" userId="cbcdc21a-90c4-4b2f-81f7-da4165205229" providerId="ADAL" clId="{BEFB0414-AB3F-455D-B892-31395EE7D65F}" dt="2024-09-06T18:18:43.701" v="38" actId="120"/>
        <pc:sldMkLst>
          <pc:docMk/>
          <pc:sldMk cId="0" sldId="257"/>
        </pc:sldMkLst>
        <pc:spChg chg="mod">
          <ac:chgData name="Ansley, Carol (CCI-Atlanta)" userId="cbcdc21a-90c4-4b2f-81f7-da4165205229" providerId="ADAL" clId="{BEFB0414-AB3F-455D-B892-31395EE7D65F}" dt="2024-09-06T18:18:43.701" v="38" actId="120"/>
          <ac:spMkLst>
            <pc:docMk/>
            <pc:sldMk cId="0" sldId="257"/>
            <ac:spMk id="59"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1pPr marL="0" indent="0">
              <a:buNone/>
              <a:defRPr/>
            </a:lvl1pPr>
            <a:lvl2pPr marL="274320" indent="-457200">
              <a:defRPr/>
            </a:lvl2pPr>
            <a:lvl3pPr>
              <a:defRPr/>
            </a:lvl3pPr>
          </a:lstStyle>
          <a:p>
            <a:r>
              <a:rPr dirty="0"/>
              <a:t>Body Level One</a:t>
            </a:r>
            <a:endParaRPr lang="en-US"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Body Level Two</a:t>
            </a:r>
            <a:endParaRPr dirty="0"/>
          </a:p>
          <a:p>
            <a:pPr lvl="2"/>
            <a:r>
              <a:rPr lang="en-US" dirty="0"/>
              <a:t>  </a:t>
            </a:r>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223284"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August </a:t>
            </a:r>
            <a:r>
              <a:rPr dirty="0"/>
              <a:t>202</a:t>
            </a:r>
            <a:r>
              <a:rPr lang="en-US" dirty="0"/>
              <a:t>4</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716863"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rPr lang="en-US" dirty="0"/>
              <a:t>Submission</a:t>
            </a:r>
            <a:endParaRPr dirty="0"/>
          </a:p>
        </p:txBody>
      </p:sp>
      <p:sp>
        <p:nvSpPr>
          <p:cNvPr id="5" name="CustomShape 4"/>
          <p:cNvSpPr txBox="1"/>
          <p:nvPr userDrawn="1"/>
        </p:nvSpPr>
        <p:spPr>
          <a:xfrm>
            <a:off x="5494082" y="304602"/>
            <a:ext cx="2715360"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4</a:t>
            </a:r>
            <a:r>
              <a:rPr dirty="0"/>
              <a:t>/</a:t>
            </a:r>
            <a:r>
              <a:rPr lang="en-US" dirty="0"/>
              <a:t>796r1</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51" r:id="rId1"/>
    <p:sldLayoutId id="2147483653" r:id="rId2"/>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688592"/>
            <a:ext cx="7771680" cy="10779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Discussion of AID obfuscation during the transition period</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2024-09-05</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CC8ED-B4E8-D9DF-AEE3-0B5F46073D25}"/>
              </a:ext>
            </a:extLst>
          </p:cNvPr>
          <p:cNvSpPr>
            <a:spLocks noGrp="1"/>
          </p:cNvSpPr>
          <p:nvPr>
            <p:ph type="title"/>
          </p:nvPr>
        </p:nvSpPr>
        <p:spPr/>
        <p:txBody>
          <a:bodyPr/>
          <a:lstStyle/>
          <a:p>
            <a:r>
              <a:rPr lang="en-US" dirty="0"/>
              <a:t>Discussion – NDP Announcement frame</a:t>
            </a:r>
          </a:p>
        </p:txBody>
      </p:sp>
      <p:sp>
        <p:nvSpPr>
          <p:cNvPr id="3" name="Content Placeholder 2">
            <a:extLst>
              <a:ext uri="{FF2B5EF4-FFF2-40B4-BE49-F238E27FC236}">
                <a16:creationId xmlns:a16="http://schemas.microsoft.com/office/drawing/2014/main" id="{EA3A3098-EFA2-864F-D249-BE9744F0F44A}"/>
              </a:ext>
            </a:extLst>
          </p:cNvPr>
          <p:cNvSpPr>
            <a:spLocks noGrp="1"/>
          </p:cNvSpPr>
          <p:nvPr>
            <p:ph idx="1"/>
          </p:nvPr>
        </p:nvSpPr>
        <p:spPr>
          <a:xfrm>
            <a:off x="685800" y="1751762"/>
            <a:ext cx="7771680" cy="4343398"/>
          </a:xfrm>
        </p:spPr>
        <p:txBody>
          <a:bodyPr anchor="t">
            <a:normAutofit/>
          </a:bodyPr>
          <a:lstStyle/>
          <a:p>
            <a:pPr marL="0" indent="0">
              <a:buNone/>
            </a:pPr>
            <a:r>
              <a:rPr lang="en-US" dirty="0"/>
              <a:t>9.3.1.19 NDP Announcement frame format</a:t>
            </a:r>
          </a:p>
          <a:p>
            <a:pPr marL="0" indent="0">
              <a:buNone/>
            </a:pPr>
            <a:r>
              <a:rPr lang="en-US" dirty="0"/>
              <a:t>Based on the changes in TGbeD7.0, there are not any easily reclaimed bits that can be used in 9.3.1.19.5 EHT NDP Announcement frame format to mark the use of an outdated AID during the transition period.</a:t>
            </a:r>
          </a:p>
          <a:p>
            <a:pPr marL="0" indent="0">
              <a:buNone/>
            </a:pPr>
            <a:endParaRPr lang="en-US" dirty="0"/>
          </a:p>
          <a:p>
            <a:pPr marL="0" indent="0">
              <a:buNone/>
            </a:pPr>
            <a:r>
              <a:rPr lang="en-US" dirty="0"/>
              <a:t>The rules for EHT sounding in 35.7.3 make it clear that only an AP sends EHT NDP Announcement frames that use AID11 identifiers for STAs.  It is sufficient to add an additional rule restricting the use of EHT sounding during transition periods.</a:t>
            </a:r>
          </a:p>
          <a:p>
            <a:pPr marL="0" indent="0">
              <a:buNone/>
            </a:pPr>
            <a:endParaRPr lang="en-US" dirty="0"/>
          </a:p>
          <a:p>
            <a:pPr marL="0" indent="0">
              <a:buNone/>
            </a:pPr>
            <a:r>
              <a:rPr lang="en-US" dirty="0"/>
              <a:t>Recommended text makes no change to the NDP Announcement frame format, but adds a restriction in 35.3.7.4.</a:t>
            </a:r>
          </a:p>
          <a:p>
            <a:pPr marL="0" indent="0">
              <a:buNone/>
            </a:pPr>
            <a:endParaRPr lang="en-US" dirty="0"/>
          </a:p>
        </p:txBody>
      </p:sp>
    </p:spTree>
    <p:extLst>
      <p:ext uri="{BB962C8B-B14F-4D97-AF65-F5344CB8AC3E}">
        <p14:creationId xmlns:p14="http://schemas.microsoft.com/office/powerpoint/2010/main" val="570073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CC8ED-B4E8-D9DF-AEE3-0B5F46073D25}"/>
              </a:ext>
            </a:extLst>
          </p:cNvPr>
          <p:cNvSpPr>
            <a:spLocks noGrp="1"/>
          </p:cNvSpPr>
          <p:nvPr>
            <p:ph type="title"/>
          </p:nvPr>
        </p:nvSpPr>
        <p:spPr/>
        <p:txBody>
          <a:bodyPr/>
          <a:lstStyle/>
          <a:p>
            <a:r>
              <a:rPr lang="en-US" dirty="0"/>
              <a:t>Discussion – Trigger frame</a:t>
            </a:r>
          </a:p>
        </p:txBody>
      </p:sp>
      <p:sp>
        <p:nvSpPr>
          <p:cNvPr id="3" name="Content Placeholder 2">
            <a:extLst>
              <a:ext uri="{FF2B5EF4-FFF2-40B4-BE49-F238E27FC236}">
                <a16:creationId xmlns:a16="http://schemas.microsoft.com/office/drawing/2014/main" id="{EA3A3098-EFA2-864F-D249-BE9744F0F44A}"/>
              </a:ext>
            </a:extLst>
          </p:cNvPr>
          <p:cNvSpPr>
            <a:spLocks noGrp="1"/>
          </p:cNvSpPr>
          <p:nvPr>
            <p:ph idx="1"/>
          </p:nvPr>
        </p:nvSpPr>
        <p:spPr>
          <a:xfrm>
            <a:off x="685800" y="1751762"/>
            <a:ext cx="7771680" cy="4343398"/>
          </a:xfrm>
        </p:spPr>
        <p:txBody>
          <a:bodyPr anchor="t">
            <a:normAutofit/>
          </a:bodyPr>
          <a:lstStyle/>
          <a:p>
            <a:pPr marL="0" indent="0">
              <a:buNone/>
            </a:pPr>
            <a:r>
              <a:rPr lang="en-US" dirty="0"/>
              <a:t>9.3.1.22 Trigger frame format</a:t>
            </a:r>
          </a:p>
          <a:p>
            <a:pPr marL="0" indent="0">
              <a:buNone/>
            </a:pPr>
            <a:r>
              <a:rPr lang="en-US" dirty="0"/>
              <a:t>Based on the changes in TGbeD7.0, a Special User Info field is always present when an EHT User Info field is used.  One of the reserved bits in that field can be used by the AP to indicate if the EHT AIDs of EDP non-AP STAs are from the current FA parameter set or from the previous set.</a:t>
            </a:r>
          </a:p>
          <a:p>
            <a:pPr marL="0" indent="0">
              <a:buNone/>
            </a:pPr>
            <a:endParaRPr lang="en-US" dirty="0"/>
          </a:p>
          <a:p>
            <a:pPr marL="0" indent="0">
              <a:buNone/>
            </a:pPr>
            <a:r>
              <a:rPr lang="en-US" dirty="0"/>
              <a:t>Proposed text defines a currently reserved bit for use to indicate the presence of AIDs from the previous FA parameter set.</a:t>
            </a:r>
          </a:p>
          <a:p>
            <a:pPr marL="0" indent="0">
              <a:buNone/>
            </a:pPr>
            <a:endParaRPr lang="en-US" dirty="0"/>
          </a:p>
          <a:p>
            <a:pPr marL="0" indent="0">
              <a:buNone/>
            </a:pPr>
            <a:r>
              <a:rPr lang="en-US" dirty="0"/>
              <a:t>Because of the variety of Trigger frames and Trigger frame uses, this change would contain the needed text alterations to a single section versus trying to note the change in all of the different uses.</a:t>
            </a:r>
          </a:p>
          <a:p>
            <a:pPr marL="0" indent="0">
              <a:buNone/>
            </a:pPr>
            <a:endParaRPr lang="en-US" dirty="0"/>
          </a:p>
          <a:p>
            <a:pPr marL="0" indent="0">
              <a:buNone/>
            </a:pPr>
            <a:r>
              <a:rPr lang="en-US" sz="1600" dirty="0"/>
              <a:t>Alternatively, the AP could be instructed to only use AIDs from the current FA parameter set.  This approach would use text similar to the NDP Announcement frame text added to 35.2.1.2.1, 35.2.2.1, and maybe other sections as appropriate.</a:t>
            </a:r>
          </a:p>
          <a:p>
            <a:pPr marL="0" indent="0">
              <a:buNone/>
            </a:pPr>
            <a:endParaRPr lang="en-US" dirty="0"/>
          </a:p>
        </p:txBody>
      </p:sp>
    </p:spTree>
    <p:extLst>
      <p:ext uri="{BB962C8B-B14F-4D97-AF65-F5344CB8AC3E}">
        <p14:creationId xmlns:p14="http://schemas.microsoft.com/office/powerpoint/2010/main" val="3029451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CC8ED-B4E8-D9DF-AEE3-0B5F46073D25}"/>
              </a:ext>
            </a:extLst>
          </p:cNvPr>
          <p:cNvSpPr>
            <a:spLocks noGrp="1"/>
          </p:cNvSpPr>
          <p:nvPr>
            <p:ph type="title"/>
          </p:nvPr>
        </p:nvSpPr>
        <p:spPr/>
        <p:txBody>
          <a:bodyPr>
            <a:noAutofit/>
          </a:bodyPr>
          <a:lstStyle/>
          <a:p>
            <a:r>
              <a:rPr lang="en-US" sz="2400" dirty="0"/>
              <a:t>Discussion – AID Bitmap element and TIM element with Multi-Link Traffic Indication element </a:t>
            </a:r>
          </a:p>
        </p:txBody>
      </p:sp>
      <p:sp>
        <p:nvSpPr>
          <p:cNvPr id="3" name="Content Placeholder 2">
            <a:extLst>
              <a:ext uri="{FF2B5EF4-FFF2-40B4-BE49-F238E27FC236}">
                <a16:creationId xmlns:a16="http://schemas.microsoft.com/office/drawing/2014/main" id="{EA3A3098-EFA2-864F-D249-BE9744F0F44A}"/>
              </a:ext>
            </a:extLst>
          </p:cNvPr>
          <p:cNvSpPr>
            <a:spLocks noGrp="1"/>
          </p:cNvSpPr>
          <p:nvPr>
            <p:ph idx="1"/>
          </p:nvPr>
        </p:nvSpPr>
        <p:spPr>
          <a:xfrm>
            <a:off x="685800" y="1877960"/>
            <a:ext cx="7771680" cy="4217199"/>
          </a:xfrm>
        </p:spPr>
        <p:txBody>
          <a:bodyPr anchor="t">
            <a:normAutofit fontScale="92500" lnSpcReduction="10000"/>
          </a:bodyPr>
          <a:lstStyle/>
          <a:p>
            <a:pPr marL="0" indent="0">
              <a:buNone/>
            </a:pPr>
            <a:r>
              <a:rPr lang="en-US" dirty="0"/>
              <a:t>TIM element (9.4.2.5) and AID Bitmap element (9.4.2.328) </a:t>
            </a:r>
          </a:p>
          <a:p>
            <a:pPr marL="0" indent="0">
              <a:buNone/>
            </a:pPr>
            <a:endParaRPr lang="en-US" dirty="0"/>
          </a:p>
          <a:p>
            <a:pPr marL="0" indent="0">
              <a:buNone/>
            </a:pPr>
            <a:r>
              <a:rPr lang="en-US" dirty="0"/>
              <a:t>Both can be used within Multi-Link Traffic Indication element (9.4.2.325)</a:t>
            </a:r>
          </a:p>
          <a:p>
            <a:r>
              <a:rPr lang="en-US" dirty="0"/>
              <a:t>These two elements apply to MLD Link recommendation and buffered traffic indication.</a:t>
            </a:r>
          </a:p>
          <a:p>
            <a:r>
              <a:rPr lang="en-US" dirty="0"/>
              <a:t>AID Bitmap element has a spare bit that could indicate that old AIDs are in use.</a:t>
            </a:r>
          </a:p>
          <a:p>
            <a:pPr marL="0" indent="0">
              <a:buNone/>
            </a:pPr>
            <a:endParaRPr lang="en-US" dirty="0"/>
          </a:p>
          <a:p>
            <a:pPr marL="0" indent="0">
              <a:buNone/>
            </a:pPr>
            <a:r>
              <a:rPr lang="en-US" dirty="0"/>
              <a:t>Link recommendation (35.3.7.4)</a:t>
            </a:r>
          </a:p>
          <a:p>
            <a:pPr lvl="2" indent="-285750"/>
            <a:r>
              <a:rPr lang="en-US" dirty="0"/>
              <a:t>Includes the AID Bitmap element and ML Traffic Indication element</a:t>
            </a:r>
          </a:p>
          <a:p>
            <a:pPr lvl="2" indent="-285750"/>
            <a:r>
              <a:rPr lang="en-US" dirty="0"/>
              <a:t>Propose to not send this message during transition – though the Link Recommendation frame also contains the AID Bitmap element which could tag the message as either using old or new AIDs</a:t>
            </a:r>
          </a:p>
          <a:p>
            <a:pPr lvl="2" indent="-285750"/>
            <a:endParaRPr lang="en-US" dirty="0"/>
          </a:p>
          <a:p>
            <a:pPr marL="0" indent="0">
              <a:buNone/>
            </a:pPr>
            <a:r>
              <a:rPr lang="en-US" dirty="0"/>
              <a:t>Traffic indication (35.3.12.4) </a:t>
            </a:r>
          </a:p>
          <a:p>
            <a:pPr lvl="2" indent="-285750"/>
            <a:r>
              <a:rPr lang="en-US" dirty="0"/>
              <a:t>Propose to direct the AP MLD to only use the new AIDs in this message because both sides should be able to handle this use.</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9827565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FEA69-81DA-F627-DF5E-A647088CE687}"/>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31E85AE9-ED9F-E7BD-F5E5-085C4C43126E}"/>
              </a:ext>
            </a:extLst>
          </p:cNvPr>
          <p:cNvSpPr>
            <a:spLocks noGrp="1"/>
          </p:cNvSpPr>
          <p:nvPr>
            <p:ph idx="1"/>
          </p:nvPr>
        </p:nvSpPr>
        <p:spPr/>
        <p:txBody>
          <a:bodyPr anchor="t"/>
          <a:lstStyle/>
          <a:p>
            <a:r>
              <a:rPr lang="en-US" dirty="0"/>
              <a:t>Do you support the text amendments in 24/1511r0 to enable AID management during EDP transition periods?</a:t>
            </a:r>
          </a:p>
          <a:p>
            <a:endParaRPr lang="en-US" dirty="0"/>
          </a:p>
        </p:txBody>
      </p:sp>
    </p:spTree>
    <p:extLst>
      <p:ext uri="{BB962C8B-B14F-4D97-AF65-F5344CB8AC3E}">
        <p14:creationId xmlns:p14="http://schemas.microsoft.com/office/powerpoint/2010/main" val="145912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2010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spcBef>
                <a:spcPts val="400"/>
              </a:spcBef>
              <a:defRPr sz="2400" b="1" spc="-1">
                <a:latin typeface="Times New Roman"/>
                <a:ea typeface="Times New Roman"/>
                <a:cs typeface="Times New Roman"/>
                <a:sym typeface="Times New Roman"/>
              </a:defRPr>
            </a:pPr>
            <a:r>
              <a:rPr lang="en-US" dirty="0"/>
              <a:t>This submission proposes a combination of techniques including making use of a reserved bit to improve EDP operation during the transition period between epochs.</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833AF-DAE3-D5C8-F1E2-3DEA6DADEC93}"/>
              </a:ext>
            </a:extLst>
          </p:cNvPr>
          <p:cNvSpPr>
            <a:spLocks noGrp="1"/>
          </p:cNvSpPr>
          <p:nvPr>
            <p:ph type="title"/>
          </p:nvPr>
        </p:nvSpPr>
        <p:spPr/>
        <p:txBody>
          <a:bodyPr/>
          <a:lstStyle/>
          <a:p>
            <a:r>
              <a:rPr lang="en-US" dirty="0"/>
              <a:t>Summary</a:t>
            </a:r>
          </a:p>
        </p:txBody>
      </p:sp>
      <p:sp>
        <p:nvSpPr>
          <p:cNvPr id="3" name="Text Placeholder 2">
            <a:extLst>
              <a:ext uri="{FF2B5EF4-FFF2-40B4-BE49-F238E27FC236}">
                <a16:creationId xmlns:a16="http://schemas.microsoft.com/office/drawing/2014/main" id="{E6F35DA1-BC68-425B-9640-F1172CD2FB4F}"/>
              </a:ext>
            </a:extLst>
          </p:cNvPr>
          <p:cNvSpPr>
            <a:spLocks noGrp="1"/>
          </p:cNvSpPr>
          <p:nvPr>
            <p:ph type="body" idx="1"/>
          </p:nvPr>
        </p:nvSpPr>
        <p:spPr/>
        <p:txBody>
          <a:bodyPr/>
          <a:lstStyle/>
          <a:p>
            <a:endParaRPr lang="en-US" dirty="0"/>
          </a:p>
          <a:p>
            <a:r>
              <a:rPr lang="en-US" dirty="0"/>
              <a:t>During a transition period, the same AID might be assigned to two different non-AP MLDs from two different FA parameter sets.</a:t>
            </a:r>
          </a:p>
          <a:p>
            <a:endParaRPr lang="en-US" dirty="0"/>
          </a:p>
          <a:p>
            <a:r>
              <a:rPr lang="en-US" dirty="0"/>
              <a:t>This submission proposes a method of handling that overlap, through a combination of restricting which FA parameter set is used during a transition period, suspending AID-related messaging during the transition period and/or using a spare bit in AID-related messages.</a:t>
            </a:r>
          </a:p>
          <a:p>
            <a:endParaRPr lang="en-US" dirty="0"/>
          </a:p>
          <a:p>
            <a:pPr marL="0" lvl="1" indent="0"/>
            <a:endParaRPr lang="en-US" dirty="0"/>
          </a:p>
          <a:p>
            <a:pPr marL="0" lvl="1" indent="0"/>
            <a:endParaRPr lang="en-US" dirty="0"/>
          </a:p>
          <a:p>
            <a:endParaRPr lang="en-US" dirty="0"/>
          </a:p>
        </p:txBody>
      </p:sp>
    </p:spTree>
    <p:extLst>
      <p:ext uri="{BB962C8B-B14F-4D97-AF65-F5344CB8AC3E}">
        <p14:creationId xmlns:p14="http://schemas.microsoft.com/office/powerpoint/2010/main" val="2797551078"/>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833AF-DAE3-D5C8-F1E2-3DEA6DADEC93}"/>
              </a:ext>
            </a:extLst>
          </p:cNvPr>
          <p:cNvSpPr>
            <a:spLocks noGrp="1"/>
          </p:cNvSpPr>
          <p:nvPr>
            <p:ph type="title"/>
          </p:nvPr>
        </p:nvSpPr>
        <p:spPr/>
        <p:txBody>
          <a:bodyPr/>
          <a:lstStyle/>
          <a:p>
            <a:r>
              <a:rPr lang="en-US" dirty="0"/>
              <a:t>Requirements</a:t>
            </a:r>
          </a:p>
        </p:txBody>
      </p:sp>
      <p:sp>
        <p:nvSpPr>
          <p:cNvPr id="3" name="Text Placeholder 2">
            <a:extLst>
              <a:ext uri="{FF2B5EF4-FFF2-40B4-BE49-F238E27FC236}">
                <a16:creationId xmlns:a16="http://schemas.microsoft.com/office/drawing/2014/main" id="{E6F35DA1-BC68-425B-9640-F1172CD2FB4F}"/>
              </a:ext>
            </a:extLst>
          </p:cNvPr>
          <p:cNvSpPr>
            <a:spLocks noGrp="1"/>
          </p:cNvSpPr>
          <p:nvPr>
            <p:ph type="body" idx="1"/>
          </p:nvPr>
        </p:nvSpPr>
        <p:spPr/>
        <p:txBody>
          <a:bodyPr/>
          <a:lstStyle/>
          <a:p>
            <a:r>
              <a:rPr lang="en-US" dirty="0"/>
              <a:t>The following requirement deals with changing a STA’s AID.</a:t>
            </a:r>
          </a:p>
          <a:p>
            <a:pPr marL="285750" lvl="1" indent="-285750">
              <a:buFont typeface="Arial" panose="020B0604020202020204" pitchFamily="34" charset="0"/>
              <a:buChar char="•"/>
            </a:pPr>
            <a:endParaRPr lang="en-US" dirty="0"/>
          </a:p>
          <a:p>
            <a:pPr marL="0" lvl="1" indent="0"/>
            <a:endParaRPr lang="en-US" dirty="0"/>
          </a:p>
          <a:p>
            <a:endParaRPr lang="en-US" dirty="0"/>
          </a:p>
        </p:txBody>
      </p:sp>
      <p:graphicFrame>
        <p:nvGraphicFramePr>
          <p:cNvPr id="4" name="Table 4">
            <a:extLst>
              <a:ext uri="{FF2B5EF4-FFF2-40B4-BE49-F238E27FC236}">
                <a16:creationId xmlns:a16="http://schemas.microsoft.com/office/drawing/2014/main" id="{DCC68AB2-8B53-74B2-7935-D36F3D2F7FC7}"/>
              </a:ext>
            </a:extLst>
          </p:cNvPr>
          <p:cNvGraphicFramePr>
            <a:graphicFrameLocks noGrp="1"/>
          </p:cNvGraphicFramePr>
          <p:nvPr>
            <p:extLst>
              <p:ext uri="{D42A27DB-BD31-4B8C-83A1-F6EECF244321}">
                <p14:modId xmlns:p14="http://schemas.microsoft.com/office/powerpoint/2010/main" val="2179662091"/>
              </p:ext>
            </p:extLst>
          </p:nvPr>
        </p:nvGraphicFramePr>
        <p:xfrm>
          <a:off x="789197" y="2821196"/>
          <a:ext cx="7201864" cy="1357514"/>
        </p:xfrm>
        <a:graphic>
          <a:graphicData uri="http://schemas.openxmlformats.org/drawingml/2006/table">
            <a:tbl>
              <a:tblPr firstRow="1" bandRow="1">
                <a:tableStyleId>{5940675A-B579-460E-94D1-54222C63F5DA}</a:tableStyleId>
              </a:tblPr>
              <a:tblGrid>
                <a:gridCol w="541505">
                  <a:extLst>
                    <a:ext uri="{9D8B030D-6E8A-4147-A177-3AD203B41FA5}">
                      <a16:colId xmlns:a16="http://schemas.microsoft.com/office/drawing/2014/main" val="113882173"/>
                    </a:ext>
                  </a:extLst>
                </a:gridCol>
                <a:gridCol w="6660359">
                  <a:extLst>
                    <a:ext uri="{9D8B030D-6E8A-4147-A177-3AD203B41FA5}">
                      <a16:colId xmlns:a16="http://schemas.microsoft.com/office/drawing/2014/main" val="1692531632"/>
                    </a:ext>
                  </a:extLst>
                </a:gridCol>
              </a:tblGrid>
              <a:tr h="1357514">
                <a:tc>
                  <a:txBody>
                    <a:bodyPr/>
                    <a:lstStyle/>
                    <a:p>
                      <a:pPr algn="ctr"/>
                      <a:r>
                        <a:rPr lang="en-US" sz="1800" b="0" i="0" u="none" strike="noStrike" cap="none" spc="0" baseline="0" dirty="0">
                          <a:solidFill>
                            <a:schemeClr val="tx1"/>
                          </a:solidFill>
                          <a:effectLst/>
                          <a:uFillTx/>
                          <a:latin typeface="+mn-lt"/>
                          <a:ea typeface="+mn-ea"/>
                          <a:cs typeface="+mn-cs"/>
                          <a:sym typeface="Helvetica"/>
                        </a:rPr>
                        <a:t>11</a:t>
                      </a:r>
                    </a:p>
                  </a:txBody>
                  <a:tcPr anchor="ctr"/>
                </a:tc>
                <a:tc>
                  <a:txBody>
                    <a:bodyPr/>
                    <a:lstStyle/>
                    <a:p>
                      <a:r>
                        <a:rPr lang="en-US" sz="1800" b="0" i="0" u="none" strike="noStrike" cap="none" spc="0" baseline="0" dirty="0">
                          <a:solidFill>
                            <a:schemeClr val="tx1"/>
                          </a:solidFill>
                          <a:effectLst/>
                          <a:uFillTx/>
                          <a:latin typeface="+mn-lt"/>
                          <a:ea typeface="+mn-ea"/>
                          <a:cs typeface="+mn-cs"/>
                          <a:sym typeface="Helvetica"/>
                        </a:rPr>
                        <a:t>11bi shall define a mechanism for a CPE Client and CPE AP to change the CPE Client’s AID to an uncorrelated new value in Associate STA State 4, without any loss of connection when the OTA MAC address of the CPE Client is changed.</a:t>
                      </a:r>
                    </a:p>
                  </a:txBody>
                  <a:tcPr marL="68580" marR="68580" marT="0" marB="0"/>
                </a:tc>
                <a:extLst>
                  <a:ext uri="{0D108BD9-81ED-4DB2-BD59-A6C34878D82A}">
                    <a16:rowId xmlns:a16="http://schemas.microsoft.com/office/drawing/2014/main" val="277478750"/>
                  </a:ext>
                </a:extLst>
              </a:tr>
            </a:tbl>
          </a:graphicData>
        </a:graphic>
      </p:graphicFrame>
    </p:spTree>
    <p:extLst>
      <p:ext uri="{BB962C8B-B14F-4D97-AF65-F5344CB8AC3E}">
        <p14:creationId xmlns:p14="http://schemas.microsoft.com/office/powerpoint/2010/main" val="1141222551"/>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A74FB-A099-D0D0-85FC-7663DA459F45}"/>
              </a:ext>
            </a:extLst>
          </p:cNvPr>
          <p:cNvSpPr>
            <a:spLocks noGrp="1"/>
          </p:cNvSpPr>
          <p:nvPr>
            <p:ph type="title"/>
          </p:nvPr>
        </p:nvSpPr>
        <p:spPr/>
        <p:txBody>
          <a:bodyPr/>
          <a:lstStyle/>
          <a:p>
            <a:r>
              <a:rPr lang="en-US" dirty="0"/>
              <a:t>AID Subfield discussion - background</a:t>
            </a:r>
          </a:p>
        </p:txBody>
      </p:sp>
      <p:sp>
        <p:nvSpPr>
          <p:cNvPr id="3" name="Content Placeholder 2">
            <a:extLst>
              <a:ext uri="{FF2B5EF4-FFF2-40B4-BE49-F238E27FC236}">
                <a16:creationId xmlns:a16="http://schemas.microsoft.com/office/drawing/2014/main" id="{9DEBAA93-76A4-82CE-CE34-EF9BDADBCABD}"/>
              </a:ext>
            </a:extLst>
          </p:cNvPr>
          <p:cNvSpPr>
            <a:spLocks noGrp="1"/>
          </p:cNvSpPr>
          <p:nvPr>
            <p:ph idx="1"/>
          </p:nvPr>
        </p:nvSpPr>
        <p:spPr>
          <a:xfrm>
            <a:off x="685800" y="1592981"/>
            <a:ext cx="7771680" cy="4783756"/>
          </a:xfrm>
        </p:spPr>
        <p:txBody>
          <a:bodyPr anchor="t">
            <a:normAutofit/>
          </a:bodyPr>
          <a:lstStyle/>
          <a:p>
            <a:r>
              <a:rPr lang="en-US" dirty="0"/>
              <a:t>In our discussions, we have targeted initially MLDs as the only devices to have access to MAC randomization during association.</a:t>
            </a:r>
          </a:p>
          <a:p>
            <a:endParaRPr lang="en-US" dirty="0"/>
          </a:p>
          <a:p>
            <a:r>
              <a:rPr lang="en-US" dirty="0"/>
              <a:t>A non-AP MLD gets a single AID to use for all of its associated non-AP STAs. (35.3.5.1 in TGbeD7.0. p550.26)</a:t>
            </a:r>
          </a:p>
          <a:p>
            <a:endParaRPr lang="en-US" dirty="0"/>
          </a:p>
          <a:p>
            <a:r>
              <a:rPr lang="en-US" dirty="0"/>
              <a:t>We have discussed reserving a block of AIDs for EDP non-AP MLDs so that the AP can rotate the AIDs while not disturbing the legacy STAs and legacy non-AP MLDs.</a:t>
            </a:r>
          </a:p>
          <a:p>
            <a:endParaRPr lang="en-US" dirty="0"/>
          </a:p>
          <a:p>
            <a:r>
              <a:rPr lang="en-US" dirty="0"/>
              <a:t>The issue is that during a transition period, we need space for 2x MAC addresses (not a problem) and 2x AIDs (a problem).</a:t>
            </a:r>
          </a:p>
          <a:p>
            <a:endParaRPr lang="en-US" dirty="0"/>
          </a:p>
          <a:p>
            <a:r>
              <a:rPr lang="en-US" dirty="0"/>
              <a:t>This problem is important because it will restrict the number of STAs and non-AP MLDs that an AP MLD can associate.</a:t>
            </a:r>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648417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52A7E1-C141-1809-A621-A719D678BA74}"/>
              </a:ext>
            </a:extLst>
          </p:cNvPr>
          <p:cNvSpPr>
            <a:spLocks noGrp="1"/>
          </p:cNvSpPr>
          <p:nvPr>
            <p:ph type="title"/>
          </p:nvPr>
        </p:nvSpPr>
        <p:spPr/>
        <p:txBody>
          <a:bodyPr/>
          <a:lstStyle/>
          <a:p>
            <a:r>
              <a:rPr lang="en-US" dirty="0"/>
              <a:t>Summary of Transition Period assumptions</a:t>
            </a:r>
          </a:p>
        </p:txBody>
      </p:sp>
      <p:sp>
        <p:nvSpPr>
          <p:cNvPr id="5" name="Text Placeholder 4">
            <a:extLst>
              <a:ext uri="{FF2B5EF4-FFF2-40B4-BE49-F238E27FC236}">
                <a16:creationId xmlns:a16="http://schemas.microsoft.com/office/drawing/2014/main" id="{B206E93C-20EA-368B-05BA-180CBC74658C}"/>
              </a:ext>
            </a:extLst>
          </p:cNvPr>
          <p:cNvSpPr>
            <a:spLocks noGrp="1"/>
          </p:cNvSpPr>
          <p:nvPr>
            <p:ph type="body" idx="1"/>
          </p:nvPr>
        </p:nvSpPr>
        <p:spPr/>
        <p:txBody>
          <a:bodyPr/>
          <a:lstStyle/>
          <a:p>
            <a:r>
              <a:rPr lang="en-US" dirty="0"/>
              <a:t>The transition period happens when a new EDP epoch begins.</a:t>
            </a:r>
          </a:p>
          <a:p>
            <a:endParaRPr lang="en-US" dirty="0"/>
          </a:p>
          <a:p>
            <a:r>
              <a:rPr lang="en-US" dirty="0"/>
              <a:t>An MLD is expected to be able to receive and correctly act upon frames with its new AID once the transition period has begun.  </a:t>
            </a:r>
          </a:p>
          <a:p>
            <a:endParaRPr lang="en-US" dirty="0"/>
          </a:p>
          <a:p>
            <a:r>
              <a:rPr lang="en-US" dirty="0"/>
              <a:t>The purpose of the transition period is to allow stored/buffered frames or frames subject to retransmission an opportunity to be transmitted versus just being deleted to clear the buffers.</a:t>
            </a:r>
          </a:p>
          <a:p>
            <a:endParaRPr lang="en-US" dirty="0"/>
          </a:p>
        </p:txBody>
      </p:sp>
    </p:spTree>
    <p:extLst>
      <p:ext uri="{BB962C8B-B14F-4D97-AF65-F5344CB8AC3E}">
        <p14:creationId xmlns:p14="http://schemas.microsoft.com/office/powerpoint/2010/main" val="339044961"/>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85294-7816-C011-83F0-B1265415DB4E}"/>
              </a:ext>
            </a:extLst>
          </p:cNvPr>
          <p:cNvSpPr>
            <a:spLocks noGrp="1"/>
          </p:cNvSpPr>
          <p:nvPr>
            <p:ph type="title"/>
          </p:nvPr>
        </p:nvSpPr>
        <p:spPr>
          <a:xfrm>
            <a:off x="685440" y="685801"/>
            <a:ext cx="7771680" cy="1065962"/>
          </a:xfrm>
        </p:spPr>
        <p:txBody>
          <a:bodyPr/>
          <a:lstStyle/>
          <a:p>
            <a:r>
              <a:rPr lang="en-US" dirty="0"/>
              <a:t>AID and AID IE</a:t>
            </a:r>
          </a:p>
        </p:txBody>
      </p:sp>
      <p:sp>
        <p:nvSpPr>
          <p:cNvPr id="32" name="TextBox 31">
            <a:extLst>
              <a:ext uri="{FF2B5EF4-FFF2-40B4-BE49-F238E27FC236}">
                <a16:creationId xmlns:a16="http://schemas.microsoft.com/office/drawing/2014/main" id="{B59D7CC7-99A8-9C89-CF76-490EDE226EF6}"/>
              </a:ext>
            </a:extLst>
          </p:cNvPr>
          <p:cNvSpPr txBox="1"/>
          <p:nvPr/>
        </p:nvSpPr>
        <p:spPr>
          <a:xfrm>
            <a:off x="3084026" y="1681037"/>
            <a:ext cx="3257302"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An AID is nominally 16 bits, but:</a:t>
            </a:r>
          </a:p>
        </p:txBody>
      </p:sp>
      <p:sp>
        <p:nvSpPr>
          <p:cNvPr id="34" name="TextBox 33">
            <a:extLst>
              <a:ext uri="{FF2B5EF4-FFF2-40B4-BE49-F238E27FC236}">
                <a16:creationId xmlns:a16="http://schemas.microsoft.com/office/drawing/2014/main" id="{96F0A2BA-87D4-B0B8-7B9C-DDCE520BF87A}"/>
              </a:ext>
            </a:extLst>
          </p:cNvPr>
          <p:cNvSpPr txBox="1"/>
          <p:nvPr/>
        </p:nvSpPr>
        <p:spPr>
          <a:xfrm>
            <a:off x="1235947" y="2050348"/>
            <a:ext cx="6953459" cy="14773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just"/>
            <a:r>
              <a:rPr lang="en-US" sz="1800" b="0" i="0" u="none" strike="noStrike" baseline="0" dirty="0">
                <a:solidFill>
                  <a:srgbClr val="000000"/>
                </a:solidFill>
                <a:latin typeface="Times New Roman" panose="02020603050405020304" pitchFamily="18" charset="0"/>
              </a:rPr>
              <a:t>The AID field for a non-DMG and non-S1G STA </a:t>
            </a:r>
            <a:r>
              <a:rPr lang="en-US" sz="1800" b="0" i="0" u="sng" strike="noStrike" baseline="0" dirty="0">
                <a:solidFill>
                  <a:srgbClr val="000000"/>
                </a:solidFill>
                <a:latin typeface="Times New Roman" panose="02020603050405020304" pitchFamily="18" charset="0"/>
              </a:rPr>
              <a:t>associated to a non-EHT AP </a:t>
            </a:r>
            <a:r>
              <a:rPr lang="en-US" sz="1800" b="0" i="0" u="none" strike="noStrike" baseline="0" dirty="0">
                <a:solidFill>
                  <a:srgbClr val="000000"/>
                </a:solidFill>
                <a:latin typeface="Times New Roman" panose="02020603050405020304" pitchFamily="18" charset="0"/>
              </a:rPr>
              <a:t>is in the range 1 to 2007. </a:t>
            </a:r>
            <a:r>
              <a:rPr lang="en-US" sz="1800" b="0" i="0" u="sng" strike="noStrike" baseline="0" dirty="0">
                <a:solidFill>
                  <a:srgbClr val="000000"/>
                </a:solidFill>
                <a:latin typeface="Times New Roman" panose="02020603050405020304" pitchFamily="18" charset="0"/>
              </a:rPr>
              <a:t>The AID field for a STA associated to an EHT AP or for a non-AP MLD associated to an AP MLD is in the range 1 to 2006. </a:t>
            </a:r>
            <a:r>
              <a:rPr lang="en-US" sz="1800" b="0" i="0" u="none" strike="noStrike" baseline="0" dirty="0">
                <a:solidFill>
                  <a:srgbClr val="000000"/>
                </a:solidFill>
                <a:latin typeface="Times New Roman" panose="02020603050405020304" pitchFamily="18" charset="0"/>
              </a:rPr>
              <a:t>This value is placed in the 14 LSBs of the AID field, with the two MSBs of the AID field set to 1. (TGbeD7.0)</a:t>
            </a:r>
            <a:endParaRPr lang="en-US" dirty="0"/>
          </a:p>
        </p:txBody>
      </p:sp>
      <p:grpSp>
        <p:nvGrpSpPr>
          <p:cNvPr id="3" name="Group 2">
            <a:extLst>
              <a:ext uri="{FF2B5EF4-FFF2-40B4-BE49-F238E27FC236}">
                <a16:creationId xmlns:a16="http://schemas.microsoft.com/office/drawing/2014/main" id="{377761A4-CE7F-2CC7-A307-587984AAF7B7}"/>
              </a:ext>
            </a:extLst>
          </p:cNvPr>
          <p:cNvGrpSpPr/>
          <p:nvPr/>
        </p:nvGrpSpPr>
        <p:grpSpPr>
          <a:xfrm>
            <a:off x="1749183" y="3576204"/>
            <a:ext cx="5309485" cy="2002992"/>
            <a:chOff x="1749183" y="3576204"/>
            <a:chExt cx="5309485" cy="2002992"/>
          </a:xfrm>
        </p:grpSpPr>
        <p:grpSp>
          <p:nvGrpSpPr>
            <p:cNvPr id="37" name="Group 36">
              <a:extLst>
                <a:ext uri="{FF2B5EF4-FFF2-40B4-BE49-F238E27FC236}">
                  <a16:creationId xmlns:a16="http://schemas.microsoft.com/office/drawing/2014/main" id="{E1346E71-B17C-D76E-4A81-739D668EF37A}"/>
                </a:ext>
              </a:extLst>
            </p:cNvPr>
            <p:cNvGrpSpPr/>
            <p:nvPr/>
          </p:nvGrpSpPr>
          <p:grpSpPr>
            <a:xfrm>
              <a:off x="1749183" y="4333208"/>
              <a:ext cx="5301518" cy="477078"/>
              <a:chOff x="1648949" y="2071126"/>
              <a:chExt cx="5301518" cy="477078"/>
            </a:xfrm>
          </p:grpSpPr>
          <p:grpSp>
            <p:nvGrpSpPr>
              <p:cNvPr id="31" name="Group 30">
                <a:extLst>
                  <a:ext uri="{FF2B5EF4-FFF2-40B4-BE49-F238E27FC236}">
                    <a16:creationId xmlns:a16="http://schemas.microsoft.com/office/drawing/2014/main" id="{349CF632-D5C7-CF5D-90DA-E6291D23CCE8}"/>
                  </a:ext>
                </a:extLst>
              </p:cNvPr>
              <p:cNvGrpSpPr/>
              <p:nvPr/>
            </p:nvGrpSpPr>
            <p:grpSpPr>
              <a:xfrm>
                <a:off x="1648949" y="2071126"/>
                <a:ext cx="5301518" cy="477078"/>
                <a:chOff x="1648949" y="2071126"/>
                <a:chExt cx="5301518" cy="477078"/>
              </a:xfrm>
            </p:grpSpPr>
            <p:grpSp>
              <p:nvGrpSpPr>
                <p:cNvPr id="19" name="Group 18">
                  <a:extLst>
                    <a:ext uri="{FF2B5EF4-FFF2-40B4-BE49-F238E27FC236}">
                      <a16:creationId xmlns:a16="http://schemas.microsoft.com/office/drawing/2014/main" id="{F6B99E1B-C533-A589-1178-FF35B5895AF4}"/>
                    </a:ext>
                  </a:extLst>
                </p:cNvPr>
                <p:cNvGrpSpPr/>
                <p:nvPr/>
              </p:nvGrpSpPr>
              <p:grpSpPr>
                <a:xfrm>
                  <a:off x="1648949" y="2071126"/>
                  <a:ext cx="2650432" cy="477078"/>
                  <a:chOff x="1126435" y="3246783"/>
                  <a:chExt cx="2650432" cy="477078"/>
                </a:xfrm>
              </p:grpSpPr>
              <p:grpSp>
                <p:nvGrpSpPr>
                  <p:cNvPr id="13" name="Group 12">
                    <a:extLst>
                      <a:ext uri="{FF2B5EF4-FFF2-40B4-BE49-F238E27FC236}">
                        <a16:creationId xmlns:a16="http://schemas.microsoft.com/office/drawing/2014/main" id="{34FB6267-1BE8-73D9-856A-60F347B45EC5}"/>
                      </a:ext>
                    </a:extLst>
                  </p:cNvPr>
                  <p:cNvGrpSpPr/>
                  <p:nvPr/>
                </p:nvGrpSpPr>
                <p:grpSpPr>
                  <a:xfrm>
                    <a:off x="1126435" y="3246783"/>
                    <a:ext cx="1325216" cy="477078"/>
                    <a:chOff x="1126435" y="3246783"/>
                    <a:chExt cx="1325216" cy="477078"/>
                  </a:xfrm>
                </p:grpSpPr>
                <p:sp>
                  <p:nvSpPr>
                    <p:cNvPr id="5" name="Rectangle 4">
                      <a:extLst>
                        <a:ext uri="{FF2B5EF4-FFF2-40B4-BE49-F238E27FC236}">
                          <a16:creationId xmlns:a16="http://schemas.microsoft.com/office/drawing/2014/main" id="{06F3B19C-CD2C-AD56-E62F-FA46D5942E26}"/>
                        </a:ext>
                      </a:extLst>
                    </p:cNvPr>
                    <p:cNvSpPr/>
                    <p:nvPr/>
                  </p:nvSpPr>
                  <p:spPr>
                    <a:xfrm>
                      <a:off x="1126435" y="3246783"/>
                      <a:ext cx="331304" cy="477078"/>
                    </a:xfrm>
                    <a:prstGeom prst="rect">
                      <a:avLst/>
                    </a:prstGeom>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
                  <p:nvSpPr>
                    <p:cNvPr id="6" name="Rectangle 5">
                      <a:extLst>
                        <a:ext uri="{FF2B5EF4-FFF2-40B4-BE49-F238E27FC236}">
                          <a16:creationId xmlns:a16="http://schemas.microsoft.com/office/drawing/2014/main" id="{87415920-B184-838C-A366-305F2EEC5F55}"/>
                        </a:ext>
                      </a:extLst>
                    </p:cNvPr>
                    <p:cNvSpPr/>
                    <p:nvPr/>
                  </p:nvSpPr>
                  <p:spPr>
                    <a:xfrm>
                      <a:off x="1457739" y="3246783"/>
                      <a:ext cx="331304" cy="477078"/>
                    </a:xfrm>
                    <a:prstGeom prst="rect">
                      <a:avLst/>
                    </a:prstGeom>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
                  <p:nvSpPr>
                    <p:cNvPr id="7" name="Rectangle 6">
                      <a:extLst>
                        <a:ext uri="{FF2B5EF4-FFF2-40B4-BE49-F238E27FC236}">
                          <a16:creationId xmlns:a16="http://schemas.microsoft.com/office/drawing/2014/main" id="{D84E2050-9544-9835-B211-0344293A2E89}"/>
                        </a:ext>
                      </a:extLst>
                    </p:cNvPr>
                    <p:cNvSpPr/>
                    <p:nvPr/>
                  </p:nvSpPr>
                  <p:spPr>
                    <a:xfrm>
                      <a:off x="1789043" y="3246783"/>
                      <a:ext cx="331304" cy="477078"/>
                    </a:xfrm>
                    <a:prstGeom prst="rect">
                      <a:avLst/>
                    </a:prstGeom>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Helvetica"/>
                      </a:endParaRPr>
                    </a:p>
                  </p:txBody>
                </p:sp>
                <p:sp>
                  <p:nvSpPr>
                    <p:cNvPr id="8" name="Rectangle 7">
                      <a:extLst>
                        <a:ext uri="{FF2B5EF4-FFF2-40B4-BE49-F238E27FC236}">
                          <a16:creationId xmlns:a16="http://schemas.microsoft.com/office/drawing/2014/main" id="{4616E528-546A-EFBF-9684-5870AC79B269}"/>
                        </a:ext>
                      </a:extLst>
                    </p:cNvPr>
                    <p:cNvSpPr/>
                    <p:nvPr/>
                  </p:nvSpPr>
                  <p:spPr>
                    <a:xfrm>
                      <a:off x="2120347" y="3246783"/>
                      <a:ext cx="331304" cy="477078"/>
                    </a:xfrm>
                    <a:prstGeom prst="rect">
                      <a:avLst/>
                    </a:prstGeom>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Helvetica"/>
                      </a:endParaRPr>
                    </a:p>
                  </p:txBody>
                </p:sp>
              </p:grpSp>
              <p:grpSp>
                <p:nvGrpSpPr>
                  <p:cNvPr id="14" name="Group 13">
                    <a:extLst>
                      <a:ext uri="{FF2B5EF4-FFF2-40B4-BE49-F238E27FC236}">
                        <a16:creationId xmlns:a16="http://schemas.microsoft.com/office/drawing/2014/main" id="{0D817858-D22C-1D2C-CF27-15468CEED906}"/>
                      </a:ext>
                    </a:extLst>
                  </p:cNvPr>
                  <p:cNvGrpSpPr/>
                  <p:nvPr/>
                </p:nvGrpSpPr>
                <p:grpSpPr>
                  <a:xfrm>
                    <a:off x="2451651" y="3246783"/>
                    <a:ext cx="1325216" cy="477078"/>
                    <a:chOff x="1126435" y="3246783"/>
                    <a:chExt cx="1325216" cy="477078"/>
                  </a:xfrm>
                </p:grpSpPr>
                <p:sp>
                  <p:nvSpPr>
                    <p:cNvPr id="15" name="Rectangle 14">
                      <a:extLst>
                        <a:ext uri="{FF2B5EF4-FFF2-40B4-BE49-F238E27FC236}">
                          <a16:creationId xmlns:a16="http://schemas.microsoft.com/office/drawing/2014/main" id="{A67E2865-A18B-6B28-118F-CDAFAB040C8C}"/>
                        </a:ext>
                      </a:extLst>
                    </p:cNvPr>
                    <p:cNvSpPr/>
                    <p:nvPr/>
                  </p:nvSpPr>
                  <p:spPr>
                    <a:xfrm>
                      <a:off x="1126435" y="3246783"/>
                      <a:ext cx="331304" cy="477078"/>
                    </a:xfrm>
                    <a:prstGeom prst="rect">
                      <a:avLst/>
                    </a:prstGeom>
                    <a:solidFill>
                      <a:srgbClr val="FF0000"/>
                    </a:solidFill>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
                  <p:nvSpPr>
                    <p:cNvPr id="16" name="Rectangle 15">
                      <a:extLst>
                        <a:ext uri="{FF2B5EF4-FFF2-40B4-BE49-F238E27FC236}">
                          <a16:creationId xmlns:a16="http://schemas.microsoft.com/office/drawing/2014/main" id="{55600362-ED62-802E-EEDB-D8B3997F3CFB}"/>
                        </a:ext>
                      </a:extLst>
                    </p:cNvPr>
                    <p:cNvSpPr/>
                    <p:nvPr/>
                  </p:nvSpPr>
                  <p:spPr>
                    <a:xfrm>
                      <a:off x="1457739" y="3246783"/>
                      <a:ext cx="331304" cy="477078"/>
                    </a:xfrm>
                    <a:prstGeom prst="rect">
                      <a:avLst/>
                    </a:prstGeom>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Helvetica"/>
                      </a:endParaRPr>
                    </a:p>
                  </p:txBody>
                </p:sp>
                <p:sp>
                  <p:nvSpPr>
                    <p:cNvPr id="17" name="Rectangle 16">
                      <a:extLst>
                        <a:ext uri="{FF2B5EF4-FFF2-40B4-BE49-F238E27FC236}">
                          <a16:creationId xmlns:a16="http://schemas.microsoft.com/office/drawing/2014/main" id="{CF38865B-50AE-E07B-AB0A-EB6EE621DFC4}"/>
                        </a:ext>
                      </a:extLst>
                    </p:cNvPr>
                    <p:cNvSpPr/>
                    <p:nvPr/>
                  </p:nvSpPr>
                  <p:spPr>
                    <a:xfrm>
                      <a:off x="1789043" y="3246783"/>
                      <a:ext cx="331304" cy="477078"/>
                    </a:xfrm>
                    <a:prstGeom prst="rect">
                      <a:avLst/>
                    </a:prstGeom>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Helvetica"/>
                      </a:endParaRPr>
                    </a:p>
                  </p:txBody>
                </p:sp>
                <p:sp>
                  <p:nvSpPr>
                    <p:cNvPr id="18" name="Rectangle 17">
                      <a:extLst>
                        <a:ext uri="{FF2B5EF4-FFF2-40B4-BE49-F238E27FC236}">
                          <a16:creationId xmlns:a16="http://schemas.microsoft.com/office/drawing/2014/main" id="{0F1028B9-37A4-F6D6-C0E3-247CD6B3D287}"/>
                        </a:ext>
                      </a:extLst>
                    </p:cNvPr>
                    <p:cNvSpPr/>
                    <p:nvPr/>
                  </p:nvSpPr>
                  <p:spPr>
                    <a:xfrm>
                      <a:off x="2120347" y="3246783"/>
                      <a:ext cx="331304" cy="477078"/>
                    </a:xfrm>
                    <a:prstGeom prst="rect">
                      <a:avLst/>
                    </a:prstGeom>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Helvetica"/>
                      </a:endParaRPr>
                    </a:p>
                  </p:txBody>
                </p:sp>
              </p:grpSp>
            </p:grpSp>
            <p:grpSp>
              <p:nvGrpSpPr>
                <p:cNvPr id="20" name="Group 19">
                  <a:extLst>
                    <a:ext uri="{FF2B5EF4-FFF2-40B4-BE49-F238E27FC236}">
                      <a16:creationId xmlns:a16="http://schemas.microsoft.com/office/drawing/2014/main" id="{4649DA93-5BF6-2BB2-A78D-FF8CEA487028}"/>
                    </a:ext>
                  </a:extLst>
                </p:cNvPr>
                <p:cNvGrpSpPr/>
                <p:nvPr/>
              </p:nvGrpSpPr>
              <p:grpSpPr>
                <a:xfrm>
                  <a:off x="4300035" y="2071126"/>
                  <a:ext cx="2650432" cy="477078"/>
                  <a:chOff x="1126435" y="3246783"/>
                  <a:chExt cx="2650432" cy="477078"/>
                </a:xfrm>
              </p:grpSpPr>
              <p:grpSp>
                <p:nvGrpSpPr>
                  <p:cNvPr id="21" name="Group 20">
                    <a:extLst>
                      <a:ext uri="{FF2B5EF4-FFF2-40B4-BE49-F238E27FC236}">
                        <a16:creationId xmlns:a16="http://schemas.microsoft.com/office/drawing/2014/main" id="{A05DB3DB-A0EC-4EF3-A7AA-ED839B0DCDE4}"/>
                      </a:ext>
                    </a:extLst>
                  </p:cNvPr>
                  <p:cNvGrpSpPr/>
                  <p:nvPr/>
                </p:nvGrpSpPr>
                <p:grpSpPr>
                  <a:xfrm>
                    <a:off x="1126435" y="3246783"/>
                    <a:ext cx="1325216" cy="477078"/>
                    <a:chOff x="1126435" y="3246783"/>
                    <a:chExt cx="1325216" cy="477078"/>
                  </a:xfrm>
                </p:grpSpPr>
                <p:sp>
                  <p:nvSpPr>
                    <p:cNvPr id="27" name="Rectangle 26">
                      <a:extLst>
                        <a:ext uri="{FF2B5EF4-FFF2-40B4-BE49-F238E27FC236}">
                          <a16:creationId xmlns:a16="http://schemas.microsoft.com/office/drawing/2014/main" id="{220904F8-16AC-837A-07E2-573B7948C995}"/>
                        </a:ext>
                      </a:extLst>
                    </p:cNvPr>
                    <p:cNvSpPr/>
                    <p:nvPr/>
                  </p:nvSpPr>
                  <p:spPr>
                    <a:xfrm>
                      <a:off x="1126435" y="3246783"/>
                      <a:ext cx="331304" cy="477078"/>
                    </a:xfrm>
                    <a:prstGeom prst="rect">
                      <a:avLst/>
                    </a:prstGeom>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Helvetica"/>
                      </a:endParaRPr>
                    </a:p>
                  </p:txBody>
                </p:sp>
                <p:sp>
                  <p:nvSpPr>
                    <p:cNvPr id="28" name="Rectangle 27">
                      <a:extLst>
                        <a:ext uri="{FF2B5EF4-FFF2-40B4-BE49-F238E27FC236}">
                          <a16:creationId xmlns:a16="http://schemas.microsoft.com/office/drawing/2014/main" id="{03620B70-1EF4-A342-0D5A-761B8C55E3FA}"/>
                        </a:ext>
                      </a:extLst>
                    </p:cNvPr>
                    <p:cNvSpPr/>
                    <p:nvPr/>
                  </p:nvSpPr>
                  <p:spPr>
                    <a:xfrm>
                      <a:off x="1457739" y="3246783"/>
                      <a:ext cx="331304" cy="477078"/>
                    </a:xfrm>
                    <a:prstGeom prst="rect">
                      <a:avLst/>
                    </a:prstGeom>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Helvetica"/>
                      </a:endParaRPr>
                    </a:p>
                  </p:txBody>
                </p:sp>
                <p:sp>
                  <p:nvSpPr>
                    <p:cNvPr id="29" name="Rectangle 28">
                      <a:extLst>
                        <a:ext uri="{FF2B5EF4-FFF2-40B4-BE49-F238E27FC236}">
                          <a16:creationId xmlns:a16="http://schemas.microsoft.com/office/drawing/2014/main" id="{AADA2B60-AE0B-B1BB-D225-1F7445FAD2A3}"/>
                        </a:ext>
                      </a:extLst>
                    </p:cNvPr>
                    <p:cNvSpPr/>
                    <p:nvPr/>
                  </p:nvSpPr>
                  <p:spPr>
                    <a:xfrm>
                      <a:off x="1789043" y="3246783"/>
                      <a:ext cx="331304" cy="477078"/>
                    </a:xfrm>
                    <a:prstGeom prst="rect">
                      <a:avLst/>
                    </a:prstGeom>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Helvetica"/>
                      </a:endParaRPr>
                    </a:p>
                  </p:txBody>
                </p:sp>
                <p:sp>
                  <p:nvSpPr>
                    <p:cNvPr id="30" name="Rectangle 29">
                      <a:extLst>
                        <a:ext uri="{FF2B5EF4-FFF2-40B4-BE49-F238E27FC236}">
                          <a16:creationId xmlns:a16="http://schemas.microsoft.com/office/drawing/2014/main" id="{F621BD49-771F-C4DF-B914-C3F38AC327BA}"/>
                        </a:ext>
                      </a:extLst>
                    </p:cNvPr>
                    <p:cNvSpPr/>
                    <p:nvPr/>
                  </p:nvSpPr>
                  <p:spPr>
                    <a:xfrm>
                      <a:off x="2120347" y="3246783"/>
                      <a:ext cx="331304" cy="477078"/>
                    </a:xfrm>
                    <a:prstGeom prst="rect">
                      <a:avLst/>
                    </a:prstGeom>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Helvetica"/>
                      </a:endParaRPr>
                    </a:p>
                  </p:txBody>
                </p:sp>
              </p:grpSp>
              <p:grpSp>
                <p:nvGrpSpPr>
                  <p:cNvPr id="22" name="Group 21">
                    <a:extLst>
                      <a:ext uri="{FF2B5EF4-FFF2-40B4-BE49-F238E27FC236}">
                        <a16:creationId xmlns:a16="http://schemas.microsoft.com/office/drawing/2014/main" id="{81E986EF-838A-B589-933E-C38A5A031AA9}"/>
                      </a:ext>
                    </a:extLst>
                  </p:cNvPr>
                  <p:cNvGrpSpPr/>
                  <p:nvPr/>
                </p:nvGrpSpPr>
                <p:grpSpPr>
                  <a:xfrm>
                    <a:off x="2451651" y="3246783"/>
                    <a:ext cx="1325216" cy="477078"/>
                    <a:chOff x="1126435" y="3246783"/>
                    <a:chExt cx="1325216" cy="477078"/>
                  </a:xfrm>
                </p:grpSpPr>
                <p:sp>
                  <p:nvSpPr>
                    <p:cNvPr id="23" name="Rectangle 22">
                      <a:extLst>
                        <a:ext uri="{FF2B5EF4-FFF2-40B4-BE49-F238E27FC236}">
                          <a16:creationId xmlns:a16="http://schemas.microsoft.com/office/drawing/2014/main" id="{6EA17ABA-5516-C512-3EAE-5F558BC2E02C}"/>
                        </a:ext>
                      </a:extLst>
                    </p:cNvPr>
                    <p:cNvSpPr/>
                    <p:nvPr/>
                  </p:nvSpPr>
                  <p:spPr>
                    <a:xfrm>
                      <a:off x="1126435" y="3246783"/>
                      <a:ext cx="331304" cy="477078"/>
                    </a:xfrm>
                    <a:prstGeom prst="rect">
                      <a:avLst/>
                    </a:prstGeom>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Helvetica"/>
                      </a:endParaRPr>
                    </a:p>
                  </p:txBody>
                </p:sp>
                <p:sp>
                  <p:nvSpPr>
                    <p:cNvPr id="24" name="Rectangle 23">
                      <a:extLst>
                        <a:ext uri="{FF2B5EF4-FFF2-40B4-BE49-F238E27FC236}">
                          <a16:creationId xmlns:a16="http://schemas.microsoft.com/office/drawing/2014/main" id="{74B4DB0C-B743-9552-CFD1-C14E7097DCD7}"/>
                        </a:ext>
                      </a:extLst>
                    </p:cNvPr>
                    <p:cNvSpPr/>
                    <p:nvPr/>
                  </p:nvSpPr>
                  <p:spPr>
                    <a:xfrm>
                      <a:off x="1457739" y="3246783"/>
                      <a:ext cx="331304" cy="477078"/>
                    </a:xfrm>
                    <a:prstGeom prst="rect">
                      <a:avLst/>
                    </a:prstGeom>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Helvetica"/>
                      </a:endParaRPr>
                    </a:p>
                  </p:txBody>
                </p:sp>
                <p:sp>
                  <p:nvSpPr>
                    <p:cNvPr id="25" name="Rectangle 24">
                      <a:extLst>
                        <a:ext uri="{FF2B5EF4-FFF2-40B4-BE49-F238E27FC236}">
                          <a16:creationId xmlns:a16="http://schemas.microsoft.com/office/drawing/2014/main" id="{1878F764-82DD-0CA3-FEF0-9D7B195F85B4}"/>
                        </a:ext>
                      </a:extLst>
                    </p:cNvPr>
                    <p:cNvSpPr/>
                    <p:nvPr/>
                  </p:nvSpPr>
                  <p:spPr>
                    <a:xfrm>
                      <a:off x="1789043" y="3246783"/>
                      <a:ext cx="331304" cy="477078"/>
                    </a:xfrm>
                    <a:prstGeom prst="rect">
                      <a:avLst/>
                    </a:prstGeom>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Helvetica"/>
                      </a:endParaRPr>
                    </a:p>
                  </p:txBody>
                </p:sp>
                <p:sp>
                  <p:nvSpPr>
                    <p:cNvPr id="26" name="Rectangle 25">
                      <a:extLst>
                        <a:ext uri="{FF2B5EF4-FFF2-40B4-BE49-F238E27FC236}">
                          <a16:creationId xmlns:a16="http://schemas.microsoft.com/office/drawing/2014/main" id="{4948F2F2-924F-FBAA-4203-6174D669B4BB}"/>
                        </a:ext>
                      </a:extLst>
                    </p:cNvPr>
                    <p:cNvSpPr/>
                    <p:nvPr/>
                  </p:nvSpPr>
                  <p:spPr>
                    <a:xfrm>
                      <a:off x="2120347" y="3246783"/>
                      <a:ext cx="331304" cy="477078"/>
                    </a:xfrm>
                    <a:prstGeom prst="rect">
                      <a:avLst/>
                    </a:prstGeom>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Helvetica"/>
                      </a:endParaRPr>
                    </a:p>
                  </p:txBody>
                </p:sp>
              </p:grpSp>
            </p:grpSp>
          </p:grpSp>
          <p:sp>
            <p:nvSpPr>
              <p:cNvPr id="35" name="TextBox 34">
                <a:extLst>
                  <a:ext uri="{FF2B5EF4-FFF2-40B4-BE49-F238E27FC236}">
                    <a16:creationId xmlns:a16="http://schemas.microsoft.com/office/drawing/2014/main" id="{3D555A89-A1F3-3CCB-6A1C-40A4E2CB7488}"/>
                  </a:ext>
                </a:extLst>
              </p:cNvPr>
              <p:cNvSpPr txBox="1"/>
              <p:nvPr/>
            </p:nvSpPr>
            <p:spPr>
              <a:xfrm>
                <a:off x="1756823" y="2192347"/>
                <a:ext cx="128240"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1</a:t>
                </a:r>
              </a:p>
            </p:txBody>
          </p:sp>
          <p:sp>
            <p:nvSpPr>
              <p:cNvPr id="36" name="TextBox 35">
                <a:extLst>
                  <a:ext uri="{FF2B5EF4-FFF2-40B4-BE49-F238E27FC236}">
                    <a16:creationId xmlns:a16="http://schemas.microsoft.com/office/drawing/2014/main" id="{863C0C4C-CDD4-8423-F324-1D1ABAB21BBE}"/>
                  </a:ext>
                </a:extLst>
              </p:cNvPr>
              <p:cNvSpPr txBox="1"/>
              <p:nvPr/>
            </p:nvSpPr>
            <p:spPr>
              <a:xfrm>
                <a:off x="2106469" y="2192347"/>
                <a:ext cx="128240"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1</a:t>
                </a:r>
              </a:p>
            </p:txBody>
          </p:sp>
        </p:grpSp>
        <p:sp>
          <p:nvSpPr>
            <p:cNvPr id="38" name="Left Brace 37">
              <a:extLst>
                <a:ext uri="{FF2B5EF4-FFF2-40B4-BE49-F238E27FC236}">
                  <a16:creationId xmlns:a16="http://schemas.microsoft.com/office/drawing/2014/main" id="{5724420A-79D0-4B62-CBF8-8ADF0456AB99}"/>
                </a:ext>
              </a:extLst>
            </p:cNvPr>
            <p:cNvSpPr/>
            <p:nvPr/>
          </p:nvSpPr>
          <p:spPr>
            <a:xfrm rot="5400000">
              <a:off x="5011511" y="2294018"/>
              <a:ext cx="433381" cy="3644998"/>
            </a:xfrm>
            <a:prstGeom prst="leftBrace">
              <a:avLst>
                <a:gd name="adj1" fmla="val 8333"/>
                <a:gd name="adj2" fmla="val 54146"/>
              </a:avLst>
            </a:prstGeom>
            <a:ln w="28575"/>
          </p:spPr>
          <p:style>
            <a:lnRef idx="1">
              <a:schemeClr val="dk1"/>
            </a:lnRef>
            <a:fillRef idx="0">
              <a:schemeClr val="dk1"/>
            </a:fillRef>
            <a:effectRef idx="0">
              <a:schemeClr val="dk1"/>
            </a:effectRef>
            <a:fontRef idx="minor">
              <a:schemeClr val="tx1"/>
            </a:fontRef>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endParaRPr>
            </a:p>
          </p:txBody>
        </p:sp>
        <p:sp>
          <p:nvSpPr>
            <p:cNvPr id="39" name="TextBox 38">
              <a:extLst>
                <a:ext uri="{FF2B5EF4-FFF2-40B4-BE49-F238E27FC236}">
                  <a16:creationId xmlns:a16="http://schemas.microsoft.com/office/drawing/2014/main" id="{7B313A86-FF28-D024-7D96-7F47BEF4A5BF}"/>
                </a:ext>
              </a:extLst>
            </p:cNvPr>
            <p:cNvSpPr txBox="1"/>
            <p:nvPr/>
          </p:nvSpPr>
          <p:spPr>
            <a:xfrm>
              <a:off x="4812584" y="3576204"/>
              <a:ext cx="705321"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AID 11</a:t>
              </a:r>
            </a:p>
          </p:txBody>
        </p:sp>
        <p:sp>
          <p:nvSpPr>
            <p:cNvPr id="40" name="Left Brace 39">
              <a:extLst>
                <a:ext uri="{FF2B5EF4-FFF2-40B4-BE49-F238E27FC236}">
                  <a16:creationId xmlns:a16="http://schemas.microsoft.com/office/drawing/2014/main" id="{206E93EA-99ED-F404-5E70-211232BF0ED0}"/>
                </a:ext>
              </a:extLst>
            </p:cNvPr>
            <p:cNvSpPr/>
            <p:nvPr/>
          </p:nvSpPr>
          <p:spPr>
            <a:xfrm rot="16200000">
              <a:off x="4849680" y="3049513"/>
              <a:ext cx="433381" cy="3984594"/>
            </a:xfrm>
            <a:prstGeom prst="leftBrace">
              <a:avLst>
                <a:gd name="adj1" fmla="val 8333"/>
                <a:gd name="adj2" fmla="val 54146"/>
              </a:avLst>
            </a:prstGeom>
            <a:ln w="28575"/>
          </p:spPr>
          <p:style>
            <a:lnRef idx="1">
              <a:schemeClr val="dk1"/>
            </a:lnRef>
            <a:fillRef idx="0">
              <a:schemeClr val="dk1"/>
            </a:fillRef>
            <a:effectRef idx="0">
              <a:schemeClr val="dk1"/>
            </a:effectRef>
            <a:fontRef idx="minor">
              <a:schemeClr val="tx1"/>
            </a:fontRef>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endParaRPr>
            </a:p>
          </p:txBody>
        </p:sp>
        <p:sp>
          <p:nvSpPr>
            <p:cNvPr id="41" name="TextBox 40">
              <a:extLst>
                <a:ext uri="{FF2B5EF4-FFF2-40B4-BE49-F238E27FC236}">
                  <a16:creationId xmlns:a16="http://schemas.microsoft.com/office/drawing/2014/main" id="{7D03CC4A-E82A-3890-4F29-83ECDF5DC323}"/>
                </a:ext>
              </a:extLst>
            </p:cNvPr>
            <p:cNvSpPr txBox="1"/>
            <p:nvPr/>
          </p:nvSpPr>
          <p:spPr>
            <a:xfrm>
              <a:off x="4764279" y="5302197"/>
              <a:ext cx="705321"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AID 12</a:t>
              </a:r>
            </a:p>
          </p:txBody>
        </p:sp>
      </p:grpSp>
    </p:spTree>
    <p:extLst>
      <p:ext uri="{BB962C8B-B14F-4D97-AF65-F5344CB8AC3E}">
        <p14:creationId xmlns:p14="http://schemas.microsoft.com/office/powerpoint/2010/main" val="1353827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CC8ED-B4E8-D9DF-AEE3-0B5F46073D25}"/>
              </a:ext>
            </a:extLst>
          </p:cNvPr>
          <p:cNvSpPr>
            <a:spLocks noGrp="1"/>
          </p:cNvSpPr>
          <p:nvPr>
            <p:ph type="title"/>
          </p:nvPr>
        </p:nvSpPr>
        <p:spPr/>
        <p:txBody>
          <a:bodyPr/>
          <a:lstStyle/>
          <a:p>
            <a:r>
              <a:rPr lang="en-US" dirty="0"/>
              <a:t>Discussion – PS-Poll frame</a:t>
            </a:r>
          </a:p>
        </p:txBody>
      </p:sp>
      <p:sp>
        <p:nvSpPr>
          <p:cNvPr id="3" name="Content Placeholder 2">
            <a:extLst>
              <a:ext uri="{FF2B5EF4-FFF2-40B4-BE49-F238E27FC236}">
                <a16:creationId xmlns:a16="http://schemas.microsoft.com/office/drawing/2014/main" id="{EA3A3098-EFA2-864F-D249-BE9744F0F44A}"/>
              </a:ext>
            </a:extLst>
          </p:cNvPr>
          <p:cNvSpPr>
            <a:spLocks noGrp="1"/>
          </p:cNvSpPr>
          <p:nvPr>
            <p:ph idx="1"/>
          </p:nvPr>
        </p:nvSpPr>
        <p:spPr>
          <a:xfrm>
            <a:off x="685800" y="1751762"/>
            <a:ext cx="7771680" cy="4343398"/>
          </a:xfrm>
        </p:spPr>
        <p:txBody>
          <a:bodyPr anchor="t">
            <a:normAutofit/>
          </a:bodyPr>
          <a:lstStyle/>
          <a:p>
            <a:pPr marL="0" indent="0">
              <a:buNone/>
            </a:pPr>
            <a:r>
              <a:rPr lang="en-US" dirty="0"/>
              <a:t>9.3.1.5 NDP PS-Poll frame format</a:t>
            </a:r>
          </a:p>
          <a:p>
            <a:pPr marL="0" indent="0">
              <a:buNone/>
            </a:pPr>
            <a:r>
              <a:rPr lang="en-US" dirty="0"/>
              <a:t>Since the PS-Poll frame is generated by the non-AP MLD’s affiliated STA, the STA can always choose to use the AID from the new FA parameter set. </a:t>
            </a:r>
          </a:p>
          <a:p>
            <a:pPr marL="0" indent="0">
              <a:buNone/>
            </a:pPr>
            <a:endParaRPr lang="en-US" dirty="0"/>
          </a:p>
          <a:p>
            <a:pPr marL="0" indent="0">
              <a:buNone/>
            </a:pPr>
            <a:r>
              <a:rPr lang="en-US" dirty="0"/>
              <a:t>Proposed text adds a requirement to that affect to the Non-BDT variant of the PS-Poll frame format (9.3.1.5.2).</a:t>
            </a:r>
          </a:p>
          <a:p>
            <a:pPr marL="0" indent="0">
              <a:buNone/>
            </a:pPr>
            <a:endParaRPr lang="en-US" dirty="0"/>
          </a:p>
        </p:txBody>
      </p:sp>
    </p:spTree>
    <p:extLst>
      <p:ext uri="{BB962C8B-B14F-4D97-AF65-F5344CB8AC3E}">
        <p14:creationId xmlns:p14="http://schemas.microsoft.com/office/powerpoint/2010/main" val="21525704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CC8ED-B4E8-D9DF-AEE3-0B5F46073D25}"/>
              </a:ext>
            </a:extLst>
          </p:cNvPr>
          <p:cNvSpPr>
            <a:spLocks noGrp="1"/>
          </p:cNvSpPr>
          <p:nvPr>
            <p:ph type="title"/>
          </p:nvPr>
        </p:nvSpPr>
        <p:spPr/>
        <p:txBody>
          <a:bodyPr/>
          <a:lstStyle/>
          <a:p>
            <a:r>
              <a:rPr lang="en-US" dirty="0"/>
              <a:t>Discussion – Multi-STA </a:t>
            </a:r>
            <a:r>
              <a:rPr lang="en-US" dirty="0" err="1"/>
              <a:t>BlockAck</a:t>
            </a:r>
            <a:endParaRPr lang="en-US" dirty="0"/>
          </a:p>
        </p:txBody>
      </p:sp>
      <p:sp>
        <p:nvSpPr>
          <p:cNvPr id="3" name="Content Placeholder 2">
            <a:extLst>
              <a:ext uri="{FF2B5EF4-FFF2-40B4-BE49-F238E27FC236}">
                <a16:creationId xmlns:a16="http://schemas.microsoft.com/office/drawing/2014/main" id="{EA3A3098-EFA2-864F-D249-BE9744F0F44A}"/>
              </a:ext>
            </a:extLst>
          </p:cNvPr>
          <p:cNvSpPr>
            <a:spLocks noGrp="1"/>
          </p:cNvSpPr>
          <p:nvPr>
            <p:ph idx="1"/>
          </p:nvPr>
        </p:nvSpPr>
        <p:spPr>
          <a:xfrm>
            <a:off x="685800" y="1751762"/>
            <a:ext cx="7771680" cy="4343398"/>
          </a:xfrm>
        </p:spPr>
        <p:txBody>
          <a:bodyPr anchor="t">
            <a:normAutofit fontScale="92500" lnSpcReduction="10000"/>
          </a:bodyPr>
          <a:lstStyle/>
          <a:p>
            <a:pPr marL="0" indent="0">
              <a:buNone/>
            </a:pPr>
            <a:endParaRPr lang="en-US" dirty="0"/>
          </a:p>
          <a:p>
            <a:r>
              <a:rPr lang="en-US" dirty="0"/>
              <a:t>Multi-STA </a:t>
            </a:r>
            <a:r>
              <a:rPr lang="en-US" dirty="0" err="1"/>
              <a:t>BlockAck</a:t>
            </a:r>
            <a:r>
              <a:rPr lang="en-US" dirty="0"/>
              <a:t> variant (9.3.1.8.6) –  </a:t>
            </a:r>
          </a:p>
          <a:p>
            <a:pPr lvl="2"/>
            <a:r>
              <a:rPr lang="en-US" dirty="0"/>
              <a:t> This variant is the only </a:t>
            </a:r>
            <a:r>
              <a:rPr lang="en-US" dirty="0" err="1"/>
              <a:t>BlockAck</a:t>
            </a:r>
            <a:r>
              <a:rPr lang="en-US" dirty="0"/>
              <a:t> frame making use of AID11. But for this frame type, the TID_INFO subfield in the BA Control field is reserved.  A bit from that field can be used to indicate that the AID11 values are from the previous epoch.</a:t>
            </a:r>
          </a:p>
          <a:p>
            <a:pPr lvl="2"/>
            <a:endParaRPr lang="en-US" dirty="0"/>
          </a:p>
          <a:p>
            <a:pPr lvl="2"/>
            <a:r>
              <a:rPr lang="en-US" dirty="0"/>
              <a:t> If the AP MLD does mark a multi-STA </a:t>
            </a:r>
            <a:r>
              <a:rPr lang="en-US" dirty="0" err="1"/>
              <a:t>BlockAck</a:t>
            </a:r>
            <a:r>
              <a:rPr lang="en-US" dirty="0"/>
              <a:t> as containing AIDs from the previous epoch, it should only contain AIDs from the previous epoch and AIDs of legacy STAs.</a:t>
            </a:r>
          </a:p>
          <a:p>
            <a:pPr lvl="2"/>
            <a:endParaRPr lang="en-US" dirty="0"/>
          </a:p>
          <a:p>
            <a:pPr lvl="2"/>
            <a:r>
              <a:rPr lang="en-US" dirty="0"/>
              <a:t> Alternatively, the AP could be directed to not use this frame during the transition period. That approach could be problematic depending upon how often the AP uses the Multi-STA </a:t>
            </a:r>
            <a:r>
              <a:rPr lang="en-US" dirty="0" err="1"/>
              <a:t>BlockAck</a:t>
            </a:r>
            <a:r>
              <a:rPr lang="en-US" dirty="0"/>
              <a:t> frame.</a:t>
            </a:r>
          </a:p>
          <a:p>
            <a:pPr lvl="2"/>
            <a:endParaRPr lang="en-US" dirty="0"/>
          </a:p>
          <a:p>
            <a:pPr lvl="2"/>
            <a:r>
              <a:rPr lang="en-US" dirty="0"/>
              <a:t>Recommended text: use a bit to indicate if the AIDs in the frame are from the previous set of FA parameters during an EDP transition period.</a:t>
            </a:r>
          </a:p>
          <a:p>
            <a:pPr lvl="1"/>
            <a:endParaRPr lang="en-US" dirty="0"/>
          </a:p>
          <a:p>
            <a:endParaRPr lang="en-US" dirty="0"/>
          </a:p>
          <a:p>
            <a:endParaRPr lang="en-US" dirty="0"/>
          </a:p>
        </p:txBody>
      </p:sp>
    </p:spTree>
    <p:extLst>
      <p:ext uri="{BB962C8B-B14F-4D97-AF65-F5344CB8AC3E}">
        <p14:creationId xmlns:p14="http://schemas.microsoft.com/office/powerpoint/2010/main" val="123463668"/>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53596</TotalTime>
  <Words>1148</Words>
  <Application>Microsoft Office PowerPoint</Application>
  <PresentationFormat>On-screen Show (4:3)</PresentationFormat>
  <Paragraphs>97</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Arial Unicode MS</vt:lpstr>
      <vt:lpstr>Helvetica</vt:lpstr>
      <vt:lpstr>Helvetica Neue</vt:lpstr>
      <vt:lpstr>Times New Roman</vt:lpstr>
      <vt:lpstr>Office Theme</vt:lpstr>
      <vt:lpstr>PowerPoint Presentation</vt:lpstr>
      <vt:lpstr>PowerPoint Presentation</vt:lpstr>
      <vt:lpstr>Summary</vt:lpstr>
      <vt:lpstr>Requirements</vt:lpstr>
      <vt:lpstr>AID Subfield discussion - background</vt:lpstr>
      <vt:lpstr>Summary of Transition Period assumptions</vt:lpstr>
      <vt:lpstr>AID and AID IE</vt:lpstr>
      <vt:lpstr>Discussion – PS-Poll frame</vt:lpstr>
      <vt:lpstr>Discussion – Multi-STA BlockAck</vt:lpstr>
      <vt:lpstr>Discussion – NDP Announcement frame</vt:lpstr>
      <vt:lpstr>Discussion – Trigger frame</vt:lpstr>
      <vt:lpstr>Discussion – AID Bitmap element and TIM element with Multi-Link Traffic Indication element </vt:lpstr>
      <vt:lpstr>Straw Poll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236</cp:revision>
  <dcterms:modified xsi:type="dcterms:W3CDTF">2024-09-06T18:19:02Z</dcterms:modified>
</cp:coreProperties>
</file>