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94" r:id="rId4"/>
    <p:sldId id="287" r:id="rId5"/>
    <p:sldId id="295" r:id="rId6"/>
    <p:sldId id="296" r:id="rId7"/>
    <p:sldId id="292" r:id="rId8"/>
    <p:sldId id="299" r:id="rId9"/>
    <p:sldId id="297" r:id="rId10"/>
    <p:sldId id="298" r:id="rId11"/>
    <p:sldId id="30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5"/>
    <p:restoredTop sz="79197"/>
  </p:normalViewPr>
  <p:slideViewPr>
    <p:cSldViewPr snapToGrid="0">
      <p:cViewPr varScale="1">
        <p:scale>
          <a:sx n="114" d="100"/>
          <a:sy n="114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75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4926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4122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32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83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404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414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944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32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5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914400" y="1463040"/>
            <a:ext cx="10895798" cy="4631374"/>
          </a:xfrm>
          <a:prstGeom prst="rect">
            <a:avLst/>
          </a:prstGeom>
        </p:spPr>
        <p:txBody>
          <a:bodyPr>
            <a:noAutofit/>
          </a:bodyPr>
          <a:lstStyle>
            <a:lvl4pPr>
              <a:defRPr b="0"/>
            </a:lvl4pPr>
          </a:lstStyle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dirty="0"/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テキスト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cap="all"/>
            </a:lvl1pPr>
          </a:lstStyle>
          <a:p>
            <a:r>
              <a:t>タイトルテキスト</a:t>
            </a:r>
          </a:p>
        </p:txBody>
      </p:sp>
      <p:sp>
        <p:nvSpPr>
          <p:cNvPr id="3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399" y="609599"/>
            <a:ext cx="103632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Line 8"/>
          <p:cNvSpPr/>
          <p:nvPr/>
        </p:nvSpPr>
        <p:spPr>
          <a:xfrm>
            <a:off x="914399" y="6476999"/>
            <a:ext cx="104648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</a:t>
            </a:r>
            <a:r>
              <a:rPr lang="en-US" dirty="0"/>
              <a:t>1-24/793r0</a:t>
            </a:r>
            <a:endParaRPr dirty="0"/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タイトルテキスト"/>
          <p:cNvSpPr txBox="1">
            <a:spLocks noGrp="1"/>
          </p:cNvSpPr>
          <p:nvPr>
            <p:ph type="title"/>
          </p:nvPr>
        </p:nvSpPr>
        <p:spPr>
          <a:xfrm>
            <a:off x="609600" y="609598"/>
            <a:ext cx="10972800" cy="694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/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7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318263"/>
            <a:ext cx="10972800" cy="5146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  <a:endParaRPr lang="en-US" dirty="0"/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D5ADA56-BBEA-8178-F529-E12E8C977028}"/>
              </a:ext>
            </a:extLst>
          </p:cNvPr>
          <p:cNvSpPr txBox="1"/>
          <p:nvPr userDrawn="1"/>
        </p:nvSpPr>
        <p:spPr>
          <a:xfrm>
            <a:off x="914399" y="327689"/>
            <a:ext cx="11464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pPr algn="l"/>
            <a:r>
              <a:rPr lang="en-US" dirty="0"/>
              <a:t>May 2024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0000"/>
        <a:buFont typeface="Wingdings" pitchFamily="2" charset="2"/>
        <a:buChar char="l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613800" marR="0" indent="-2880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720000" marR="0" indent="-21375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システムフォント（レギュラー）"/>
        <a:buChar char="-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5544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4"/>
          <p:cNvSpPr txBox="1"/>
          <p:nvPr/>
        </p:nvSpPr>
        <p:spPr>
          <a:xfrm>
            <a:off x="10180319" y="6475414"/>
            <a:ext cx="1163745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60" name="Rectangle 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Follow-up of </a:t>
            </a:r>
            <a:r>
              <a:rPr dirty="0"/>
              <a:t>Data </a:t>
            </a:r>
            <a:r>
              <a:rPr lang="en-US" dirty="0"/>
              <a:t>O</a:t>
            </a:r>
            <a:r>
              <a:rPr dirty="0"/>
              <a:t>ffload </a:t>
            </a:r>
            <a:r>
              <a:rPr lang="en-US" dirty="0"/>
              <a:t>U</a:t>
            </a:r>
            <a:r>
              <a:rPr dirty="0"/>
              <a:t>sing WLAN in </a:t>
            </a:r>
            <a:r>
              <a:rPr lang="en-US" dirty="0"/>
              <a:t>C</a:t>
            </a:r>
            <a:r>
              <a:rPr dirty="0"/>
              <a:t>onnected </a:t>
            </a:r>
            <a:r>
              <a:rPr lang="en-US" dirty="0"/>
              <a:t>V</a:t>
            </a:r>
            <a:r>
              <a:rPr dirty="0"/>
              <a:t>ehicle </a:t>
            </a:r>
            <a:r>
              <a:rPr lang="en-US" dirty="0"/>
              <a:t>C</a:t>
            </a:r>
            <a:r>
              <a:rPr dirty="0"/>
              <a:t>ase</a:t>
            </a:r>
          </a:p>
        </p:txBody>
      </p:sp>
      <p:sp>
        <p:nvSpPr>
          <p:cNvPr id="61" name="Rectangle 2"/>
          <p:cNvSpPr txBox="1">
            <a:spLocks noGrp="1"/>
          </p:cNvSpPr>
          <p:nvPr>
            <p:ph type="subTitle" sz="quarter" idx="1"/>
          </p:nvPr>
        </p:nvSpPr>
        <p:spPr>
          <a:xfrm>
            <a:off x="1828800" y="1781107"/>
            <a:ext cx="8534400" cy="4762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None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rPr dirty="0"/>
              <a:t>Date:</a:t>
            </a:r>
            <a:r>
              <a:rPr b="0" dirty="0"/>
              <a:t> 2024-0</a:t>
            </a:r>
            <a:r>
              <a:rPr lang="en-US" b="0" dirty="0"/>
              <a:t>5-14</a:t>
            </a:r>
            <a:endParaRPr b="0" dirty="0"/>
          </a:p>
        </p:txBody>
      </p:sp>
      <p:sp>
        <p:nvSpPr>
          <p:cNvPr id="6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63" name="Rectangle 4"/>
          <p:cNvSpPr txBox="1"/>
          <p:nvPr/>
        </p:nvSpPr>
        <p:spPr>
          <a:xfrm>
            <a:off x="1150979" y="2738098"/>
            <a:ext cx="1355641" cy="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r>
              <a:rPr dirty="0"/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53C6B91E-46E6-14E9-D03D-86F2422E96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107201"/>
              </p:ext>
            </p:extLst>
          </p:nvPr>
        </p:nvGraphicFramePr>
        <p:xfrm>
          <a:off x="1268413" y="3429000"/>
          <a:ext cx="10009187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" imgW="10439400" imgH="2755900" progId="Word.Document.8">
                  <p:embed/>
                </p:oleObj>
              </mc:Choice>
              <mc:Fallback>
                <p:oleObj name="文書" r:id="rId2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3429000"/>
                        <a:ext cx="10009187" cy="2633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66C5E-E540-05F6-604B-D03F3F59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 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5A9A58-349F-1366-B693-FBA337C4D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895706"/>
            <a:ext cx="10895798" cy="4198707"/>
          </a:xfrm>
        </p:spPr>
        <p:txBody>
          <a:bodyPr/>
          <a:lstStyle/>
          <a:p>
            <a:r>
              <a:rPr kumimoji="1" lang="en-US" altLang="ja-JP" b="1" dirty="0"/>
              <a:t>Further discussion of data offload using WLAN for connected vehicles is provided.</a:t>
            </a:r>
          </a:p>
          <a:p>
            <a:endParaRPr kumimoji="1" lang="en-US" altLang="ja-JP" b="1" dirty="0"/>
          </a:p>
          <a:p>
            <a:r>
              <a:rPr lang="en-US" altLang="ja-JP" b="1" dirty="0"/>
              <a:t>Additionally, the consideration about the gap between the current IEEE specifications and the requirements for data offload using WLAN for connected vehicles is discussed.</a:t>
            </a:r>
          </a:p>
          <a:p>
            <a:endParaRPr lang="en-US" altLang="ja-JP" b="1" dirty="0"/>
          </a:p>
          <a:p>
            <a:r>
              <a:rPr lang="en-US" altLang="ja-JP" b="1" dirty="0"/>
              <a:t>We'd appreciate your insights on further analyzing this gap and addressing new challenges associated with using WLAN to complement cellular connectivity for connected vehicles.</a:t>
            </a:r>
          </a:p>
          <a:p>
            <a:endParaRPr lang="en-US" altLang="ja-JP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4472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3E1B748A-82B7-03B3-5FF0-89CD10B8D9ED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>
            <a:lvl1pPr marL="0" marR="0" indent="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4572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9144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13716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18288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22860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27432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32004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36576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hangingPunct="1"/>
            <a:r>
              <a:rPr lang="en-US"/>
              <a:t>References 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66FC134-74D1-BDFE-7884-23E7BCE4DD62}"/>
              </a:ext>
            </a:extLst>
          </p:cNvPr>
          <p:cNvSpPr txBox="1">
            <a:spLocks/>
          </p:cNvSpPr>
          <p:nvPr/>
        </p:nvSpPr>
        <p:spPr>
          <a:xfrm>
            <a:off x="914400" y="1981200"/>
            <a:ext cx="11151219" cy="4113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normAutofit lnSpcReduction="10000"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l"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613800" marR="0" indent="-2880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2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720000" marR="0" indent="-21375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システムフォント（レギュラー）"/>
              <a:buChar char="-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5544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marL="0" indent="0" hangingPunct="1">
              <a:buNone/>
              <a:defRPr sz="2000" b="0"/>
            </a:pPr>
            <a:r>
              <a:rPr lang="en-US" sz="2000" dirty="0"/>
              <a:t>[1] 11-24/415r1 Data offload using WLAN in connected vehicle case, March, 2024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[2] WBA,</a:t>
            </a:r>
            <a:r>
              <a:rPr lang="en-US" sz="2000" dirty="0">
                <a:latin typeface="MS Gothic"/>
                <a:ea typeface="MS Gothic"/>
                <a:sym typeface="MS Gothic"/>
              </a:rPr>
              <a:t> </a:t>
            </a:r>
            <a:r>
              <a:rPr lang="en-US" sz="2000" dirty="0"/>
              <a:t>Wi-Fi Opportunities for Connected vehicles, 2020.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[3] 5GAA, C-V2X Use cases and service level requirements,  2023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[4] 11-24/378r0, Wi-Fi for High Mobility Users, March, 2024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[5] </a:t>
            </a:r>
            <a:r>
              <a:rPr lang="en-US" sz="2000" dirty="0" err="1"/>
              <a:t>WiFi</a:t>
            </a:r>
            <a:r>
              <a:rPr lang="en-US" sz="2000" dirty="0"/>
              <a:t> Alliance, ”</a:t>
            </a:r>
            <a:r>
              <a:rPr lang="en-US" sz="2000" dirty="0" err="1"/>
              <a:t>Passpoint</a:t>
            </a:r>
            <a:r>
              <a:rPr lang="en-US" sz="2000" dirty="0"/>
              <a:t> Specification", 2022.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[6]  IEEE 802.11u-2011 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[7] IEEE802.11ai-2016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[8] F. Yang, etc., Revisiting </a:t>
            </a:r>
            <a:r>
              <a:rPr lang="en-US" sz="2000" dirty="0" err="1"/>
              <a:t>WiFi</a:t>
            </a:r>
            <a:r>
              <a:rPr lang="en-US" sz="2000" dirty="0"/>
              <a:t> offloading in the wild for V2I applications, Computer Networks, </a:t>
            </a:r>
            <a:r>
              <a:rPr lang="en-US" altLang="ja-JP" sz="2000" dirty="0"/>
              <a:t>2022</a:t>
            </a:r>
            <a:endParaRPr lang="en-US" sz="2000" dirty="0"/>
          </a:p>
          <a:p>
            <a:pPr marL="0" indent="0" hangingPunct="1">
              <a:buNone/>
              <a:defRPr sz="2000" b="0"/>
            </a:pPr>
            <a:r>
              <a:rPr lang="en-US" sz="2000" dirty="0"/>
              <a:t>[9] IEEE802.11r-2008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[10]</a:t>
            </a:r>
            <a:r>
              <a:rPr lang="en-US" altLang="ja-JP" sz="2000" dirty="0"/>
              <a:t> IEEE802.11k-2008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[11] </a:t>
            </a:r>
            <a:r>
              <a:rPr lang="en-US" altLang="ja-JP" dirty="0">
                <a:effectLst/>
              </a:rPr>
              <a:t>Song, Z.,</a:t>
            </a:r>
            <a:r>
              <a:rPr lang="en-US" altLang="ja-JP" dirty="0" err="1">
                <a:effectLst/>
              </a:rPr>
              <a:t>etc</a:t>
            </a:r>
            <a:r>
              <a:rPr lang="en-US" altLang="ja-JP" dirty="0">
                <a:effectLst/>
              </a:rPr>
              <a:t>., Wi-Fi Goes to Town: Rapid Picocell Switching for Wireless Transit Networks, 2017</a:t>
            </a:r>
            <a:endParaRPr lang="en-US" sz="2000" dirty="0"/>
          </a:p>
          <a:p>
            <a:pPr marL="0" indent="0" hangingPunct="1">
              <a:buNone/>
              <a:defRPr sz="2000" b="0"/>
            </a:pPr>
            <a:endParaRPr lang="en-US" sz="2000" dirty="0"/>
          </a:p>
          <a:p>
            <a:pPr marL="0" indent="0" hangingPunct="1">
              <a:buNone/>
              <a:defRPr sz="2000" b="0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684719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914400" y="1973765"/>
            <a:ext cx="10361613" cy="4120647"/>
          </a:xfrm>
        </p:spPr>
        <p:txBody>
          <a:bodyPr>
            <a:noAutofit/>
          </a:bodyPr>
          <a:lstStyle/>
          <a:p>
            <a:r>
              <a:rPr lang="en-US" b="1" dirty="0"/>
              <a:t>Data offload using WLAN in connected vehicle case is discussed in [1] </a:t>
            </a:r>
          </a:p>
          <a:p>
            <a:endParaRPr lang="en-US" b="1" dirty="0"/>
          </a:p>
          <a:p>
            <a:r>
              <a:rPr lang="en-US" b="1" dirty="0"/>
              <a:t>In this contribution, more details of the use case are discussed</a:t>
            </a:r>
          </a:p>
          <a:p>
            <a:endParaRPr lang="en-US" b="1" dirty="0"/>
          </a:p>
          <a:p>
            <a:r>
              <a:rPr lang="en-US" b="1" dirty="0"/>
              <a:t>In addition, the consideration of the gap between the </a:t>
            </a:r>
            <a:r>
              <a:rPr lang="en-US" altLang="ja-JP" b="1" dirty="0"/>
              <a:t>current IEEE specifications and the </a:t>
            </a:r>
            <a:r>
              <a:rPr lang="en-US" b="1" dirty="0"/>
              <a:t>requirements for data offload to WLAN in connected vehicle case is discussed</a:t>
            </a:r>
          </a:p>
          <a:p>
            <a:pPr lvl="7"/>
            <a:endParaRPr lang="en-US" dirty="0"/>
          </a:p>
          <a:p>
            <a:pPr lvl="6"/>
            <a:endParaRPr lang="en-US" dirty="0"/>
          </a:p>
        </p:txBody>
      </p:sp>
      <p:sp>
        <p:nvSpPr>
          <p:cNvPr id="6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 lang="en-US" altLang="ja-JP"/>
              <a:pPr/>
              <a:t>2</a:t>
            </a:fld>
            <a:endParaRPr lang="en-US" altLang="ja-JP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CC5F69-5633-5241-AF0A-7D02138EB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altLang="ja-JP" dirty="0"/>
              <a:t>Recap </a:t>
            </a:r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6AE4FA-27AF-0FE1-7898-43ED1A32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795345"/>
            <a:ext cx="10361613" cy="4299067"/>
          </a:xfrm>
        </p:spPr>
        <p:txBody>
          <a:bodyPr>
            <a:noAutofit/>
          </a:bodyPr>
          <a:lstStyle/>
          <a:p>
            <a:r>
              <a:rPr lang="en-US" altLang="ja-JP" dirty="0"/>
              <a:t>Automotive services (e.g. intelligent driving) needs big data capacity exchange between vehicle and the cloud.</a:t>
            </a:r>
          </a:p>
          <a:p>
            <a:r>
              <a:rPr lang="en-US" altLang="ja-JP" dirty="0"/>
              <a:t>Offloading data from cellular to WLAN may offer a faster and more cost-effective solution for connected vehicles. </a:t>
            </a:r>
          </a:p>
          <a:p>
            <a:r>
              <a:rPr lang="en-US" altLang="ja-JP" dirty="0"/>
              <a:t>Current solutions such as IEEE 802.11u do not fully support the connected vehicle’s data offloading case. </a:t>
            </a:r>
          </a:p>
          <a:p>
            <a:r>
              <a:rPr lang="en-US" altLang="ja-JP" dirty="0"/>
              <a:t>Fast association &amp; authentication, seamless AP handover, optimized roaming algorithm, etc., are required for connected vehicle case.</a:t>
            </a:r>
          </a:p>
          <a:p>
            <a:r>
              <a:rPr lang="en-US" altLang="ja-JP" dirty="0"/>
              <a:t>Understanding these requirements and identifying the gaps in the current IEEE standards is important</a:t>
            </a:r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680841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>
            <a:normAutofit/>
          </a:bodyPr>
          <a:lstStyle/>
          <a:p>
            <a:r>
              <a:rPr lang="en-US" dirty="0"/>
              <a:t>Vehicle data collection using WLAN</a:t>
            </a:r>
          </a:p>
        </p:txBody>
      </p:sp>
      <p:sp>
        <p:nvSpPr>
          <p:cNvPr id="83" name="コンテンツ プレースホルダー 4"/>
          <p:cNvSpPr txBox="1">
            <a:spLocks noGrp="1"/>
          </p:cNvSpPr>
          <p:nvPr>
            <p:ph type="body" idx="1"/>
          </p:nvPr>
        </p:nvSpPr>
        <p:spPr>
          <a:xfrm>
            <a:off x="914400" y="1463675"/>
            <a:ext cx="11154941" cy="4630738"/>
          </a:xfrm>
        </p:spPr>
        <p:txBody>
          <a:bodyPr lIns="46800">
            <a:noAutofit/>
          </a:bodyPr>
          <a:lstStyle/>
          <a:p>
            <a:r>
              <a:rPr lang="en-US" altLang="ja-JP" dirty="0"/>
              <a:t>Example use case: Data collection for HD map</a:t>
            </a:r>
          </a:p>
          <a:p>
            <a:pPr marL="325800" lvl="1" indent="0">
              <a:buNone/>
            </a:pPr>
            <a:r>
              <a:rPr lang="en-US" altLang="ja-JP" dirty="0"/>
              <a:t>As v</a:t>
            </a:r>
            <a:r>
              <a:rPr lang="en-US" dirty="0"/>
              <a:t>ehicles drive through the interested area</a:t>
            </a:r>
          </a:p>
          <a:p>
            <a:pPr lvl="1"/>
            <a:r>
              <a:rPr lang="en-US" dirty="0"/>
              <a:t>Vehicles transmit data about their local environment, dynamic objects, and so on when connected to WLAN </a:t>
            </a:r>
          </a:p>
          <a:p>
            <a:pPr lvl="2"/>
            <a:r>
              <a:rPr lang="en-US" altLang="ja-JP" dirty="0"/>
              <a:t>Large data transfers are required to update HD map</a:t>
            </a:r>
            <a:endParaRPr lang="en-US" dirty="0"/>
          </a:p>
          <a:p>
            <a:pPr lvl="2"/>
            <a:r>
              <a:rPr lang="en-US" dirty="0"/>
              <a:t>On-board sensor, camera, LIDAR contribute the necessary data</a:t>
            </a:r>
          </a:p>
          <a:p>
            <a:pPr lvl="3"/>
            <a:r>
              <a:rPr lang="en-US" altLang="ja-JP" dirty="0"/>
              <a:t>Camera generates data (500~3500) Mbit/s/camera [2]</a:t>
            </a:r>
          </a:p>
          <a:p>
            <a:pPr lvl="3"/>
            <a:r>
              <a:rPr lang="en-US" altLang="ja-JP" sz="1800" b="0" dirty="0"/>
              <a:t>RADAR</a:t>
            </a:r>
            <a:r>
              <a:rPr lang="en-US" altLang="ja-JP" dirty="0"/>
              <a:t> </a:t>
            </a:r>
            <a:r>
              <a:rPr lang="en-US" altLang="ja-JP" sz="1800" b="0" dirty="0"/>
              <a:t>generates data (0.1~15) Mbit/s/RADAR </a:t>
            </a:r>
            <a:r>
              <a:rPr lang="en-US" altLang="ja-JP" dirty="0"/>
              <a:t>[2]</a:t>
            </a:r>
            <a:endParaRPr lang="en-US" dirty="0"/>
          </a:p>
          <a:p>
            <a:pPr lvl="1"/>
            <a:r>
              <a:rPr lang="en-US" dirty="0"/>
              <a:t>A local server processes the collected data to update</a:t>
            </a:r>
          </a:p>
          <a:p>
            <a:pPr marL="325800" lvl="1" indent="0">
              <a:buNone/>
            </a:pPr>
            <a:r>
              <a:rPr lang="en-US" dirty="0"/>
              <a:t>    regional HD map. </a:t>
            </a:r>
          </a:p>
          <a:p>
            <a:pPr lvl="1"/>
            <a:r>
              <a:rPr lang="en-US" sz="2000" dirty="0"/>
              <a:t>Other assumptions</a:t>
            </a:r>
          </a:p>
          <a:p>
            <a:pPr lvl="2"/>
            <a:r>
              <a:rPr lang="en-US" sz="1800" dirty="0"/>
              <a:t>The interested area: 500m range in urban area</a:t>
            </a:r>
          </a:p>
          <a:p>
            <a:pPr lvl="2"/>
            <a:r>
              <a:rPr lang="en-US" sz="1800" dirty="0"/>
              <a:t>Average vehicle velocity: 60km/h </a:t>
            </a: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C48989E-5AE3-1375-8938-8D406B5F4213}"/>
              </a:ext>
            </a:extLst>
          </p:cNvPr>
          <p:cNvGrpSpPr/>
          <p:nvPr/>
        </p:nvGrpSpPr>
        <p:grpSpPr>
          <a:xfrm>
            <a:off x="7395603" y="3398444"/>
            <a:ext cx="4049767" cy="2833830"/>
            <a:chOff x="7598891" y="2921959"/>
            <a:chExt cx="4049767" cy="2833830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7356D04-39D7-7961-7052-0010672500AE}"/>
                </a:ext>
              </a:extLst>
            </p:cNvPr>
            <p:cNvSpPr txBox="1"/>
            <p:nvPr/>
          </p:nvSpPr>
          <p:spPr>
            <a:xfrm>
              <a:off x="9011022" y="4860264"/>
              <a:ext cx="81893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800" dirty="0"/>
                <a:t>Wi-Fi</a:t>
              </a:r>
              <a:endParaRPr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42EF6A94-1BEC-3047-F864-6E340DFF0564}"/>
                </a:ext>
              </a:extLst>
            </p:cNvPr>
            <p:cNvSpPr/>
            <p:nvPr/>
          </p:nvSpPr>
          <p:spPr bwMode="auto">
            <a:xfrm>
              <a:off x="7598891" y="4741112"/>
              <a:ext cx="4049767" cy="847369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5" name="図 4" descr="Network Wireless Router · Free vector graphic on Pixabay">
              <a:extLst>
                <a:ext uri="{FF2B5EF4-FFF2-40B4-BE49-F238E27FC236}">
                  <a16:creationId xmlns:a16="http://schemas.microsoft.com/office/drawing/2014/main" id="{D5AC7FBA-60B9-C9EF-AD45-7C746501A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6977" y="4281501"/>
              <a:ext cx="379446" cy="471036"/>
            </a:xfrm>
            <a:prstGeom prst="rect">
              <a:avLst/>
            </a:prstGeom>
          </p:spPr>
        </p:pic>
        <p:pic>
          <p:nvPicPr>
            <p:cNvPr id="6" name="図 5" descr="Network Wireless Router · Free vector graphic on Pixabay">
              <a:extLst>
                <a:ext uri="{FF2B5EF4-FFF2-40B4-BE49-F238E27FC236}">
                  <a16:creationId xmlns:a16="http://schemas.microsoft.com/office/drawing/2014/main" id="{1CDE4C4E-A6CB-CD89-7BA4-307CA571A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0756" y="4292926"/>
              <a:ext cx="379446" cy="471036"/>
            </a:xfrm>
            <a:prstGeom prst="rect">
              <a:avLst/>
            </a:prstGeom>
          </p:spPr>
        </p:pic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406CC0B9-08E3-BB8F-FE76-5BC92B775F7F}"/>
                </a:ext>
              </a:extLst>
            </p:cNvPr>
            <p:cNvCxnSpPr>
              <a:cxnSpLocks/>
              <a:stCxn id="4" idx="1"/>
              <a:endCxn id="4" idx="3"/>
            </p:cNvCxnSpPr>
            <p:nvPr/>
          </p:nvCxnSpPr>
          <p:spPr bwMode="auto">
            <a:xfrm>
              <a:off x="7598891" y="5164797"/>
              <a:ext cx="40497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20E6CB57-3AB2-53D8-202C-7EDC24136086}"/>
                </a:ext>
              </a:extLst>
            </p:cNvPr>
            <p:cNvGrpSpPr/>
            <p:nvPr/>
          </p:nvGrpSpPr>
          <p:grpSpPr>
            <a:xfrm flipH="1">
              <a:off x="10595373" y="5011168"/>
              <a:ext cx="742100" cy="717770"/>
              <a:chOff x="1286780" y="2691222"/>
              <a:chExt cx="1165626" cy="1120738"/>
            </a:xfrm>
          </p:grpSpPr>
          <p:pic>
            <p:nvPicPr>
              <p:cNvPr id="29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F83B9815-5228-3B51-5733-21090A3930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6780" y="2773630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180C78DD-F46E-769F-53B4-5398EC655C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4552" y="2691222"/>
                <a:ext cx="442825" cy="4081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39B7955B-C717-4CF2-BFD9-3CA9B4804703}"/>
                </a:ext>
              </a:extLst>
            </p:cNvPr>
            <p:cNvGrpSpPr/>
            <p:nvPr/>
          </p:nvGrpSpPr>
          <p:grpSpPr>
            <a:xfrm flipH="1">
              <a:off x="8098444" y="5032861"/>
              <a:ext cx="742100" cy="722928"/>
              <a:chOff x="1248827" y="2884676"/>
              <a:chExt cx="1165626" cy="1128792"/>
            </a:xfrm>
          </p:grpSpPr>
          <p:pic>
            <p:nvPicPr>
              <p:cNvPr id="27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E7994775-A163-ED36-832D-04D8A39D2F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BCADD9FA-BBAC-A8BB-2348-9839574D76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2" name="Picture 6" descr="Router Icon Clip Art Image - ClipSafari">
              <a:extLst>
                <a:ext uri="{FF2B5EF4-FFF2-40B4-BE49-F238E27FC236}">
                  <a16:creationId xmlns:a16="http://schemas.microsoft.com/office/drawing/2014/main" id="{11EF51B1-7147-F165-A814-352A6CF915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7564" y="3743347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7682764F-E157-02D4-109A-AB1680B9D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275" y="2921959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rver Icons &amp; Symbols">
              <a:extLst>
                <a:ext uri="{FF2B5EF4-FFF2-40B4-BE49-F238E27FC236}">
                  <a16:creationId xmlns:a16="http://schemas.microsoft.com/office/drawing/2014/main" id="{BCA7F7E8-F22B-CF61-CD30-196BFAC1B5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9187" y="3425422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上矢印 44">
              <a:extLst>
                <a:ext uri="{FF2B5EF4-FFF2-40B4-BE49-F238E27FC236}">
                  <a16:creationId xmlns:a16="http://schemas.microsoft.com/office/drawing/2014/main" id="{AFE9D34E-7E02-5614-EBAE-721A05BB931F}"/>
                </a:ext>
              </a:extLst>
            </p:cNvPr>
            <p:cNvSpPr/>
            <p:nvPr/>
          </p:nvSpPr>
          <p:spPr>
            <a:xfrm>
              <a:off x="8932404" y="3972380"/>
              <a:ext cx="1263668" cy="1118435"/>
            </a:xfrm>
            <a:prstGeom prst="upArrow">
              <a:avLst>
                <a:gd name="adj1" fmla="val 33600"/>
                <a:gd name="adj2" fmla="val 24330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2700" cap="flat">
              <a:solidFill>
                <a:schemeClr val="tx1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cxnSp>
          <p:nvCxnSpPr>
            <p:cNvPr id="47" name="曲線コネクタ 46">
              <a:extLst>
                <a:ext uri="{FF2B5EF4-FFF2-40B4-BE49-F238E27FC236}">
                  <a16:creationId xmlns:a16="http://schemas.microsoft.com/office/drawing/2014/main" id="{698BDF9D-62F2-B02A-B004-1A7EF8BF74EC}"/>
                </a:ext>
              </a:extLst>
            </p:cNvPr>
            <p:cNvCxnSpPr>
              <a:stCxn id="6" idx="0"/>
            </p:cNvCxnSpPr>
            <p:nvPr/>
          </p:nvCxnSpPr>
          <p:spPr>
            <a:xfrm rot="5400000" flipH="1" flipV="1">
              <a:off x="8810178" y="3715541"/>
              <a:ext cx="437686" cy="71708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曲線コネクタ 48">
              <a:extLst>
                <a:ext uri="{FF2B5EF4-FFF2-40B4-BE49-F238E27FC236}">
                  <a16:creationId xmlns:a16="http://schemas.microsoft.com/office/drawing/2014/main" id="{CBF07044-3073-593C-68BD-66BB20DB988A}"/>
                </a:ext>
              </a:extLst>
            </p:cNvPr>
            <p:cNvCxnSpPr>
              <a:stCxn id="5" idx="0"/>
            </p:cNvCxnSpPr>
            <p:nvPr/>
          </p:nvCxnSpPr>
          <p:spPr>
            <a:xfrm rot="16200000" flipV="1">
              <a:off x="10002291" y="3507091"/>
              <a:ext cx="479474" cy="106934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A558064-5A0D-C4F6-2F4B-C07928710248}"/>
              </a:ext>
            </a:extLst>
          </p:cNvPr>
          <p:cNvSpPr txBox="1"/>
          <p:nvPr/>
        </p:nvSpPr>
        <p:spPr>
          <a:xfrm>
            <a:off x="6771633" y="6078387"/>
            <a:ext cx="5297708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Vehicular data (cameral, LIDAR, etc.) </a:t>
            </a:r>
            <a:r>
              <a:rPr lang="en-US" altLang="ja-JP" sz="1400" dirty="0"/>
              <a:t>could be offloaded using WLAN</a:t>
            </a: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74720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>
            <a:normAutofit/>
          </a:bodyPr>
          <a:lstStyle/>
          <a:p>
            <a:r>
              <a:rPr lang="en-US" dirty="0"/>
              <a:t>Vehicle Data distribution using WLAN</a:t>
            </a:r>
          </a:p>
        </p:txBody>
      </p:sp>
      <p:sp>
        <p:nvSpPr>
          <p:cNvPr id="83" name="コンテンツ プレースホルダー 4"/>
          <p:cNvSpPr txBox="1">
            <a:spLocks noGrp="1"/>
          </p:cNvSpPr>
          <p:nvPr>
            <p:ph type="body" idx="1"/>
          </p:nvPr>
        </p:nvSpPr>
        <p:spPr>
          <a:xfrm>
            <a:off x="914400" y="1463041"/>
            <a:ext cx="11154941" cy="4631372"/>
          </a:xfrm>
        </p:spPr>
        <p:txBody>
          <a:bodyPr lIns="46800">
            <a:noAutofit/>
          </a:bodyPr>
          <a:lstStyle/>
          <a:p>
            <a:r>
              <a:rPr lang="en-US" altLang="ja-JP" dirty="0"/>
              <a:t>Example use case: Regional HD map distribution</a:t>
            </a:r>
          </a:p>
          <a:p>
            <a:pPr marL="325800" lvl="1" indent="0">
              <a:buNone/>
            </a:pPr>
            <a:r>
              <a:rPr lang="en-US" altLang="ja-JP" dirty="0"/>
              <a:t>As v</a:t>
            </a:r>
            <a:r>
              <a:rPr lang="en-US" dirty="0"/>
              <a:t>ehicles drive through the interested area</a:t>
            </a:r>
          </a:p>
          <a:p>
            <a:pPr lvl="1"/>
            <a:r>
              <a:rPr lang="en-US" dirty="0"/>
              <a:t>Vehicles download the relevant map data when connected to WLAN either on the vehicle request or server-pushed</a:t>
            </a:r>
          </a:p>
          <a:p>
            <a:pPr lvl="2"/>
            <a:r>
              <a:rPr lang="en-US" altLang="ja-JP" dirty="0"/>
              <a:t>Static map and geospatial event (e.g. dynamic objects) information are included</a:t>
            </a:r>
            <a:endParaRPr lang="en-US" dirty="0"/>
          </a:p>
          <a:p>
            <a:pPr lvl="2"/>
            <a:r>
              <a:rPr lang="en-US" dirty="0"/>
              <a:t>The total data volume could be large, e.g. updates for dynamic object may be 500kB [3]</a:t>
            </a:r>
          </a:p>
          <a:p>
            <a:pPr lvl="1"/>
            <a:r>
              <a:rPr lang="en-US" dirty="0"/>
              <a:t>By receiving updated HD map, vehicles can maintain accurate map</a:t>
            </a:r>
          </a:p>
          <a:p>
            <a:pPr marL="325800" lvl="1" indent="0">
              <a:buNone/>
            </a:pPr>
            <a:r>
              <a:rPr lang="en-US" dirty="0"/>
              <a:t>    information, enabling advanced functions such as intelligent driving</a:t>
            </a: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C48989E-5AE3-1375-8938-8D406B5F4213}"/>
              </a:ext>
            </a:extLst>
          </p:cNvPr>
          <p:cNvGrpSpPr/>
          <p:nvPr/>
        </p:nvGrpSpPr>
        <p:grpSpPr>
          <a:xfrm>
            <a:off x="8021983" y="3609861"/>
            <a:ext cx="4049767" cy="2833830"/>
            <a:chOff x="7598891" y="2921959"/>
            <a:chExt cx="4049767" cy="2833830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7356D04-39D7-7961-7052-0010672500AE}"/>
                </a:ext>
              </a:extLst>
            </p:cNvPr>
            <p:cNvSpPr txBox="1"/>
            <p:nvPr/>
          </p:nvSpPr>
          <p:spPr>
            <a:xfrm>
              <a:off x="9011022" y="4860264"/>
              <a:ext cx="81893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800" dirty="0"/>
                <a:t>Wi-Fi</a:t>
              </a:r>
              <a:endParaRPr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42EF6A94-1BEC-3047-F864-6E340DFF0564}"/>
                </a:ext>
              </a:extLst>
            </p:cNvPr>
            <p:cNvSpPr/>
            <p:nvPr/>
          </p:nvSpPr>
          <p:spPr bwMode="auto">
            <a:xfrm>
              <a:off x="7598891" y="4741112"/>
              <a:ext cx="4049767" cy="847369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5" name="図 4" descr="Network Wireless Router · Free vector graphic on Pixabay">
              <a:extLst>
                <a:ext uri="{FF2B5EF4-FFF2-40B4-BE49-F238E27FC236}">
                  <a16:creationId xmlns:a16="http://schemas.microsoft.com/office/drawing/2014/main" id="{D5AC7FBA-60B9-C9EF-AD45-7C746501A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6977" y="4281501"/>
              <a:ext cx="379446" cy="471036"/>
            </a:xfrm>
            <a:prstGeom prst="rect">
              <a:avLst/>
            </a:prstGeom>
          </p:spPr>
        </p:pic>
        <p:pic>
          <p:nvPicPr>
            <p:cNvPr id="6" name="図 5" descr="Network Wireless Router · Free vector graphic on Pixabay">
              <a:extLst>
                <a:ext uri="{FF2B5EF4-FFF2-40B4-BE49-F238E27FC236}">
                  <a16:creationId xmlns:a16="http://schemas.microsoft.com/office/drawing/2014/main" id="{1CDE4C4E-A6CB-CD89-7BA4-307CA571A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0756" y="4292926"/>
              <a:ext cx="379446" cy="471036"/>
            </a:xfrm>
            <a:prstGeom prst="rect">
              <a:avLst/>
            </a:prstGeom>
          </p:spPr>
        </p:pic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406CC0B9-08E3-BB8F-FE76-5BC92B775F7F}"/>
                </a:ext>
              </a:extLst>
            </p:cNvPr>
            <p:cNvCxnSpPr>
              <a:cxnSpLocks/>
              <a:stCxn id="4" idx="1"/>
              <a:endCxn id="4" idx="3"/>
            </p:cNvCxnSpPr>
            <p:nvPr/>
          </p:nvCxnSpPr>
          <p:spPr bwMode="auto">
            <a:xfrm>
              <a:off x="7598891" y="5164797"/>
              <a:ext cx="40497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20E6CB57-3AB2-53D8-202C-7EDC24136086}"/>
                </a:ext>
              </a:extLst>
            </p:cNvPr>
            <p:cNvGrpSpPr/>
            <p:nvPr/>
          </p:nvGrpSpPr>
          <p:grpSpPr>
            <a:xfrm flipH="1">
              <a:off x="10595373" y="5011168"/>
              <a:ext cx="742100" cy="717770"/>
              <a:chOff x="1286780" y="2691222"/>
              <a:chExt cx="1165626" cy="1120738"/>
            </a:xfrm>
          </p:grpSpPr>
          <p:pic>
            <p:nvPicPr>
              <p:cNvPr id="29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F83B9815-5228-3B51-5733-21090A3930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6780" y="2773630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180C78DD-F46E-769F-53B4-5398EC655C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4552" y="2691222"/>
                <a:ext cx="442825" cy="4081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39B7955B-C717-4CF2-BFD9-3CA9B4804703}"/>
                </a:ext>
              </a:extLst>
            </p:cNvPr>
            <p:cNvGrpSpPr/>
            <p:nvPr/>
          </p:nvGrpSpPr>
          <p:grpSpPr>
            <a:xfrm flipH="1">
              <a:off x="8098444" y="5032861"/>
              <a:ext cx="742100" cy="722928"/>
              <a:chOff x="1248827" y="2884676"/>
              <a:chExt cx="1165626" cy="1128792"/>
            </a:xfrm>
          </p:grpSpPr>
          <p:pic>
            <p:nvPicPr>
              <p:cNvPr id="27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E7994775-A163-ED36-832D-04D8A39D2F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BCADD9FA-BBAC-A8BB-2348-9839574D76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2" name="Picture 6" descr="Router Icon Clip Art Image - ClipSafari">
              <a:extLst>
                <a:ext uri="{FF2B5EF4-FFF2-40B4-BE49-F238E27FC236}">
                  <a16:creationId xmlns:a16="http://schemas.microsoft.com/office/drawing/2014/main" id="{11EF51B1-7147-F165-A814-352A6CF915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7564" y="3743347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7682764F-E157-02D4-109A-AB1680B9D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275" y="2921959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rver Icons &amp; Symbols">
              <a:extLst>
                <a:ext uri="{FF2B5EF4-FFF2-40B4-BE49-F238E27FC236}">
                  <a16:creationId xmlns:a16="http://schemas.microsoft.com/office/drawing/2014/main" id="{BCA7F7E8-F22B-CF61-CD30-196BFAC1B5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9187" y="3425422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上矢印 44">
              <a:extLst>
                <a:ext uri="{FF2B5EF4-FFF2-40B4-BE49-F238E27FC236}">
                  <a16:creationId xmlns:a16="http://schemas.microsoft.com/office/drawing/2014/main" id="{AFE9D34E-7E02-5614-EBAE-721A05BB931F}"/>
                </a:ext>
              </a:extLst>
            </p:cNvPr>
            <p:cNvSpPr/>
            <p:nvPr/>
          </p:nvSpPr>
          <p:spPr>
            <a:xfrm rot="10800000">
              <a:off x="8949993" y="4126125"/>
              <a:ext cx="1263668" cy="1118435"/>
            </a:xfrm>
            <a:prstGeom prst="upArrow">
              <a:avLst>
                <a:gd name="adj1" fmla="val 33600"/>
                <a:gd name="adj2" fmla="val 24330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2700" cap="flat">
              <a:solidFill>
                <a:schemeClr val="tx1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cxnSp>
          <p:nvCxnSpPr>
            <p:cNvPr id="47" name="曲線コネクタ 46">
              <a:extLst>
                <a:ext uri="{FF2B5EF4-FFF2-40B4-BE49-F238E27FC236}">
                  <a16:creationId xmlns:a16="http://schemas.microsoft.com/office/drawing/2014/main" id="{698BDF9D-62F2-B02A-B004-1A7EF8BF74EC}"/>
                </a:ext>
              </a:extLst>
            </p:cNvPr>
            <p:cNvCxnSpPr>
              <a:stCxn id="6" idx="0"/>
            </p:cNvCxnSpPr>
            <p:nvPr/>
          </p:nvCxnSpPr>
          <p:spPr>
            <a:xfrm rot="5400000" flipH="1" flipV="1">
              <a:off x="8810178" y="3715541"/>
              <a:ext cx="437686" cy="71708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曲線コネクタ 48">
              <a:extLst>
                <a:ext uri="{FF2B5EF4-FFF2-40B4-BE49-F238E27FC236}">
                  <a16:creationId xmlns:a16="http://schemas.microsoft.com/office/drawing/2014/main" id="{CBF07044-3073-593C-68BD-66BB20DB988A}"/>
                </a:ext>
              </a:extLst>
            </p:cNvPr>
            <p:cNvCxnSpPr>
              <a:stCxn id="5" idx="0"/>
            </p:cNvCxnSpPr>
            <p:nvPr/>
          </p:nvCxnSpPr>
          <p:spPr>
            <a:xfrm rot="16200000" flipV="1">
              <a:off x="10002291" y="3507091"/>
              <a:ext cx="479474" cy="106934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A558064-5A0D-C4F6-2F4B-C07928710248}"/>
              </a:ext>
            </a:extLst>
          </p:cNvPr>
          <p:cNvSpPr txBox="1"/>
          <p:nvPr/>
        </p:nvSpPr>
        <p:spPr>
          <a:xfrm>
            <a:off x="8131178" y="6211990"/>
            <a:ext cx="3991502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400" dirty="0"/>
              <a:t>Updated</a:t>
            </a:r>
            <a:r>
              <a:rPr kumimoji="0" lang="en-US" altLang="ja-JP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 HD map </a:t>
            </a:r>
            <a:r>
              <a:rPr lang="en-US" altLang="ja-JP" sz="1400" dirty="0"/>
              <a:t>could be distributed using WLAN</a:t>
            </a: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346762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Possibility of using WLAN to</a:t>
            </a:r>
            <a:r>
              <a:rPr lang="en-US" altLang="ja-JP" dirty="0"/>
              <a:t> offload vehicle data  </a:t>
            </a:r>
            <a:endParaRPr lang="en-US" dirty="0"/>
          </a:p>
        </p:txBody>
      </p:sp>
      <p:sp>
        <p:nvSpPr>
          <p:cNvPr id="83" name="コンテンツ プレースホルダー 4"/>
          <p:cNvSpPr txBox="1">
            <a:spLocks noGrp="1"/>
          </p:cNvSpPr>
          <p:nvPr>
            <p:ph type="body" idx="1"/>
          </p:nvPr>
        </p:nvSpPr>
        <p:spPr>
          <a:xfrm>
            <a:off x="873346" y="1453813"/>
            <a:ext cx="11318654" cy="4630738"/>
          </a:xfrm>
        </p:spPr>
        <p:txBody>
          <a:bodyPr/>
          <a:lstStyle/>
          <a:p>
            <a:r>
              <a:rPr lang="en-US" dirty="0"/>
              <a:t>Vehicles leverage WLAN for fast and cost-effective data offloading, both while parked (garages, parking lots, fuel/charging station) and </a:t>
            </a:r>
            <a:r>
              <a:rPr lang="en-US" altLang="ja-JP" b="0" dirty="0"/>
              <a:t>on the move (drive-through)</a:t>
            </a:r>
          </a:p>
          <a:p>
            <a:r>
              <a:rPr lang="en-US" altLang="ja-JP" dirty="0"/>
              <a:t>However, data offloading while moving presents challenges:</a:t>
            </a:r>
          </a:p>
          <a:p>
            <a:pPr lvl="1"/>
            <a:r>
              <a:rPr lang="en-US" altLang="ja-JP" dirty="0"/>
              <a:t>Doppler shift and fast varying channels can disrupt connections [4]</a:t>
            </a:r>
          </a:p>
          <a:p>
            <a:pPr lvl="1"/>
            <a:r>
              <a:rPr lang="en-US" altLang="ja-JP" dirty="0"/>
              <a:t>Network discovery, link connection setup, and AP handovers become difficult at high speed</a:t>
            </a: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50A2DAFF-A047-6B6A-D833-DFB071573927}"/>
              </a:ext>
            </a:extLst>
          </p:cNvPr>
          <p:cNvGrpSpPr/>
          <p:nvPr/>
        </p:nvGrpSpPr>
        <p:grpSpPr>
          <a:xfrm>
            <a:off x="362778" y="3588601"/>
            <a:ext cx="4061366" cy="2833830"/>
            <a:chOff x="1996409" y="3429000"/>
            <a:chExt cx="4061366" cy="2833830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B5AD9C7-8714-981E-CED2-175F55EA580B}"/>
                </a:ext>
              </a:extLst>
            </p:cNvPr>
            <p:cNvSpPr txBox="1"/>
            <p:nvPr/>
          </p:nvSpPr>
          <p:spPr>
            <a:xfrm>
              <a:off x="3408540" y="5367305"/>
              <a:ext cx="81893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800" dirty="0"/>
                <a:t>Wi-Fi</a:t>
              </a:r>
              <a:endParaRPr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8BFE7E8-0492-F1D0-2882-CFE51D2073A3}"/>
                </a:ext>
              </a:extLst>
            </p:cNvPr>
            <p:cNvSpPr/>
            <p:nvPr/>
          </p:nvSpPr>
          <p:spPr bwMode="auto">
            <a:xfrm>
              <a:off x="1996409" y="5248153"/>
              <a:ext cx="4049767" cy="847369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9" name="図 8" descr="Network Wireless Router · Free vector graphic on Pixabay">
              <a:extLst>
                <a:ext uri="{FF2B5EF4-FFF2-40B4-BE49-F238E27FC236}">
                  <a16:creationId xmlns:a16="http://schemas.microsoft.com/office/drawing/2014/main" id="{A4222D65-73EA-54A7-A9B7-68A24C5854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4495" y="4788542"/>
              <a:ext cx="379446" cy="471036"/>
            </a:xfrm>
            <a:prstGeom prst="rect">
              <a:avLst/>
            </a:prstGeom>
          </p:spPr>
        </p:pic>
        <p:pic>
          <p:nvPicPr>
            <p:cNvPr id="10" name="図 9" descr="Network Wireless Router · Free vector graphic on Pixabay">
              <a:extLst>
                <a:ext uri="{FF2B5EF4-FFF2-40B4-BE49-F238E27FC236}">
                  <a16:creationId xmlns:a16="http://schemas.microsoft.com/office/drawing/2014/main" id="{AF281433-CECC-3813-0DD8-3D74F21CA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8274" y="4799967"/>
              <a:ext cx="379446" cy="471036"/>
            </a:xfrm>
            <a:prstGeom prst="rect">
              <a:avLst/>
            </a:prstGeom>
          </p:spPr>
        </p:pic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A28E901-3F37-C78A-AA7D-4D12EACFF932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 bwMode="auto">
            <a:xfrm>
              <a:off x="1996409" y="5671838"/>
              <a:ext cx="40497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457170E0-CBFD-73EE-52E6-1FBF5D8B00B1}"/>
                </a:ext>
              </a:extLst>
            </p:cNvPr>
            <p:cNvGrpSpPr/>
            <p:nvPr/>
          </p:nvGrpSpPr>
          <p:grpSpPr>
            <a:xfrm flipH="1">
              <a:off x="2495962" y="5539902"/>
              <a:ext cx="742100" cy="722928"/>
              <a:chOff x="1248827" y="2884676"/>
              <a:chExt cx="1165626" cy="1128792"/>
            </a:xfrm>
          </p:grpSpPr>
          <p:pic>
            <p:nvPicPr>
              <p:cNvPr id="21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3CE41DFF-5656-0C91-348F-D458F369B05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E859D427-409C-3A39-D386-69D22EB62A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4" name="Picture 6" descr="Router Icon Clip Art Image - ClipSafari">
              <a:extLst>
                <a:ext uri="{FF2B5EF4-FFF2-40B4-BE49-F238E27FC236}">
                  <a16:creationId xmlns:a16="http://schemas.microsoft.com/office/drawing/2014/main" id="{D48D5469-8505-E04B-675C-834AEA4FBF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082" y="4250388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E3302ACC-2449-725E-DB70-0292032E13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1793" y="3429000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Server Icons &amp; Symbols">
              <a:extLst>
                <a:ext uri="{FF2B5EF4-FFF2-40B4-BE49-F238E27FC236}">
                  <a16:creationId xmlns:a16="http://schemas.microsoft.com/office/drawing/2014/main" id="{0BC2CA94-FB16-8752-CA82-A1F2E1009F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705" y="3932463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8" name="曲線コネクタ 17">
              <a:extLst>
                <a:ext uri="{FF2B5EF4-FFF2-40B4-BE49-F238E27FC236}">
                  <a16:creationId xmlns:a16="http://schemas.microsoft.com/office/drawing/2014/main" id="{937BC2B4-FEE6-F9CC-3B1C-D0D18C5FB0B4}"/>
                </a:ext>
              </a:extLst>
            </p:cNvPr>
            <p:cNvCxnSpPr>
              <a:stCxn id="10" idx="0"/>
            </p:cNvCxnSpPr>
            <p:nvPr/>
          </p:nvCxnSpPr>
          <p:spPr>
            <a:xfrm rot="5400000" flipH="1" flipV="1">
              <a:off x="3207696" y="4222582"/>
              <a:ext cx="437686" cy="71708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曲線コネクタ 18">
              <a:extLst>
                <a:ext uri="{FF2B5EF4-FFF2-40B4-BE49-F238E27FC236}">
                  <a16:creationId xmlns:a16="http://schemas.microsoft.com/office/drawing/2014/main" id="{83B1A7D2-7189-1ADE-1705-C94C285EBF25}"/>
                </a:ext>
              </a:extLst>
            </p:cNvPr>
            <p:cNvCxnSpPr>
              <a:stCxn id="9" idx="0"/>
            </p:cNvCxnSpPr>
            <p:nvPr/>
          </p:nvCxnSpPr>
          <p:spPr>
            <a:xfrm rot="16200000" flipV="1">
              <a:off x="4399809" y="4014132"/>
              <a:ext cx="479474" cy="106934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二等辺三角形 49">
              <a:extLst>
                <a:ext uri="{FF2B5EF4-FFF2-40B4-BE49-F238E27FC236}">
                  <a16:creationId xmlns:a16="http://schemas.microsoft.com/office/drawing/2014/main" id="{605A5E6E-3592-D432-03A2-FF4A646619E8}"/>
                </a:ext>
              </a:extLst>
            </p:cNvPr>
            <p:cNvSpPr/>
            <p:nvPr/>
          </p:nvSpPr>
          <p:spPr bwMode="auto">
            <a:xfrm>
              <a:off x="4290663" y="5253931"/>
              <a:ext cx="1767112" cy="676563"/>
            </a:xfrm>
            <a:prstGeom prst="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6F7A965B-EB96-AE11-521F-4F528D120DA1}"/>
                </a:ext>
              </a:extLst>
            </p:cNvPr>
            <p:cNvGrpSpPr/>
            <p:nvPr/>
          </p:nvGrpSpPr>
          <p:grpSpPr>
            <a:xfrm flipH="1">
              <a:off x="4755157" y="5348725"/>
              <a:ext cx="742100" cy="717770"/>
              <a:chOff x="1286780" y="2691222"/>
              <a:chExt cx="1165626" cy="1120738"/>
            </a:xfrm>
          </p:grpSpPr>
          <p:pic>
            <p:nvPicPr>
              <p:cNvPr id="30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C802FD59-506D-3D15-A655-44D6B3910E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6780" y="2773630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DB3B5D65-7610-1A56-E983-F26F13D173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4552" y="2691222"/>
                <a:ext cx="442825" cy="4081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36" name="直線矢印コネクタ 35">
              <a:extLst>
                <a:ext uri="{FF2B5EF4-FFF2-40B4-BE49-F238E27FC236}">
                  <a16:creationId xmlns:a16="http://schemas.microsoft.com/office/drawing/2014/main" id="{89EA228F-BB4E-B8B2-1F4B-053F17F21B84}"/>
                </a:ext>
              </a:extLst>
            </p:cNvPr>
            <p:cNvCxnSpPr/>
            <p:nvPr/>
          </p:nvCxnSpPr>
          <p:spPr>
            <a:xfrm flipH="1">
              <a:off x="4386099" y="5339368"/>
              <a:ext cx="9228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4D9DCD97-FA40-58DA-4662-FCC1B049D7E8}"/>
                </a:ext>
              </a:extLst>
            </p:cNvPr>
            <p:cNvSpPr txBox="1"/>
            <p:nvPr/>
          </p:nvSpPr>
          <p:spPr>
            <a:xfrm>
              <a:off x="4447620" y="5356666"/>
              <a:ext cx="8613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1400" dirty="0"/>
                <a:t>16m/s</a:t>
              </a:r>
              <a:endParaRPr lang="ja-JP" altLang="en-US" sz="1400"/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AA6294D-E353-849A-E800-E15F463176BF}"/>
                </a:ext>
              </a:extLst>
            </p:cNvPr>
            <p:cNvCxnSpPr>
              <a:cxnSpLocks/>
              <a:stCxn id="28" idx="2"/>
            </p:cNvCxnSpPr>
            <p:nvPr/>
          </p:nvCxnSpPr>
          <p:spPr>
            <a:xfrm>
              <a:off x="4290663" y="5930494"/>
              <a:ext cx="0" cy="136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8742D9F7-36E8-D2F7-E920-3C38E26C0A1D}"/>
                </a:ext>
              </a:extLst>
            </p:cNvPr>
            <p:cNvCxnSpPr/>
            <p:nvPr/>
          </p:nvCxnSpPr>
          <p:spPr>
            <a:xfrm>
              <a:off x="6027328" y="5930494"/>
              <a:ext cx="0" cy="136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4DEA22F6-BFC8-B752-3CD8-C950157EF394}"/>
                </a:ext>
              </a:extLst>
            </p:cNvPr>
            <p:cNvCxnSpPr>
              <a:cxnSpLocks/>
            </p:cNvCxnSpPr>
            <p:nvPr/>
          </p:nvCxnSpPr>
          <p:spPr>
            <a:xfrm>
              <a:off x="4290663" y="5937889"/>
              <a:ext cx="1755513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36C1C9E4-0C1C-E6F5-0FEC-45E9CE2101A8}"/>
                </a:ext>
              </a:extLst>
            </p:cNvPr>
            <p:cNvSpPr txBox="1"/>
            <p:nvPr/>
          </p:nvSpPr>
          <p:spPr>
            <a:xfrm>
              <a:off x="4733234" y="5886037"/>
              <a:ext cx="8613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1400" dirty="0"/>
                <a:t>200m</a:t>
              </a:r>
              <a:endParaRPr lang="ja-JP" altLang="en-US" sz="1400"/>
            </a:p>
          </p:txBody>
        </p:sp>
      </p:grpSp>
      <p:grpSp>
        <p:nvGrpSpPr>
          <p:cNvPr id="1236" name="グループ化 1235">
            <a:extLst>
              <a:ext uri="{FF2B5EF4-FFF2-40B4-BE49-F238E27FC236}">
                <a16:creationId xmlns:a16="http://schemas.microsoft.com/office/drawing/2014/main" id="{3A433DCC-D45D-9B08-8CBE-7D92DBECDED1}"/>
              </a:ext>
            </a:extLst>
          </p:cNvPr>
          <p:cNvGrpSpPr/>
          <p:nvPr/>
        </p:nvGrpSpPr>
        <p:grpSpPr>
          <a:xfrm>
            <a:off x="5135107" y="5961370"/>
            <a:ext cx="2633479" cy="307775"/>
            <a:chOff x="5934269" y="6228054"/>
            <a:chExt cx="2633479" cy="307775"/>
          </a:xfrm>
        </p:grpSpPr>
        <p:sp>
          <p:nvSpPr>
            <p:cNvPr id="1230" name="正方形/長方形 1229">
              <a:extLst>
                <a:ext uri="{FF2B5EF4-FFF2-40B4-BE49-F238E27FC236}">
                  <a16:creationId xmlns:a16="http://schemas.microsoft.com/office/drawing/2014/main" id="{A242ECD4-741C-2627-7E65-3A0CBCEFB0F5}"/>
                </a:ext>
              </a:extLst>
            </p:cNvPr>
            <p:cNvSpPr/>
            <p:nvPr/>
          </p:nvSpPr>
          <p:spPr>
            <a:xfrm>
              <a:off x="5934269" y="6319352"/>
              <a:ext cx="161731" cy="1259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1231" name="テキスト ボックス 1230">
              <a:extLst>
                <a:ext uri="{FF2B5EF4-FFF2-40B4-BE49-F238E27FC236}">
                  <a16:creationId xmlns:a16="http://schemas.microsoft.com/office/drawing/2014/main" id="{A3B8AAB2-4DA3-3103-4F08-6F37F521427A}"/>
                </a:ext>
              </a:extLst>
            </p:cNvPr>
            <p:cNvSpPr txBox="1"/>
            <p:nvPr/>
          </p:nvSpPr>
          <p:spPr>
            <a:xfrm>
              <a:off x="6088920" y="6228054"/>
              <a:ext cx="2478828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Network discovery &amp; selection</a:t>
              </a:r>
            </a:p>
          </p:txBody>
        </p:sp>
      </p:grpSp>
      <p:grpSp>
        <p:nvGrpSpPr>
          <p:cNvPr id="1235" name="グループ化 1234">
            <a:extLst>
              <a:ext uri="{FF2B5EF4-FFF2-40B4-BE49-F238E27FC236}">
                <a16:creationId xmlns:a16="http://schemas.microsoft.com/office/drawing/2014/main" id="{B9591508-B3A2-B543-283F-8F3E27CD6B08}"/>
              </a:ext>
            </a:extLst>
          </p:cNvPr>
          <p:cNvGrpSpPr/>
          <p:nvPr/>
        </p:nvGrpSpPr>
        <p:grpSpPr>
          <a:xfrm>
            <a:off x="7825234" y="5956472"/>
            <a:ext cx="4162326" cy="307775"/>
            <a:chOff x="8688659" y="6225217"/>
            <a:chExt cx="4162326" cy="307775"/>
          </a:xfrm>
        </p:grpSpPr>
        <p:sp>
          <p:nvSpPr>
            <p:cNvPr id="1233" name="テキスト ボックス 1232">
              <a:extLst>
                <a:ext uri="{FF2B5EF4-FFF2-40B4-BE49-F238E27FC236}">
                  <a16:creationId xmlns:a16="http://schemas.microsoft.com/office/drawing/2014/main" id="{24B72CA0-C482-A377-9F0B-EF332ED596A7}"/>
                </a:ext>
              </a:extLst>
            </p:cNvPr>
            <p:cNvSpPr txBox="1"/>
            <p:nvPr/>
          </p:nvSpPr>
          <p:spPr>
            <a:xfrm>
              <a:off x="8869764" y="6225217"/>
              <a:ext cx="3981221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Link connection setup (association &amp; authentication)</a:t>
              </a:r>
            </a:p>
          </p:txBody>
        </p:sp>
        <p:sp>
          <p:nvSpPr>
            <p:cNvPr id="1234" name="正方形/長方形 1233">
              <a:extLst>
                <a:ext uri="{FF2B5EF4-FFF2-40B4-BE49-F238E27FC236}">
                  <a16:creationId xmlns:a16="http://schemas.microsoft.com/office/drawing/2014/main" id="{54B3B721-F371-FA62-9098-F43E3F47A4F4}"/>
                </a:ext>
              </a:extLst>
            </p:cNvPr>
            <p:cNvSpPr/>
            <p:nvPr/>
          </p:nvSpPr>
          <p:spPr>
            <a:xfrm>
              <a:off x="8688659" y="6336845"/>
              <a:ext cx="166250" cy="125931"/>
            </a:xfrm>
            <a:prstGeom prst="rect">
              <a:avLst/>
            </a:prstGeom>
            <a:solidFill>
              <a:srgbClr val="FF0000"/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grpSp>
        <p:nvGrpSpPr>
          <p:cNvPr id="1237" name="グループ化 1236">
            <a:extLst>
              <a:ext uri="{FF2B5EF4-FFF2-40B4-BE49-F238E27FC236}">
                <a16:creationId xmlns:a16="http://schemas.microsoft.com/office/drawing/2014/main" id="{BB01F389-9BD3-FD6F-33BF-4D9C3E90CF8B}"/>
              </a:ext>
            </a:extLst>
          </p:cNvPr>
          <p:cNvGrpSpPr/>
          <p:nvPr/>
        </p:nvGrpSpPr>
        <p:grpSpPr>
          <a:xfrm>
            <a:off x="4390970" y="6198171"/>
            <a:ext cx="3265448" cy="307775"/>
            <a:chOff x="8688659" y="6225217"/>
            <a:chExt cx="3265448" cy="307775"/>
          </a:xfrm>
        </p:grpSpPr>
        <p:sp>
          <p:nvSpPr>
            <p:cNvPr id="1238" name="テキスト ボックス 1237">
              <a:extLst>
                <a:ext uri="{FF2B5EF4-FFF2-40B4-BE49-F238E27FC236}">
                  <a16:creationId xmlns:a16="http://schemas.microsoft.com/office/drawing/2014/main" id="{74FE3BE0-D39C-A46D-55FB-A591DD9B97D6}"/>
                </a:ext>
              </a:extLst>
            </p:cNvPr>
            <p:cNvSpPr txBox="1"/>
            <p:nvPr/>
          </p:nvSpPr>
          <p:spPr>
            <a:xfrm>
              <a:off x="8869765" y="6225217"/>
              <a:ext cx="3084342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IP connection setup (DHCP time)</a:t>
              </a:r>
            </a:p>
          </p:txBody>
        </p:sp>
        <p:sp>
          <p:nvSpPr>
            <p:cNvPr id="1239" name="正方形/長方形 1238">
              <a:extLst>
                <a:ext uri="{FF2B5EF4-FFF2-40B4-BE49-F238E27FC236}">
                  <a16:creationId xmlns:a16="http://schemas.microsoft.com/office/drawing/2014/main" id="{1EDF6AD3-B2FC-66DD-A962-A126D4FFE2F2}"/>
                </a:ext>
              </a:extLst>
            </p:cNvPr>
            <p:cNvSpPr/>
            <p:nvPr/>
          </p:nvSpPr>
          <p:spPr>
            <a:xfrm>
              <a:off x="8688659" y="6336845"/>
              <a:ext cx="166250" cy="125931"/>
            </a:xfrm>
            <a:prstGeom prst="rect">
              <a:avLst/>
            </a:prstGeom>
            <a:solidFill>
              <a:srgbClr val="0070C0"/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grpSp>
        <p:nvGrpSpPr>
          <p:cNvPr id="1240" name="グループ化 1239">
            <a:extLst>
              <a:ext uri="{FF2B5EF4-FFF2-40B4-BE49-F238E27FC236}">
                <a16:creationId xmlns:a16="http://schemas.microsoft.com/office/drawing/2014/main" id="{629523E8-7F74-A084-9639-E159731B9EC0}"/>
              </a:ext>
            </a:extLst>
          </p:cNvPr>
          <p:cNvGrpSpPr/>
          <p:nvPr/>
        </p:nvGrpSpPr>
        <p:grpSpPr>
          <a:xfrm>
            <a:off x="7115362" y="6192609"/>
            <a:ext cx="3265448" cy="307775"/>
            <a:chOff x="8688659" y="6225217"/>
            <a:chExt cx="3265448" cy="307775"/>
          </a:xfrm>
        </p:grpSpPr>
        <p:sp>
          <p:nvSpPr>
            <p:cNvPr id="1241" name="テキスト ボックス 1240">
              <a:extLst>
                <a:ext uri="{FF2B5EF4-FFF2-40B4-BE49-F238E27FC236}">
                  <a16:creationId xmlns:a16="http://schemas.microsoft.com/office/drawing/2014/main" id="{03E02183-D472-5423-8668-04CFD2A7BFF3}"/>
                </a:ext>
              </a:extLst>
            </p:cNvPr>
            <p:cNvSpPr txBox="1"/>
            <p:nvPr/>
          </p:nvSpPr>
          <p:spPr>
            <a:xfrm>
              <a:off x="8869765" y="6225217"/>
              <a:ext cx="3084342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TCP/UDP connectivity duration</a:t>
              </a:r>
            </a:p>
          </p:txBody>
        </p:sp>
        <p:sp>
          <p:nvSpPr>
            <p:cNvPr id="1242" name="正方形/長方形 1241">
              <a:extLst>
                <a:ext uri="{FF2B5EF4-FFF2-40B4-BE49-F238E27FC236}">
                  <a16:creationId xmlns:a16="http://schemas.microsoft.com/office/drawing/2014/main" id="{2BCB73A7-AB2E-541F-7AB7-D4201520AB96}"/>
                </a:ext>
              </a:extLst>
            </p:cNvPr>
            <p:cNvSpPr/>
            <p:nvPr/>
          </p:nvSpPr>
          <p:spPr>
            <a:xfrm>
              <a:off x="8688659" y="6336845"/>
              <a:ext cx="166250" cy="125931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grpSp>
        <p:nvGrpSpPr>
          <p:cNvPr id="1262" name="グループ化 1261">
            <a:extLst>
              <a:ext uri="{FF2B5EF4-FFF2-40B4-BE49-F238E27FC236}">
                <a16:creationId xmlns:a16="http://schemas.microsoft.com/office/drawing/2014/main" id="{576D08E6-8DE7-7064-6313-F67DAF94F85D}"/>
              </a:ext>
            </a:extLst>
          </p:cNvPr>
          <p:cNvGrpSpPr/>
          <p:nvPr/>
        </p:nvGrpSpPr>
        <p:grpSpPr>
          <a:xfrm>
            <a:off x="10090320" y="6204855"/>
            <a:ext cx="1788184" cy="307775"/>
            <a:chOff x="3928319" y="6519429"/>
            <a:chExt cx="1788184" cy="307775"/>
          </a:xfrm>
        </p:grpSpPr>
        <p:grpSp>
          <p:nvGrpSpPr>
            <p:cNvPr id="1244" name="グループ化 1243">
              <a:extLst>
                <a:ext uri="{FF2B5EF4-FFF2-40B4-BE49-F238E27FC236}">
                  <a16:creationId xmlns:a16="http://schemas.microsoft.com/office/drawing/2014/main" id="{B3F4480A-2A19-88C8-BDA5-82A3C98626F8}"/>
                </a:ext>
              </a:extLst>
            </p:cNvPr>
            <p:cNvGrpSpPr/>
            <p:nvPr/>
          </p:nvGrpSpPr>
          <p:grpSpPr>
            <a:xfrm>
              <a:off x="3928319" y="6603199"/>
              <a:ext cx="276344" cy="125931"/>
              <a:chOff x="6700084" y="4744266"/>
              <a:chExt cx="1228030" cy="742123"/>
            </a:xfrm>
          </p:grpSpPr>
          <p:sp>
            <p:nvSpPr>
              <p:cNvPr id="1252" name="正方形/長方形 1251">
                <a:extLst>
                  <a:ext uri="{FF2B5EF4-FFF2-40B4-BE49-F238E27FC236}">
                    <a16:creationId xmlns:a16="http://schemas.microsoft.com/office/drawing/2014/main" id="{7F51E77B-2842-8102-B039-7470EBF08B36}"/>
                  </a:ext>
                </a:extLst>
              </p:cNvPr>
              <p:cNvSpPr/>
              <p:nvPr/>
            </p:nvSpPr>
            <p:spPr>
              <a:xfrm>
                <a:off x="6700084" y="4746577"/>
                <a:ext cx="1228030" cy="73981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cxnSp>
            <p:nvCxnSpPr>
              <p:cNvPr id="1253" name="直線コネクタ 1252">
                <a:extLst>
                  <a:ext uri="{FF2B5EF4-FFF2-40B4-BE49-F238E27FC236}">
                    <a16:creationId xmlns:a16="http://schemas.microsoft.com/office/drawing/2014/main" id="{AE973CB5-0B8E-63F4-54CF-3276216ECA9D}"/>
                  </a:ext>
                </a:extLst>
              </p:cNvPr>
              <p:cNvCxnSpPr/>
              <p:nvPr/>
            </p:nvCxnSpPr>
            <p:spPr>
              <a:xfrm>
                <a:off x="6700084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4" name="直線コネクタ 1253">
                <a:extLst>
                  <a:ext uri="{FF2B5EF4-FFF2-40B4-BE49-F238E27FC236}">
                    <a16:creationId xmlns:a16="http://schemas.microsoft.com/office/drawing/2014/main" id="{19FAA4BA-7DEE-0186-251C-7960F78C7467}"/>
                  </a:ext>
                </a:extLst>
              </p:cNvPr>
              <p:cNvCxnSpPr/>
              <p:nvPr/>
            </p:nvCxnSpPr>
            <p:spPr>
              <a:xfrm>
                <a:off x="6835364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5" name="直線コネクタ 1254">
                <a:extLst>
                  <a:ext uri="{FF2B5EF4-FFF2-40B4-BE49-F238E27FC236}">
                    <a16:creationId xmlns:a16="http://schemas.microsoft.com/office/drawing/2014/main" id="{E11399EC-A209-51B3-602B-C80B6D7D961B}"/>
                  </a:ext>
                </a:extLst>
              </p:cNvPr>
              <p:cNvCxnSpPr/>
              <p:nvPr/>
            </p:nvCxnSpPr>
            <p:spPr>
              <a:xfrm>
                <a:off x="6961813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6" name="直線コネクタ 1255">
                <a:extLst>
                  <a:ext uri="{FF2B5EF4-FFF2-40B4-BE49-F238E27FC236}">
                    <a16:creationId xmlns:a16="http://schemas.microsoft.com/office/drawing/2014/main" id="{9C39914B-55C3-B7CF-C63A-6080CF942536}"/>
                  </a:ext>
                </a:extLst>
              </p:cNvPr>
              <p:cNvCxnSpPr/>
              <p:nvPr/>
            </p:nvCxnSpPr>
            <p:spPr>
              <a:xfrm>
                <a:off x="7097093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7" name="直線コネクタ 1256">
                <a:extLst>
                  <a:ext uri="{FF2B5EF4-FFF2-40B4-BE49-F238E27FC236}">
                    <a16:creationId xmlns:a16="http://schemas.microsoft.com/office/drawing/2014/main" id="{0889F928-1B17-7B2C-DAD6-EDD8F41E5E37}"/>
                  </a:ext>
                </a:extLst>
              </p:cNvPr>
              <p:cNvCxnSpPr/>
              <p:nvPr/>
            </p:nvCxnSpPr>
            <p:spPr>
              <a:xfrm>
                <a:off x="7233809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8" name="直線コネクタ 1257">
                <a:extLst>
                  <a:ext uri="{FF2B5EF4-FFF2-40B4-BE49-F238E27FC236}">
                    <a16:creationId xmlns:a16="http://schemas.microsoft.com/office/drawing/2014/main" id="{FA0F4765-DABE-0CC8-C4B8-D7C4FC6182D1}"/>
                  </a:ext>
                </a:extLst>
              </p:cNvPr>
              <p:cNvCxnSpPr/>
              <p:nvPr/>
            </p:nvCxnSpPr>
            <p:spPr>
              <a:xfrm>
                <a:off x="7369089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9" name="直線コネクタ 1258">
                <a:extLst>
                  <a:ext uri="{FF2B5EF4-FFF2-40B4-BE49-F238E27FC236}">
                    <a16:creationId xmlns:a16="http://schemas.microsoft.com/office/drawing/2014/main" id="{02B6C185-4892-675C-9A1E-54414D9FF2FD}"/>
                  </a:ext>
                </a:extLst>
              </p:cNvPr>
              <p:cNvCxnSpPr/>
              <p:nvPr/>
            </p:nvCxnSpPr>
            <p:spPr>
              <a:xfrm>
                <a:off x="7495538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0" name="直線コネクタ 1259">
                <a:extLst>
                  <a:ext uri="{FF2B5EF4-FFF2-40B4-BE49-F238E27FC236}">
                    <a16:creationId xmlns:a16="http://schemas.microsoft.com/office/drawing/2014/main" id="{B55A0642-2B81-3115-7AAD-FF7EEB84AA51}"/>
                  </a:ext>
                </a:extLst>
              </p:cNvPr>
              <p:cNvCxnSpPr/>
              <p:nvPr/>
            </p:nvCxnSpPr>
            <p:spPr>
              <a:xfrm>
                <a:off x="7630818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61" name="テキスト ボックス 1260">
              <a:extLst>
                <a:ext uri="{FF2B5EF4-FFF2-40B4-BE49-F238E27FC236}">
                  <a16:creationId xmlns:a16="http://schemas.microsoft.com/office/drawing/2014/main" id="{5C65EB6C-34D1-52E1-6837-A7F66D6F182B}"/>
                </a:ext>
              </a:extLst>
            </p:cNvPr>
            <p:cNvSpPr txBox="1"/>
            <p:nvPr/>
          </p:nvSpPr>
          <p:spPr>
            <a:xfrm>
              <a:off x="4202257" y="6519429"/>
              <a:ext cx="1514246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Unable to complete</a:t>
              </a:r>
            </a:p>
          </p:txBody>
        </p:sp>
      </p:grpSp>
      <p:sp>
        <p:nvSpPr>
          <p:cNvPr id="1266" name="テキスト ボックス 1265">
            <a:extLst>
              <a:ext uri="{FF2B5EF4-FFF2-40B4-BE49-F238E27FC236}">
                <a16:creationId xmlns:a16="http://schemas.microsoft.com/office/drawing/2014/main" id="{4283C587-4AF5-93CB-EADF-8C7C07D5CF94}"/>
              </a:ext>
            </a:extLst>
          </p:cNvPr>
          <p:cNvSpPr txBox="1"/>
          <p:nvPr/>
        </p:nvSpPr>
        <p:spPr>
          <a:xfrm>
            <a:off x="1440845" y="6177730"/>
            <a:ext cx="262324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600" dirty="0"/>
              <a:t>D</a:t>
            </a:r>
            <a:r>
              <a:rPr lang="en-US" altLang="ja-JP" sz="1600" b="0" dirty="0"/>
              <a:t>rive-through scenario</a:t>
            </a:r>
            <a:endParaRPr lang="ja-JP" altLang="en-US" sz="1600"/>
          </a:p>
        </p:txBody>
      </p:sp>
      <p:grpSp>
        <p:nvGrpSpPr>
          <p:cNvPr id="1273" name="グループ化 1272">
            <a:extLst>
              <a:ext uri="{FF2B5EF4-FFF2-40B4-BE49-F238E27FC236}">
                <a16:creationId xmlns:a16="http://schemas.microsoft.com/office/drawing/2014/main" id="{F24C429F-2F83-411A-449E-CA13352DC9B6}"/>
              </a:ext>
            </a:extLst>
          </p:cNvPr>
          <p:cNvGrpSpPr/>
          <p:nvPr/>
        </p:nvGrpSpPr>
        <p:grpSpPr>
          <a:xfrm>
            <a:off x="4632717" y="3563242"/>
            <a:ext cx="6923507" cy="2294481"/>
            <a:chOff x="4393697" y="3653382"/>
            <a:chExt cx="6923507" cy="2294481"/>
          </a:xfrm>
        </p:grpSpPr>
        <p:grpSp>
          <p:nvGrpSpPr>
            <p:cNvPr id="1065" name="グループ化 1064">
              <a:extLst>
                <a:ext uri="{FF2B5EF4-FFF2-40B4-BE49-F238E27FC236}">
                  <a16:creationId xmlns:a16="http://schemas.microsoft.com/office/drawing/2014/main" id="{CBBD90B7-028D-4AE5-6C89-4C6C29296E76}"/>
                </a:ext>
              </a:extLst>
            </p:cNvPr>
            <p:cNvGrpSpPr/>
            <p:nvPr/>
          </p:nvGrpSpPr>
          <p:grpSpPr>
            <a:xfrm>
              <a:off x="6746157" y="4290428"/>
              <a:ext cx="4268242" cy="370969"/>
              <a:chOff x="6180986" y="4643969"/>
              <a:chExt cx="4268242" cy="370969"/>
            </a:xfrm>
          </p:grpSpPr>
          <p:sp>
            <p:nvSpPr>
              <p:cNvPr id="1066" name="正方形/長方形 1065">
                <a:extLst>
                  <a:ext uri="{FF2B5EF4-FFF2-40B4-BE49-F238E27FC236}">
                    <a16:creationId xmlns:a16="http://schemas.microsoft.com/office/drawing/2014/main" id="{C0D6A3E7-9660-651A-D4A3-354CCE1A70D9}"/>
                  </a:ext>
                </a:extLst>
              </p:cNvPr>
              <p:cNvSpPr/>
              <p:nvPr/>
            </p:nvSpPr>
            <p:spPr>
              <a:xfrm>
                <a:off x="6429855" y="4907682"/>
                <a:ext cx="238101" cy="107256"/>
              </a:xfrm>
              <a:prstGeom prst="rect">
                <a:avLst/>
              </a:prstGeom>
              <a:solidFill>
                <a:srgbClr val="FF000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067" name="正方形/長方形 1066">
                <a:extLst>
                  <a:ext uri="{FF2B5EF4-FFF2-40B4-BE49-F238E27FC236}">
                    <a16:creationId xmlns:a16="http://schemas.microsoft.com/office/drawing/2014/main" id="{E563514A-3857-9DD6-9FBA-C263A1CE13FF}"/>
                  </a:ext>
                </a:extLst>
              </p:cNvPr>
              <p:cNvSpPr/>
              <p:nvPr/>
            </p:nvSpPr>
            <p:spPr>
              <a:xfrm>
                <a:off x="6667980" y="4783886"/>
                <a:ext cx="226459" cy="143534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068" name="正方形/長方形 1067">
                <a:extLst>
                  <a:ext uri="{FF2B5EF4-FFF2-40B4-BE49-F238E27FC236}">
                    <a16:creationId xmlns:a16="http://schemas.microsoft.com/office/drawing/2014/main" id="{7C4E7D39-AD07-B49E-D620-911018B2C328}"/>
                  </a:ext>
                </a:extLst>
              </p:cNvPr>
              <p:cNvSpPr/>
              <p:nvPr/>
            </p:nvSpPr>
            <p:spPr>
              <a:xfrm flipV="1">
                <a:off x="6904125" y="4643969"/>
                <a:ext cx="3545103" cy="169262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069" name="正方形/長方形 1068">
                <a:extLst>
                  <a:ext uri="{FF2B5EF4-FFF2-40B4-BE49-F238E27FC236}">
                    <a16:creationId xmlns:a16="http://schemas.microsoft.com/office/drawing/2014/main" id="{E7F0EBB6-8179-2F99-A316-BE5C773AF4CF}"/>
                  </a:ext>
                </a:extLst>
              </p:cNvPr>
              <p:cNvSpPr/>
              <p:nvPr/>
            </p:nvSpPr>
            <p:spPr>
              <a:xfrm>
                <a:off x="6180986" y="4905948"/>
                <a:ext cx="238101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grpSp>
          <p:nvGrpSpPr>
            <p:cNvPr id="1110" name="グループ化 1109">
              <a:extLst>
                <a:ext uri="{FF2B5EF4-FFF2-40B4-BE49-F238E27FC236}">
                  <a16:creationId xmlns:a16="http://schemas.microsoft.com/office/drawing/2014/main" id="{4D63A5FC-2BBB-0773-EE5C-CC5749F5DBBB}"/>
                </a:ext>
              </a:extLst>
            </p:cNvPr>
            <p:cNvGrpSpPr/>
            <p:nvPr/>
          </p:nvGrpSpPr>
          <p:grpSpPr>
            <a:xfrm>
              <a:off x="6746157" y="5080846"/>
              <a:ext cx="905302" cy="131165"/>
              <a:chOff x="6649490" y="5165050"/>
              <a:chExt cx="905302" cy="131165"/>
            </a:xfrm>
          </p:grpSpPr>
          <p:grpSp>
            <p:nvGrpSpPr>
              <p:cNvPr id="1085" name="グループ化 1084">
                <a:extLst>
                  <a:ext uri="{FF2B5EF4-FFF2-40B4-BE49-F238E27FC236}">
                    <a16:creationId xmlns:a16="http://schemas.microsoft.com/office/drawing/2014/main" id="{4D526BA2-9628-4425-2C21-26D8622D1F6F}"/>
                  </a:ext>
                </a:extLst>
              </p:cNvPr>
              <p:cNvGrpSpPr/>
              <p:nvPr/>
            </p:nvGrpSpPr>
            <p:grpSpPr>
              <a:xfrm>
                <a:off x="7117479" y="5165050"/>
                <a:ext cx="437313" cy="131165"/>
                <a:chOff x="6700084" y="4744266"/>
                <a:chExt cx="1228030" cy="742123"/>
              </a:xfrm>
            </p:grpSpPr>
            <p:sp>
              <p:nvSpPr>
                <p:cNvPr id="1087" name="正方形/長方形 1086">
                  <a:extLst>
                    <a:ext uri="{FF2B5EF4-FFF2-40B4-BE49-F238E27FC236}">
                      <a16:creationId xmlns:a16="http://schemas.microsoft.com/office/drawing/2014/main" id="{CCF8B2C7-33A9-0EEF-52F6-130859471D2B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088" name="直線コネクタ 1087">
                  <a:extLst>
                    <a:ext uri="{FF2B5EF4-FFF2-40B4-BE49-F238E27FC236}">
                      <a16:creationId xmlns:a16="http://schemas.microsoft.com/office/drawing/2014/main" id="{FDFC2FB0-7038-A932-2F9D-34DBBD9B4AB7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89" name="直線コネクタ 1088">
                  <a:extLst>
                    <a:ext uri="{FF2B5EF4-FFF2-40B4-BE49-F238E27FC236}">
                      <a16:creationId xmlns:a16="http://schemas.microsoft.com/office/drawing/2014/main" id="{8F5510FF-DA07-056A-49D8-252ED429F660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0" name="直線コネクタ 1089">
                  <a:extLst>
                    <a:ext uri="{FF2B5EF4-FFF2-40B4-BE49-F238E27FC236}">
                      <a16:creationId xmlns:a16="http://schemas.microsoft.com/office/drawing/2014/main" id="{8FC3E7DC-2FDD-1D34-785B-3ECE28FC8772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1" name="直線コネクタ 1090">
                  <a:extLst>
                    <a:ext uri="{FF2B5EF4-FFF2-40B4-BE49-F238E27FC236}">
                      <a16:creationId xmlns:a16="http://schemas.microsoft.com/office/drawing/2014/main" id="{472DBC56-2E96-BA86-2AE3-B7296D1F1F3F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2" name="直線コネクタ 1091">
                  <a:extLst>
                    <a:ext uri="{FF2B5EF4-FFF2-40B4-BE49-F238E27FC236}">
                      <a16:creationId xmlns:a16="http://schemas.microsoft.com/office/drawing/2014/main" id="{101B03FE-84D6-2B23-33EA-E7FEF561217F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3" name="直線コネクタ 1092">
                  <a:extLst>
                    <a:ext uri="{FF2B5EF4-FFF2-40B4-BE49-F238E27FC236}">
                      <a16:creationId xmlns:a16="http://schemas.microsoft.com/office/drawing/2014/main" id="{F4366AE2-6D32-30B0-8CA3-8016C9114D45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4" name="直線コネクタ 1093">
                  <a:extLst>
                    <a:ext uri="{FF2B5EF4-FFF2-40B4-BE49-F238E27FC236}">
                      <a16:creationId xmlns:a16="http://schemas.microsoft.com/office/drawing/2014/main" id="{FB4D2D4A-76BC-0151-87D8-9BF9B304928B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5" name="直線コネクタ 1094">
                  <a:extLst>
                    <a:ext uri="{FF2B5EF4-FFF2-40B4-BE49-F238E27FC236}">
                      <a16:creationId xmlns:a16="http://schemas.microsoft.com/office/drawing/2014/main" id="{260C7B99-1B37-37D7-1CED-FD70723A6853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02" name="グループ化 1101">
                <a:extLst>
                  <a:ext uri="{FF2B5EF4-FFF2-40B4-BE49-F238E27FC236}">
                    <a16:creationId xmlns:a16="http://schemas.microsoft.com/office/drawing/2014/main" id="{2486C2DD-923C-137E-C218-931C6EC7AEEE}"/>
                  </a:ext>
                </a:extLst>
              </p:cNvPr>
              <p:cNvGrpSpPr/>
              <p:nvPr/>
            </p:nvGrpSpPr>
            <p:grpSpPr>
              <a:xfrm>
                <a:off x="6649490" y="5167505"/>
                <a:ext cx="464514" cy="127887"/>
                <a:chOff x="5734798" y="5691860"/>
                <a:chExt cx="464514" cy="109889"/>
              </a:xfrm>
            </p:grpSpPr>
            <p:grpSp>
              <p:nvGrpSpPr>
                <p:cNvPr id="1101" name="グループ化 1100">
                  <a:extLst>
                    <a:ext uri="{FF2B5EF4-FFF2-40B4-BE49-F238E27FC236}">
                      <a16:creationId xmlns:a16="http://schemas.microsoft.com/office/drawing/2014/main" id="{A25D5120-6D5D-29EC-439B-AAC60850BEC8}"/>
                    </a:ext>
                  </a:extLst>
                </p:cNvPr>
                <p:cNvGrpSpPr/>
                <p:nvPr/>
              </p:nvGrpSpPr>
              <p:grpSpPr>
                <a:xfrm>
                  <a:off x="5977459" y="5700589"/>
                  <a:ext cx="221853" cy="101160"/>
                  <a:chOff x="9766856" y="5846722"/>
                  <a:chExt cx="265906" cy="156532"/>
                </a:xfrm>
              </p:grpSpPr>
              <p:sp>
                <p:nvSpPr>
                  <p:cNvPr id="1052" name="正方形/長方形 1051">
                    <a:extLst>
                      <a:ext uri="{FF2B5EF4-FFF2-40B4-BE49-F238E27FC236}">
                        <a16:creationId xmlns:a16="http://schemas.microsoft.com/office/drawing/2014/main" id="{EB46B503-EAEE-FF56-93F6-49887A535A50}"/>
                      </a:ext>
                    </a:extLst>
                  </p:cNvPr>
                  <p:cNvSpPr/>
                  <p:nvPr/>
                </p:nvSpPr>
                <p:spPr>
                  <a:xfrm>
                    <a:off x="9766856" y="5846722"/>
                    <a:ext cx="265906" cy="153246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>
                    <a:solidFill>
                      <a:schemeClr val="tx1"/>
                    </a:solidFill>
                    <a:prstDash val="solid"/>
                    <a:round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36000" tIns="36000" rIns="36000" bIns="36000" numCol="1" spcCol="38100" rtlCol="0" anchor="ctr" anchorCtr="0">
                    <a:noAutofit/>
                  </a:bodyPr>
                  <a:lstStyle/>
                  <a:p>
                    <a:pPr marL="0" marR="0" indent="0" algn="l" defTabSz="449262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4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Times New Roman"/>
                    </a:endParaRPr>
                  </a:p>
                </p:txBody>
              </p:sp>
              <p:grpSp>
                <p:nvGrpSpPr>
                  <p:cNvPr id="1063" name="グループ化 1062">
                    <a:extLst>
                      <a:ext uri="{FF2B5EF4-FFF2-40B4-BE49-F238E27FC236}">
                        <a16:creationId xmlns:a16="http://schemas.microsoft.com/office/drawing/2014/main" id="{DEC3514F-A061-FB29-FBE5-38562807B477}"/>
                      </a:ext>
                    </a:extLst>
                  </p:cNvPr>
                  <p:cNvGrpSpPr/>
                  <p:nvPr/>
                </p:nvGrpSpPr>
                <p:grpSpPr>
                  <a:xfrm>
                    <a:off x="9810909" y="5864792"/>
                    <a:ext cx="177800" cy="138462"/>
                    <a:chOff x="9550400" y="5751547"/>
                    <a:chExt cx="177800" cy="190709"/>
                  </a:xfrm>
                </p:grpSpPr>
                <p:cxnSp>
                  <p:nvCxnSpPr>
                    <p:cNvPr id="1057" name="直線コネクタ 1056">
                      <a:extLst>
                        <a:ext uri="{FF2B5EF4-FFF2-40B4-BE49-F238E27FC236}">
                          <a16:creationId xmlns:a16="http://schemas.microsoft.com/office/drawing/2014/main" id="{EC414A54-73CC-98B3-6459-94739B1A742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550400" y="5751547"/>
                      <a:ext cx="177800" cy="19070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8" name="直線コネクタ 1057">
                      <a:extLst>
                        <a:ext uri="{FF2B5EF4-FFF2-40B4-BE49-F238E27FC236}">
                          <a16:creationId xmlns:a16="http://schemas.microsoft.com/office/drawing/2014/main" id="{F65403C9-24D5-FAEF-729F-A44221596F0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9550400" y="5751547"/>
                      <a:ext cx="177800" cy="17547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00" name="正方形/長方形 1099">
                  <a:extLst>
                    <a:ext uri="{FF2B5EF4-FFF2-40B4-BE49-F238E27FC236}">
                      <a16:creationId xmlns:a16="http://schemas.microsoft.com/office/drawing/2014/main" id="{70615E83-A313-FA8F-B06F-FFAC1C76B19E}"/>
                    </a:ext>
                  </a:extLst>
                </p:cNvPr>
                <p:cNvSpPr/>
                <p:nvPr/>
              </p:nvSpPr>
              <p:spPr>
                <a:xfrm>
                  <a:off x="5734798" y="5691860"/>
                  <a:ext cx="238101" cy="10725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</p:grpSp>
        </p:grpSp>
        <p:grpSp>
          <p:nvGrpSpPr>
            <p:cNvPr id="1111" name="グループ化 1110">
              <a:extLst>
                <a:ext uri="{FF2B5EF4-FFF2-40B4-BE49-F238E27FC236}">
                  <a16:creationId xmlns:a16="http://schemas.microsoft.com/office/drawing/2014/main" id="{F9544A3E-E45E-7C55-6F79-A9304527F4F4}"/>
                </a:ext>
              </a:extLst>
            </p:cNvPr>
            <p:cNvGrpSpPr/>
            <p:nvPr/>
          </p:nvGrpSpPr>
          <p:grpSpPr>
            <a:xfrm>
              <a:off x="7776588" y="5089377"/>
              <a:ext cx="905302" cy="131165"/>
              <a:chOff x="6649490" y="5165050"/>
              <a:chExt cx="905302" cy="131165"/>
            </a:xfrm>
          </p:grpSpPr>
          <p:grpSp>
            <p:nvGrpSpPr>
              <p:cNvPr id="1112" name="グループ化 1111">
                <a:extLst>
                  <a:ext uri="{FF2B5EF4-FFF2-40B4-BE49-F238E27FC236}">
                    <a16:creationId xmlns:a16="http://schemas.microsoft.com/office/drawing/2014/main" id="{39A4D001-A10C-24D2-FCA6-E5E1AD95589C}"/>
                  </a:ext>
                </a:extLst>
              </p:cNvPr>
              <p:cNvGrpSpPr/>
              <p:nvPr/>
            </p:nvGrpSpPr>
            <p:grpSpPr>
              <a:xfrm>
                <a:off x="7117479" y="5165050"/>
                <a:ext cx="437313" cy="131165"/>
                <a:chOff x="6700084" y="4744266"/>
                <a:chExt cx="1228030" cy="742123"/>
              </a:xfrm>
            </p:grpSpPr>
            <p:sp>
              <p:nvSpPr>
                <p:cNvPr id="1120" name="正方形/長方形 1119">
                  <a:extLst>
                    <a:ext uri="{FF2B5EF4-FFF2-40B4-BE49-F238E27FC236}">
                      <a16:creationId xmlns:a16="http://schemas.microsoft.com/office/drawing/2014/main" id="{7DFEE086-11A1-0FF0-C02A-95521E6CB985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121" name="直線コネクタ 1120">
                  <a:extLst>
                    <a:ext uri="{FF2B5EF4-FFF2-40B4-BE49-F238E27FC236}">
                      <a16:creationId xmlns:a16="http://schemas.microsoft.com/office/drawing/2014/main" id="{34E723A2-BBAD-BC2F-BC43-3C9591EFFD78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2" name="直線コネクタ 1121">
                  <a:extLst>
                    <a:ext uri="{FF2B5EF4-FFF2-40B4-BE49-F238E27FC236}">
                      <a16:creationId xmlns:a16="http://schemas.microsoft.com/office/drawing/2014/main" id="{416EBA2A-5416-8604-D4CC-81F0FE53976D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3" name="直線コネクタ 1122">
                  <a:extLst>
                    <a:ext uri="{FF2B5EF4-FFF2-40B4-BE49-F238E27FC236}">
                      <a16:creationId xmlns:a16="http://schemas.microsoft.com/office/drawing/2014/main" id="{A8DC5115-FBCE-9614-C4B3-8A78D1A87CF8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4" name="直線コネクタ 1123">
                  <a:extLst>
                    <a:ext uri="{FF2B5EF4-FFF2-40B4-BE49-F238E27FC236}">
                      <a16:creationId xmlns:a16="http://schemas.microsoft.com/office/drawing/2014/main" id="{22049D8A-31C8-B121-F599-3774B0788D00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5" name="直線コネクタ 1124">
                  <a:extLst>
                    <a:ext uri="{FF2B5EF4-FFF2-40B4-BE49-F238E27FC236}">
                      <a16:creationId xmlns:a16="http://schemas.microsoft.com/office/drawing/2014/main" id="{880CED1C-5B7A-0FAF-1B51-F29C6073357A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6" name="直線コネクタ 1125">
                  <a:extLst>
                    <a:ext uri="{FF2B5EF4-FFF2-40B4-BE49-F238E27FC236}">
                      <a16:creationId xmlns:a16="http://schemas.microsoft.com/office/drawing/2014/main" id="{E3D6C463-905E-C9DC-BE1C-B3624F22606A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7" name="直線コネクタ 1126">
                  <a:extLst>
                    <a:ext uri="{FF2B5EF4-FFF2-40B4-BE49-F238E27FC236}">
                      <a16:creationId xmlns:a16="http://schemas.microsoft.com/office/drawing/2014/main" id="{DADABC35-106F-27DA-41A5-BFBD261E8C39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8" name="直線コネクタ 1127">
                  <a:extLst>
                    <a:ext uri="{FF2B5EF4-FFF2-40B4-BE49-F238E27FC236}">
                      <a16:creationId xmlns:a16="http://schemas.microsoft.com/office/drawing/2014/main" id="{2009627F-27AE-093A-0793-3039E051677C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13" name="グループ化 1112">
                <a:extLst>
                  <a:ext uri="{FF2B5EF4-FFF2-40B4-BE49-F238E27FC236}">
                    <a16:creationId xmlns:a16="http://schemas.microsoft.com/office/drawing/2014/main" id="{C61E75D8-22CA-8ADC-AD22-859BC5C1E43D}"/>
                  </a:ext>
                </a:extLst>
              </p:cNvPr>
              <p:cNvGrpSpPr/>
              <p:nvPr/>
            </p:nvGrpSpPr>
            <p:grpSpPr>
              <a:xfrm>
                <a:off x="6649490" y="5167505"/>
                <a:ext cx="464514" cy="127887"/>
                <a:chOff x="5734798" y="5691860"/>
                <a:chExt cx="464514" cy="109889"/>
              </a:xfrm>
            </p:grpSpPr>
            <p:grpSp>
              <p:nvGrpSpPr>
                <p:cNvPr id="1114" name="グループ化 1113">
                  <a:extLst>
                    <a:ext uri="{FF2B5EF4-FFF2-40B4-BE49-F238E27FC236}">
                      <a16:creationId xmlns:a16="http://schemas.microsoft.com/office/drawing/2014/main" id="{7BFF59EE-7075-877C-CC69-A203443DB324}"/>
                    </a:ext>
                  </a:extLst>
                </p:cNvPr>
                <p:cNvGrpSpPr/>
                <p:nvPr/>
              </p:nvGrpSpPr>
              <p:grpSpPr>
                <a:xfrm>
                  <a:off x="5977459" y="5700589"/>
                  <a:ext cx="221853" cy="101160"/>
                  <a:chOff x="9766856" y="5846722"/>
                  <a:chExt cx="265906" cy="156532"/>
                </a:xfrm>
              </p:grpSpPr>
              <p:sp>
                <p:nvSpPr>
                  <p:cNvPr id="1116" name="正方形/長方形 1115">
                    <a:extLst>
                      <a:ext uri="{FF2B5EF4-FFF2-40B4-BE49-F238E27FC236}">
                        <a16:creationId xmlns:a16="http://schemas.microsoft.com/office/drawing/2014/main" id="{DB4C265D-DDB1-BB04-DC86-99B777583EB7}"/>
                      </a:ext>
                    </a:extLst>
                  </p:cNvPr>
                  <p:cNvSpPr/>
                  <p:nvPr/>
                </p:nvSpPr>
                <p:spPr>
                  <a:xfrm>
                    <a:off x="9766856" y="5846722"/>
                    <a:ext cx="265906" cy="153246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>
                    <a:solidFill>
                      <a:schemeClr val="tx1"/>
                    </a:solidFill>
                    <a:prstDash val="solid"/>
                    <a:round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36000" tIns="36000" rIns="36000" bIns="36000" numCol="1" spcCol="38100" rtlCol="0" anchor="ctr" anchorCtr="0">
                    <a:noAutofit/>
                  </a:bodyPr>
                  <a:lstStyle/>
                  <a:p>
                    <a:pPr marL="0" marR="0" indent="0" algn="l" defTabSz="449262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4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Times New Roman"/>
                    </a:endParaRPr>
                  </a:p>
                </p:txBody>
              </p:sp>
              <p:grpSp>
                <p:nvGrpSpPr>
                  <p:cNvPr id="1117" name="グループ化 1116">
                    <a:extLst>
                      <a:ext uri="{FF2B5EF4-FFF2-40B4-BE49-F238E27FC236}">
                        <a16:creationId xmlns:a16="http://schemas.microsoft.com/office/drawing/2014/main" id="{42A0C915-42F2-6B40-F33B-43FCEACA2C0B}"/>
                      </a:ext>
                    </a:extLst>
                  </p:cNvPr>
                  <p:cNvGrpSpPr/>
                  <p:nvPr/>
                </p:nvGrpSpPr>
                <p:grpSpPr>
                  <a:xfrm>
                    <a:off x="9810909" y="5864792"/>
                    <a:ext cx="177800" cy="138462"/>
                    <a:chOff x="9550400" y="5751547"/>
                    <a:chExt cx="177800" cy="190709"/>
                  </a:xfrm>
                </p:grpSpPr>
                <p:cxnSp>
                  <p:nvCxnSpPr>
                    <p:cNvPr id="1118" name="直線コネクタ 1117">
                      <a:extLst>
                        <a:ext uri="{FF2B5EF4-FFF2-40B4-BE49-F238E27FC236}">
                          <a16:creationId xmlns:a16="http://schemas.microsoft.com/office/drawing/2014/main" id="{2835EAE9-300E-F73C-8086-DDBD9BEC1D0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550400" y="5751547"/>
                      <a:ext cx="177800" cy="19070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9" name="直線コネクタ 1118">
                      <a:extLst>
                        <a:ext uri="{FF2B5EF4-FFF2-40B4-BE49-F238E27FC236}">
                          <a16:creationId xmlns:a16="http://schemas.microsoft.com/office/drawing/2014/main" id="{41AA291B-6F39-061D-E7B1-30F8F4354E8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9550400" y="5751547"/>
                      <a:ext cx="177800" cy="17547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15" name="正方形/長方形 1114">
                  <a:extLst>
                    <a:ext uri="{FF2B5EF4-FFF2-40B4-BE49-F238E27FC236}">
                      <a16:creationId xmlns:a16="http://schemas.microsoft.com/office/drawing/2014/main" id="{24DDCCDD-D8F9-499C-5AF2-38F471505E41}"/>
                    </a:ext>
                  </a:extLst>
                </p:cNvPr>
                <p:cNvSpPr/>
                <p:nvPr/>
              </p:nvSpPr>
              <p:spPr>
                <a:xfrm>
                  <a:off x="5734798" y="5691860"/>
                  <a:ext cx="238101" cy="10725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</p:grpSp>
        </p:grpSp>
        <p:grpSp>
          <p:nvGrpSpPr>
            <p:cNvPr id="1144" name="グループ化 1143">
              <a:extLst>
                <a:ext uri="{FF2B5EF4-FFF2-40B4-BE49-F238E27FC236}">
                  <a16:creationId xmlns:a16="http://schemas.microsoft.com/office/drawing/2014/main" id="{3085B5A3-CA2A-4F7E-E270-B16C169B7291}"/>
                </a:ext>
              </a:extLst>
            </p:cNvPr>
            <p:cNvGrpSpPr/>
            <p:nvPr/>
          </p:nvGrpSpPr>
          <p:grpSpPr>
            <a:xfrm>
              <a:off x="9832006" y="4843627"/>
              <a:ext cx="1252114" cy="370970"/>
              <a:chOff x="6180986" y="4643968"/>
              <a:chExt cx="1252114" cy="370970"/>
            </a:xfrm>
          </p:grpSpPr>
          <p:sp>
            <p:nvSpPr>
              <p:cNvPr id="1145" name="正方形/長方形 1144">
                <a:extLst>
                  <a:ext uri="{FF2B5EF4-FFF2-40B4-BE49-F238E27FC236}">
                    <a16:creationId xmlns:a16="http://schemas.microsoft.com/office/drawing/2014/main" id="{53DBD8B2-DD7F-F391-FF69-D85F782B525A}"/>
                  </a:ext>
                </a:extLst>
              </p:cNvPr>
              <p:cNvSpPr/>
              <p:nvPr/>
            </p:nvSpPr>
            <p:spPr>
              <a:xfrm>
                <a:off x="6429855" y="4907682"/>
                <a:ext cx="238101" cy="107256"/>
              </a:xfrm>
              <a:prstGeom prst="rect">
                <a:avLst/>
              </a:prstGeom>
              <a:solidFill>
                <a:srgbClr val="FF000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46" name="正方形/長方形 1145">
                <a:extLst>
                  <a:ext uri="{FF2B5EF4-FFF2-40B4-BE49-F238E27FC236}">
                    <a16:creationId xmlns:a16="http://schemas.microsoft.com/office/drawing/2014/main" id="{4F40696B-A4A2-1EA8-9B23-B08BA2700B75}"/>
                  </a:ext>
                </a:extLst>
              </p:cNvPr>
              <p:cNvSpPr/>
              <p:nvPr/>
            </p:nvSpPr>
            <p:spPr>
              <a:xfrm>
                <a:off x="6667980" y="4783886"/>
                <a:ext cx="226459" cy="143534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47" name="正方形/長方形 1146">
                <a:extLst>
                  <a:ext uri="{FF2B5EF4-FFF2-40B4-BE49-F238E27FC236}">
                    <a16:creationId xmlns:a16="http://schemas.microsoft.com/office/drawing/2014/main" id="{76DCA19F-6CBE-3521-F019-F9282F4E631E}"/>
                  </a:ext>
                </a:extLst>
              </p:cNvPr>
              <p:cNvSpPr/>
              <p:nvPr/>
            </p:nvSpPr>
            <p:spPr>
              <a:xfrm flipV="1">
                <a:off x="6904125" y="4643968"/>
                <a:ext cx="528975" cy="139916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48" name="正方形/長方形 1147">
                <a:extLst>
                  <a:ext uri="{FF2B5EF4-FFF2-40B4-BE49-F238E27FC236}">
                    <a16:creationId xmlns:a16="http://schemas.microsoft.com/office/drawing/2014/main" id="{A2EFD63F-87E9-273A-8B51-AB4872432A9A}"/>
                  </a:ext>
                </a:extLst>
              </p:cNvPr>
              <p:cNvSpPr/>
              <p:nvPr/>
            </p:nvSpPr>
            <p:spPr>
              <a:xfrm>
                <a:off x="6180986" y="4905948"/>
                <a:ext cx="238101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grpSp>
          <p:nvGrpSpPr>
            <p:cNvPr id="1149" name="グループ化 1148">
              <a:extLst>
                <a:ext uri="{FF2B5EF4-FFF2-40B4-BE49-F238E27FC236}">
                  <a16:creationId xmlns:a16="http://schemas.microsoft.com/office/drawing/2014/main" id="{C989DF71-8DC8-0540-E33D-03AA85CF009A}"/>
                </a:ext>
              </a:extLst>
            </p:cNvPr>
            <p:cNvGrpSpPr/>
            <p:nvPr/>
          </p:nvGrpSpPr>
          <p:grpSpPr>
            <a:xfrm>
              <a:off x="8774374" y="5087319"/>
              <a:ext cx="905302" cy="131165"/>
              <a:chOff x="6649490" y="5165050"/>
              <a:chExt cx="905302" cy="131165"/>
            </a:xfrm>
          </p:grpSpPr>
          <p:grpSp>
            <p:nvGrpSpPr>
              <p:cNvPr id="1150" name="グループ化 1149">
                <a:extLst>
                  <a:ext uri="{FF2B5EF4-FFF2-40B4-BE49-F238E27FC236}">
                    <a16:creationId xmlns:a16="http://schemas.microsoft.com/office/drawing/2014/main" id="{DB05D80E-90A7-95AF-0228-F2ED05C03860}"/>
                  </a:ext>
                </a:extLst>
              </p:cNvPr>
              <p:cNvGrpSpPr/>
              <p:nvPr/>
            </p:nvGrpSpPr>
            <p:grpSpPr>
              <a:xfrm>
                <a:off x="7117479" y="5165050"/>
                <a:ext cx="437313" cy="131165"/>
                <a:chOff x="6700084" y="4744266"/>
                <a:chExt cx="1228030" cy="742123"/>
              </a:xfrm>
            </p:grpSpPr>
            <p:sp>
              <p:nvSpPr>
                <p:cNvPr id="1158" name="正方形/長方形 1157">
                  <a:extLst>
                    <a:ext uri="{FF2B5EF4-FFF2-40B4-BE49-F238E27FC236}">
                      <a16:creationId xmlns:a16="http://schemas.microsoft.com/office/drawing/2014/main" id="{18BB3C4D-B148-840E-2C96-4D382125B34E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159" name="直線コネクタ 1158">
                  <a:extLst>
                    <a:ext uri="{FF2B5EF4-FFF2-40B4-BE49-F238E27FC236}">
                      <a16:creationId xmlns:a16="http://schemas.microsoft.com/office/drawing/2014/main" id="{A0D82BC0-F547-4804-36CC-AA5B2F0BBBA3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0" name="直線コネクタ 1159">
                  <a:extLst>
                    <a:ext uri="{FF2B5EF4-FFF2-40B4-BE49-F238E27FC236}">
                      <a16:creationId xmlns:a16="http://schemas.microsoft.com/office/drawing/2014/main" id="{89A62B23-04B9-FA27-0AFB-2DF35E0F3237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1" name="直線コネクタ 1160">
                  <a:extLst>
                    <a:ext uri="{FF2B5EF4-FFF2-40B4-BE49-F238E27FC236}">
                      <a16:creationId xmlns:a16="http://schemas.microsoft.com/office/drawing/2014/main" id="{4867BB66-53E4-8583-F02B-1243CEA3D15E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2" name="直線コネクタ 1161">
                  <a:extLst>
                    <a:ext uri="{FF2B5EF4-FFF2-40B4-BE49-F238E27FC236}">
                      <a16:creationId xmlns:a16="http://schemas.microsoft.com/office/drawing/2014/main" id="{55900FF3-A9F6-191B-17AB-39A5E7BE0AA4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3" name="直線コネクタ 1162">
                  <a:extLst>
                    <a:ext uri="{FF2B5EF4-FFF2-40B4-BE49-F238E27FC236}">
                      <a16:creationId xmlns:a16="http://schemas.microsoft.com/office/drawing/2014/main" id="{3586038D-7924-D7DA-4E36-CEFF413B9AFE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4" name="直線コネクタ 1163">
                  <a:extLst>
                    <a:ext uri="{FF2B5EF4-FFF2-40B4-BE49-F238E27FC236}">
                      <a16:creationId xmlns:a16="http://schemas.microsoft.com/office/drawing/2014/main" id="{3EBA2093-925A-A8D2-4B74-B03B5B50BBD5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5" name="直線コネクタ 1164">
                  <a:extLst>
                    <a:ext uri="{FF2B5EF4-FFF2-40B4-BE49-F238E27FC236}">
                      <a16:creationId xmlns:a16="http://schemas.microsoft.com/office/drawing/2014/main" id="{984AE4FD-F0DC-3109-FE5A-07B07B2AAF87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6" name="直線コネクタ 1165">
                  <a:extLst>
                    <a:ext uri="{FF2B5EF4-FFF2-40B4-BE49-F238E27FC236}">
                      <a16:creationId xmlns:a16="http://schemas.microsoft.com/office/drawing/2014/main" id="{BB3BBEBD-5FD5-8CDD-6E74-14198C71D395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1" name="グループ化 1150">
                <a:extLst>
                  <a:ext uri="{FF2B5EF4-FFF2-40B4-BE49-F238E27FC236}">
                    <a16:creationId xmlns:a16="http://schemas.microsoft.com/office/drawing/2014/main" id="{627D72AD-B194-D0B7-145A-5AB12688D8C3}"/>
                  </a:ext>
                </a:extLst>
              </p:cNvPr>
              <p:cNvGrpSpPr/>
              <p:nvPr/>
            </p:nvGrpSpPr>
            <p:grpSpPr>
              <a:xfrm>
                <a:off x="6649490" y="5167505"/>
                <a:ext cx="464514" cy="127887"/>
                <a:chOff x="5734798" y="5691860"/>
                <a:chExt cx="464514" cy="109889"/>
              </a:xfrm>
            </p:grpSpPr>
            <p:grpSp>
              <p:nvGrpSpPr>
                <p:cNvPr id="1152" name="グループ化 1151">
                  <a:extLst>
                    <a:ext uri="{FF2B5EF4-FFF2-40B4-BE49-F238E27FC236}">
                      <a16:creationId xmlns:a16="http://schemas.microsoft.com/office/drawing/2014/main" id="{47768AD2-7A35-0DC7-13A0-88E0040A9E88}"/>
                    </a:ext>
                  </a:extLst>
                </p:cNvPr>
                <p:cNvGrpSpPr/>
                <p:nvPr/>
              </p:nvGrpSpPr>
              <p:grpSpPr>
                <a:xfrm>
                  <a:off x="5977459" y="5700589"/>
                  <a:ext cx="221853" cy="101160"/>
                  <a:chOff x="9766856" y="5846722"/>
                  <a:chExt cx="265906" cy="156532"/>
                </a:xfrm>
              </p:grpSpPr>
              <p:sp>
                <p:nvSpPr>
                  <p:cNvPr id="1154" name="正方形/長方形 1153">
                    <a:extLst>
                      <a:ext uri="{FF2B5EF4-FFF2-40B4-BE49-F238E27FC236}">
                        <a16:creationId xmlns:a16="http://schemas.microsoft.com/office/drawing/2014/main" id="{EC4BCBD5-3A14-EF79-5696-2DD083E54C75}"/>
                      </a:ext>
                    </a:extLst>
                  </p:cNvPr>
                  <p:cNvSpPr/>
                  <p:nvPr/>
                </p:nvSpPr>
                <p:spPr>
                  <a:xfrm>
                    <a:off x="9766856" y="5846722"/>
                    <a:ext cx="265906" cy="153246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>
                    <a:solidFill>
                      <a:schemeClr val="tx1"/>
                    </a:solidFill>
                    <a:prstDash val="solid"/>
                    <a:round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36000" tIns="36000" rIns="36000" bIns="36000" numCol="1" spcCol="38100" rtlCol="0" anchor="ctr" anchorCtr="0">
                    <a:noAutofit/>
                  </a:bodyPr>
                  <a:lstStyle/>
                  <a:p>
                    <a:pPr marL="0" marR="0" indent="0" algn="l" defTabSz="449262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4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Times New Roman"/>
                    </a:endParaRPr>
                  </a:p>
                </p:txBody>
              </p:sp>
              <p:grpSp>
                <p:nvGrpSpPr>
                  <p:cNvPr id="1155" name="グループ化 1154">
                    <a:extLst>
                      <a:ext uri="{FF2B5EF4-FFF2-40B4-BE49-F238E27FC236}">
                        <a16:creationId xmlns:a16="http://schemas.microsoft.com/office/drawing/2014/main" id="{397B97D3-CD9A-17E9-A3B9-392B994392C4}"/>
                      </a:ext>
                    </a:extLst>
                  </p:cNvPr>
                  <p:cNvGrpSpPr/>
                  <p:nvPr/>
                </p:nvGrpSpPr>
                <p:grpSpPr>
                  <a:xfrm>
                    <a:off x="9810909" y="5864792"/>
                    <a:ext cx="177800" cy="138462"/>
                    <a:chOff x="9550400" y="5751547"/>
                    <a:chExt cx="177800" cy="190709"/>
                  </a:xfrm>
                </p:grpSpPr>
                <p:cxnSp>
                  <p:nvCxnSpPr>
                    <p:cNvPr id="1156" name="直線コネクタ 1155">
                      <a:extLst>
                        <a:ext uri="{FF2B5EF4-FFF2-40B4-BE49-F238E27FC236}">
                          <a16:creationId xmlns:a16="http://schemas.microsoft.com/office/drawing/2014/main" id="{CA6532D7-66ED-164E-DE63-7711FAE2F6B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550400" y="5751547"/>
                      <a:ext cx="177800" cy="19070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7" name="直線コネクタ 1156">
                      <a:extLst>
                        <a:ext uri="{FF2B5EF4-FFF2-40B4-BE49-F238E27FC236}">
                          <a16:creationId xmlns:a16="http://schemas.microsoft.com/office/drawing/2014/main" id="{0977CC37-F88A-E0FB-05A9-94B3B8B6E53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9550400" y="5751547"/>
                      <a:ext cx="177800" cy="17547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53" name="正方形/長方形 1152">
                  <a:extLst>
                    <a:ext uri="{FF2B5EF4-FFF2-40B4-BE49-F238E27FC236}">
                      <a16:creationId xmlns:a16="http://schemas.microsoft.com/office/drawing/2014/main" id="{14DAEC72-BBC6-95AD-E240-080B947F3BB3}"/>
                    </a:ext>
                  </a:extLst>
                </p:cNvPr>
                <p:cNvSpPr/>
                <p:nvPr/>
              </p:nvSpPr>
              <p:spPr>
                <a:xfrm>
                  <a:off x="5734798" y="5691860"/>
                  <a:ext cx="238101" cy="10725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</p:grpSp>
        </p:grpSp>
        <p:grpSp>
          <p:nvGrpSpPr>
            <p:cNvPr id="1167" name="グループ化 1166">
              <a:extLst>
                <a:ext uri="{FF2B5EF4-FFF2-40B4-BE49-F238E27FC236}">
                  <a16:creationId xmlns:a16="http://schemas.microsoft.com/office/drawing/2014/main" id="{2EE1833A-F9A6-A371-A2A7-AFC5948F581E}"/>
                </a:ext>
              </a:extLst>
            </p:cNvPr>
            <p:cNvGrpSpPr/>
            <p:nvPr/>
          </p:nvGrpSpPr>
          <p:grpSpPr>
            <a:xfrm>
              <a:off x="6746157" y="5491543"/>
              <a:ext cx="1159846" cy="370969"/>
              <a:chOff x="6180986" y="4643969"/>
              <a:chExt cx="1159846" cy="370969"/>
            </a:xfrm>
          </p:grpSpPr>
          <p:sp>
            <p:nvSpPr>
              <p:cNvPr id="1168" name="正方形/長方形 1167">
                <a:extLst>
                  <a:ext uri="{FF2B5EF4-FFF2-40B4-BE49-F238E27FC236}">
                    <a16:creationId xmlns:a16="http://schemas.microsoft.com/office/drawing/2014/main" id="{4A5E2B81-BAB6-A1A3-067D-47AA61083D2B}"/>
                  </a:ext>
                </a:extLst>
              </p:cNvPr>
              <p:cNvSpPr/>
              <p:nvPr/>
            </p:nvSpPr>
            <p:spPr>
              <a:xfrm>
                <a:off x="6429855" y="4907682"/>
                <a:ext cx="238101" cy="107256"/>
              </a:xfrm>
              <a:prstGeom prst="rect">
                <a:avLst/>
              </a:prstGeom>
              <a:solidFill>
                <a:srgbClr val="FF000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69" name="正方形/長方形 1168">
                <a:extLst>
                  <a:ext uri="{FF2B5EF4-FFF2-40B4-BE49-F238E27FC236}">
                    <a16:creationId xmlns:a16="http://schemas.microsoft.com/office/drawing/2014/main" id="{D6751630-DA2E-FBEC-F18F-C11CE6597EE9}"/>
                  </a:ext>
                </a:extLst>
              </p:cNvPr>
              <p:cNvSpPr/>
              <p:nvPr/>
            </p:nvSpPr>
            <p:spPr>
              <a:xfrm>
                <a:off x="6667980" y="4783886"/>
                <a:ext cx="226459" cy="143534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70" name="正方形/長方形 1169">
                <a:extLst>
                  <a:ext uri="{FF2B5EF4-FFF2-40B4-BE49-F238E27FC236}">
                    <a16:creationId xmlns:a16="http://schemas.microsoft.com/office/drawing/2014/main" id="{2B23FD78-0E9B-ED67-CB47-CAE97FF6523E}"/>
                  </a:ext>
                </a:extLst>
              </p:cNvPr>
              <p:cNvSpPr/>
              <p:nvPr/>
            </p:nvSpPr>
            <p:spPr>
              <a:xfrm flipV="1">
                <a:off x="6904126" y="4643969"/>
                <a:ext cx="436706" cy="169262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71" name="正方形/長方形 1170">
                <a:extLst>
                  <a:ext uri="{FF2B5EF4-FFF2-40B4-BE49-F238E27FC236}">
                    <a16:creationId xmlns:a16="http://schemas.microsoft.com/office/drawing/2014/main" id="{619B224E-2E74-EDEB-8F08-E806DA83CC75}"/>
                  </a:ext>
                </a:extLst>
              </p:cNvPr>
              <p:cNvSpPr/>
              <p:nvPr/>
            </p:nvSpPr>
            <p:spPr>
              <a:xfrm>
                <a:off x="6180986" y="4905948"/>
                <a:ext cx="238101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grpSp>
          <p:nvGrpSpPr>
            <p:cNvPr id="1172" name="グループ化 1171">
              <a:extLst>
                <a:ext uri="{FF2B5EF4-FFF2-40B4-BE49-F238E27FC236}">
                  <a16:creationId xmlns:a16="http://schemas.microsoft.com/office/drawing/2014/main" id="{D821BC4D-70D3-4681-6F0C-653FEBF5566D}"/>
                </a:ext>
              </a:extLst>
            </p:cNvPr>
            <p:cNvGrpSpPr/>
            <p:nvPr/>
          </p:nvGrpSpPr>
          <p:grpSpPr>
            <a:xfrm>
              <a:off x="8023363" y="5750386"/>
              <a:ext cx="662641" cy="131165"/>
              <a:chOff x="6892151" y="5165050"/>
              <a:chExt cx="662641" cy="131165"/>
            </a:xfrm>
          </p:grpSpPr>
          <p:grpSp>
            <p:nvGrpSpPr>
              <p:cNvPr id="1173" name="グループ化 1172">
                <a:extLst>
                  <a:ext uri="{FF2B5EF4-FFF2-40B4-BE49-F238E27FC236}">
                    <a16:creationId xmlns:a16="http://schemas.microsoft.com/office/drawing/2014/main" id="{682040D8-3EDB-470D-7F7C-602116CDABEB}"/>
                  </a:ext>
                </a:extLst>
              </p:cNvPr>
              <p:cNvGrpSpPr/>
              <p:nvPr/>
            </p:nvGrpSpPr>
            <p:grpSpPr>
              <a:xfrm>
                <a:off x="7117479" y="5165050"/>
                <a:ext cx="437313" cy="131165"/>
                <a:chOff x="6700084" y="4744266"/>
                <a:chExt cx="1228030" cy="742123"/>
              </a:xfrm>
            </p:grpSpPr>
            <p:sp>
              <p:nvSpPr>
                <p:cNvPr id="1181" name="正方形/長方形 1180">
                  <a:extLst>
                    <a:ext uri="{FF2B5EF4-FFF2-40B4-BE49-F238E27FC236}">
                      <a16:creationId xmlns:a16="http://schemas.microsoft.com/office/drawing/2014/main" id="{08139ACE-5B96-C967-C179-FD8E31BFAC2E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182" name="直線コネクタ 1181">
                  <a:extLst>
                    <a:ext uri="{FF2B5EF4-FFF2-40B4-BE49-F238E27FC236}">
                      <a16:creationId xmlns:a16="http://schemas.microsoft.com/office/drawing/2014/main" id="{56197844-B03C-ABA5-992E-6DC99929B0E7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3" name="直線コネクタ 1182">
                  <a:extLst>
                    <a:ext uri="{FF2B5EF4-FFF2-40B4-BE49-F238E27FC236}">
                      <a16:creationId xmlns:a16="http://schemas.microsoft.com/office/drawing/2014/main" id="{A72FC56F-B9C0-4046-D71A-AFB484673AC1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4" name="直線コネクタ 1183">
                  <a:extLst>
                    <a:ext uri="{FF2B5EF4-FFF2-40B4-BE49-F238E27FC236}">
                      <a16:creationId xmlns:a16="http://schemas.microsoft.com/office/drawing/2014/main" id="{076880D9-2CC6-63FE-DC65-DB3B1A0258B8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5" name="直線コネクタ 1184">
                  <a:extLst>
                    <a:ext uri="{FF2B5EF4-FFF2-40B4-BE49-F238E27FC236}">
                      <a16:creationId xmlns:a16="http://schemas.microsoft.com/office/drawing/2014/main" id="{6754B4FA-5B62-91C1-9CF3-0038EDA2B71E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6" name="直線コネクタ 1185">
                  <a:extLst>
                    <a:ext uri="{FF2B5EF4-FFF2-40B4-BE49-F238E27FC236}">
                      <a16:creationId xmlns:a16="http://schemas.microsoft.com/office/drawing/2014/main" id="{86D3F6A1-1D30-01AF-ADB5-E58BD2497865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7" name="直線コネクタ 1186">
                  <a:extLst>
                    <a:ext uri="{FF2B5EF4-FFF2-40B4-BE49-F238E27FC236}">
                      <a16:creationId xmlns:a16="http://schemas.microsoft.com/office/drawing/2014/main" id="{3E97F715-5BA4-6684-05C8-27FB21514B3B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8" name="直線コネクタ 1187">
                  <a:extLst>
                    <a:ext uri="{FF2B5EF4-FFF2-40B4-BE49-F238E27FC236}">
                      <a16:creationId xmlns:a16="http://schemas.microsoft.com/office/drawing/2014/main" id="{1458DDC0-EEF5-3AC0-EBE4-60DAD115CE2E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9" name="直線コネクタ 1188">
                  <a:extLst>
                    <a:ext uri="{FF2B5EF4-FFF2-40B4-BE49-F238E27FC236}">
                      <a16:creationId xmlns:a16="http://schemas.microsoft.com/office/drawing/2014/main" id="{41E90778-AE21-B7A8-EC1F-09434B8C25CE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75" name="グループ化 1174">
                <a:extLst>
                  <a:ext uri="{FF2B5EF4-FFF2-40B4-BE49-F238E27FC236}">
                    <a16:creationId xmlns:a16="http://schemas.microsoft.com/office/drawing/2014/main" id="{D9A12249-D8C3-5E8B-A3BD-E409E732CAD6}"/>
                  </a:ext>
                </a:extLst>
              </p:cNvPr>
              <p:cNvGrpSpPr/>
              <p:nvPr/>
            </p:nvGrpSpPr>
            <p:grpSpPr>
              <a:xfrm>
                <a:off x="6892151" y="5177664"/>
                <a:ext cx="221853" cy="117728"/>
                <a:chOff x="9766856" y="5846722"/>
                <a:chExt cx="265906" cy="156532"/>
              </a:xfrm>
            </p:grpSpPr>
            <p:sp>
              <p:nvSpPr>
                <p:cNvPr id="1177" name="正方形/長方形 1176">
                  <a:extLst>
                    <a:ext uri="{FF2B5EF4-FFF2-40B4-BE49-F238E27FC236}">
                      <a16:creationId xmlns:a16="http://schemas.microsoft.com/office/drawing/2014/main" id="{67369F7B-6A3D-B978-7D14-69960196DBFD}"/>
                    </a:ext>
                  </a:extLst>
                </p:cNvPr>
                <p:cNvSpPr/>
                <p:nvPr/>
              </p:nvSpPr>
              <p:spPr>
                <a:xfrm>
                  <a:off x="9766856" y="5846722"/>
                  <a:ext cx="265906" cy="153246"/>
                </a:xfrm>
                <a:prstGeom prst="rect">
                  <a:avLst/>
                </a:prstGeom>
                <a:solidFill>
                  <a:srgbClr val="FF0000"/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grpSp>
              <p:nvGrpSpPr>
                <p:cNvPr id="1178" name="グループ化 1177">
                  <a:extLst>
                    <a:ext uri="{FF2B5EF4-FFF2-40B4-BE49-F238E27FC236}">
                      <a16:creationId xmlns:a16="http://schemas.microsoft.com/office/drawing/2014/main" id="{345D51A5-2057-4DCD-1407-D14221B1B176}"/>
                    </a:ext>
                  </a:extLst>
                </p:cNvPr>
                <p:cNvGrpSpPr/>
                <p:nvPr/>
              </p:nvGrpSpPr>
              <p:grpSpPr>
                <a:xfrm>
                  <a:off x="9810909" y="5864792"/>
                  <a:ext cx="177800" cy="138462"/>
                  <a:chOff x="9550400" y="5751547"/>
                  <a:chExt cx="177800" cy="190709"/>
                </a:xfrm>
              </p:grpSpPr>
              <p:cxnSp>
                <p:nvCxnSpPr>
                  <p:cNvPr id="1179" name="直線コネクタ 1178">
                    <a:extLst>
                      <a:ext uri="{FF2B5EF4-FFF2-40B4-BE49-F238E27FC236}">
                        <a16:creationId xmlns:a16="http://schemas.microsoft.com/office/drawing/2014/main" id="{947250F4-F93A-12BD-D8A1-B9CA9B066FB2}"/>
                      </a:ext>
                    </a:extLst>
                  </p:cNvPr>
                  <p:cNvCxnSpPr/>
                  <p:nvPr/>
                </p:nvCxnSpPr>
                <p:spPr>
                  <a:xfrm>
                    <a:off x="9550400" y="5751547"/>
                    <a:ext cx="177800" cy="19070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olid"/>
                    <a:headEnd type="none"/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0" name="直線コネクタ 1179">
                    <a:extLst>
                      <a:ext uri="{FF2B5EF4-FFF2-40B4-BE49-F238E27FC236}">
                        <a16:creationId xmlns:a16="http://schemas.microsoft.com/office/drawing/2014/main" id="{987746A0-ADF5-ADFA-EF8A-9DC17E751A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9550400" y="5751547"/>
                    <a:ext cx="177800" cy="17547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olid"/>
                    <a:headEnd type="none"/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190" name="グループ化 1189">
              <a:extLst>
                <a:ext uri="{FF2B5EF4-FFF2-40B4-BE49-F238E27FC236}">
                  <a16:creationId xmlns:a16="http://schemas.microsoft.com/office/drawing/2014/main" id="{78C2035A-ABEB-493C-4586-1A2FBD67A656}"/>
                </a:ext>
              </a:extLst>
            </p:cNvPr>
            <p:cNvGrpSpPr/>
            <p:nvPr/>
          </p:nvGrpSpPr>
          <p:grpSpPr>
            <a:xfrm>
              <a:off x="9815239" y="5513338"/>
              <a:ext cx="1268882" cy="352640"/>
              <a:chOff x="6180986" y="4662298"/>
              <a:chExt cx="1268882" cy="352640"/>
            </a:xfrm>
          </p:grpSpPr>
          <p:sp>
            <p:nvSpPr>
              <p:cNvPr id="1191" name="正方形/長方形 1190">
                <a:extLst>
                  <a:ext uri="{FF2B5EF4-FFF2-40B4-BE49-F238E27FC236}">
                    <a16:creationId xmlns:a16="http://schemas.microsoft.com/office/drawing/2014/main" id="{2C885E95-EF53-DE57-027E-5A5E93F1A4F9}"/>
                  </a:ext>
                </a:extLst>
              </p:cNvPr>
              <p:cNvSpPr/>
              <p:nvPr/>
            </p:nvSpPr>
            <p:spPr>
              <a:xfrm>
                <a:off x="6429855" y="4907682"/>
                <a:ext cx="238101" cy="107256"/>
              </a:xfrm>
              <a:prstGeom prst="rect">
                <a:avLst/>
              </a:prstGeom>
              <a:solidFill>
                <a:srgbClr val="FF000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92" name="正方形/長方形 1191">
                <a:extLst>
                  <a:ext uri="{FF2B5EF4-FFF2-40B4-BE49-F238E27FC236}">
                    <a16:creationId xmlns:a16="http://schemas.microsoft.com/office/drawing/2014/main" id="{56911B2E-7C0E-8E6D-C2CA-5816AE310267}"/>
                  </a:ext>
                </a:extLst>
              </p:cNvPr>
              <p:cNvSpPr/>
              <p:nvPr/>
            </p:nvSpPr>
            <p:spPr>
              <a:xfrm>
                <a:off x="6667980" y="4783886"/>
                <a:ext cx="226459" cy="143534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93" name="正方形/長方形 1192">
                <a:extLst>
                  <a:ext uri="{FF2B5EF4-FFF2-40B4-BE49-F238E27FC236}">
                    <a16:creationId xmlns:a16="http://schemas.microsoft.com/office/drawing/2014/main" id="{C98BFC17-1311-D938-A91D-FF00EAB05F92}"/>
                  </a:ext>
                </a:extLst>
              </p:cNvPr>
              <p:cNvSpPr/>
              <p:nvPr/>
            </p:nvSpPr>
            <p:spPr>
              <a:xfrm flipV="1">
                <a:off x="6904126" y="4662298"/>
                <a:ext cx="545742" cy="118121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94" name="正方形/長方形 1193">
                <a:extLst>
                  <a:ext uri="{FF2B5EF4-FFF2-40B4-BE49-F238E27FC236}">
                    <a16:creationId xmlns:a16="http://schemas.microsoft.com/office/drawing/2014/main" id="{B615ED47-1BFD-7A26-2FAD-7D2E57FA652C}"/>
                  </a:ext>
                </a:extLst>
              </p:cNvPr>
              <p:cNvSpPr/>
              <p:nvPr/>
            </p:nvSpPr>
            <p:spPr>
              <a:xfrm>
                <a:off x="6180986" y="4905948"/>
                <a:ext cx="238101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grpSp>
          <p:nvGrpSpPr>
            <p:cNvPr id="1214" name="グループ化 1213">
              <a:extLst>
                <a:ext uri="{FF2B5EF4-FFF2-40B4-BE49-F238E27FC236}">
                  <a16:creationId xmlns:a16="http://schemas.microsoft.com/office/drawing/2014/main" id="{C9F5459C-D086-6402-0D4F-3916E776FC2D}"/>
                </a:ext>
              </a:extLst>
            </p:cNvPr>
            <p:cNvGrpSpPr/>
            <p:nvPr/>
          </p:nvGrpSpPr>
          <p:grpSpPr>
            <a:xfrm>
              <a:off x="8795925" y="5750386"/>
              <a:ext cx="911044" cy="135824"/>
              <a:chOff x="7792507" y="6181213"/>
              <a:chExt cx="911044" cy="135824"/>
            </a:xfrm>
          </p:grpSpPr>
          <p:grpSp>
            <p:nvGrpSpPr>
              <p:cNvPr id="1134" name="グループ化 1133">
                <a:extLst>
                  <a:ext uri="{FF2B5EF4-FFF2-40B4-BE49-F238E27FC236}">
                    <a16:creationId xmlns:a16="http://schemas.microsoft.com/office/drawing/2014/main" id="{9522220C-24F8-0B42-2FEE-9BAB7B4A5476}"/>
                  </a:ext>
                </a:extLst>
              </p:cNvPr>
              <p:cNvGrpSpPr/>
              <p:nvPr/>
            </p:nvGrpSpPr>
            <p:grpSpPr>
              <a:xfrm>
                <a:off x="8266238" y="6185872"/>
                <a:ext cx="437313" cy="131165"/>
                <a:chOff x="6700084" y="4744266"/>
                <a:chExt cx="1228030" cy="742123"/>
              </a:xfrm>
            </p:grpSpPr>
            <p:sp>
              <p:nvSpPr>
                <p:cNvPr id="1135" name="正方形/長方形 1134">
                  <a:extLst>
                    <a:ext uri="{FF2B5EF4-FFF2-40B4-BE49-F238E27FC236}">
                      <a16:creationId xmlns:a16="http://schemas.microsoft.com/office/drawing/2014/main" id="{E74E1BA5-E300-16D5-B1C1-EEE62BF44041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136" name="直線コネクタ 1135">
                  <a:extLst>
                    <a:ext uri="{FF2B5EF4-FFF2-40B4-BE49-F238E27FC236}">
                      <a16:creationId xmlns:a16="http://schemas.microsoft.com/office/drawing/2014/main" id="{F072B483-EFAC-6329-1125-6765B9FC181F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7" name="直線コネクタ 1136">
                  <a:extLst>
                    <a:ext uri="{FF2B5EF4-FFF2-40B4-BE49-F238E27FC236}">
                      <a16:creationId xmlns:a16="http://schemas.microsoft.com/office/drawing/2014/main" id="{11376B36-B96D-CFAB-C0DC-D2D5CA15A8FB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8" name="直線コネクタ 1137">
                  <a:extLst>
                    <a:ext uri="{FF2B5EF4-FFF2-40B4-BE49-F238E27FC236}">
                      <a16:creationId xmlns:a16="http://schemas.microsoft.com/office/drawing/2014/main" id="{2799E4E8-2AD5-4747-32FB-C3A415364842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9" name="直線コネクタ 1138">
                  <a:extLst>
                    <a:ext uri="{FF2B5EF4-FFF2-40B4-BE49-F238E27FC236}">
                      <a16:creationId xmlns:a16="http://schemas.microsoft.com/office/drawing/2014/main" id="{25A1FFD9-DCEE-A0A2-30A6-83FEFD2FBAD8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0" name="直線コネクタ 1139">
                  <a:extLst>
                    <a:ext uri="{FF2B5EF4-FFF2-40B4-BE49-F238E27FC236}">
                      <a16:creationId xmlns:a16="http://schemas.microsoft.com/office/drawing/2014/main" id="{44D4A14F-371F-ACF6-E921-983C600F7B57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1" name="直線コネクタ 1140">
                  <a:extLst>
                    <a:ext uri="{FF2B5EF4-FFF2-40B4-BE49-F238E27FC236}">
                      <a16:creationId xmlns:a16="http://schemas.microsoft.com/office/drawing/2014/main" id="{10220C13-C123-64E1-46E5-083767068144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2" name="直線コネクタ 1141">
                  <a:extLst>
                    <a:ext uri="{FF2B5EF4-FFF2-40B4-BE49-F238E27FC236}">
                      <a16:creationId xmlns:a16="http://schemas.microsoft.com/office/drawing/2014/main" id="{3025D5DD-5FF0-7F79-31C1-E783E60C3874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3" name="直線コネクタ 1142">
                  <a:extLst>
                    <a:ext uri="{FF2B5EF4-FFF2-40B4-BE49-F238E27FC236}">
                      <a16:creationId xmlns:a16="http://schemas.microsoft.com/office/drawing/2014/main" id="{3E26896A-965C-C8F1-C5CD-2F959D2CEA5E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3" name="グループ化 1212">
                <a:extLst>
                  <a:ext uri="{FF2B5EF4-FFF2-40B4-BE49-F238E27FC236}">
                    <a16:creationId xmlns:a16="http://schemas.microsoft.com/office/drawing/2014/main" id="{765DCBE2-BDD4-892F-6146-B81DA6A0B939}"/>
                  </a:ext>
                </a:extLst>
              </p:cNvPr>
              <p:cNvGrpSpPr/>
              <p:nvPr/>
            </p:nvGrpSpPr>
            <p:grpSpPr>
              <a:xfrm>
                <a:off x="7792507" y="6181213"/>
                <a:ext cx="464514" cy="127887"/>
                <a:chOff x="8068955" y="6181213"/>
                <a:chExt cx="464514" cy="127887"/>
              </a:xfrm>
            </p:grpSpPr>
            <p:grpSp>
              <p:nvGrpSpPr>
                <p:cNvPr id="1198" name="グループ化 1197">
                  <a:extLst>
                    <a:ext uri="{FF2B5EF4-FFF2-40B4-BE49-F238E27FC236}">
                      <a16:creationId xmlns:a16="http://schemas.microsoft.com/office/drawing/2014/main" id="{111A280F-5650-FD76-B8C1-81CED21EB606}"/>
                    </a:ext>
                  </a:extLst>
                </p:cNvPr>
                <p:cNvGrpSpPr/>
                <p:nvPr/>
              </p:nvGrpSpPr>
              <p:grpSpPr>
                <a:xfrm>
                  <a:off x="8311616" y="6191372"/>
                  <a:ext cx="221853" cy="117728"/>
                  <a:chOff x="9766856" y="5846722"/>
                  <a:chExt cx="265906" cy="156532"/>
                </a:xfrm>
              </p:grpSpPr>
              <p:sp>
                <p:nvSpPr>
                  <p:cNvPr id="1200" name="正方形/長方形 1199">
                    <a:extLst>
                      <a:ext uri="{FF2B5EF4-FFF2-40B4-BE49-F238E27FC236}">
                        <a16:creationId xmlns:a16="http://schemas.microsoft.com/office/drawing/2014/main" id="{C93AE882-BB38-7CFD-ECB2-EC5314EBEB8C}"/>
                      </a:ext>
                    </a:extLst>
                  </p:cNvPr>
                  <p:cNvSpPr/>
                  <p:nvPr/>
                </p:nvSpPr>
                <p:spPr>
                  <a:xfrm>
                    <a:off x="9766856" y="5846722"/>
                    <a:ext cx="265906" cy="153246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>
                    <a:solidFill>
                      <a:schemeClr val="tx1"/>
                    </a:solidFill>
                    <a:prstDash val="solid"/>
                    <a:round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36000" tIns="36000" rIns="36000" bIns="36000" numCol="1" spcCol="38100" rtlCol="0" anchor="ctr" anchorCtr="0">
                    <a:noAutofit/>
                  </a:bodyPr>
                  <a:lstStyle/>
                  <a:p>
                    <a:pPr marL="0" marR="0" indent="0" algn="l" defTabSz="449262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4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Times New Roman"/>
                    </a:endParaRPr>
                  </a:p>
                </p:txBody>
              </p:sp>
              <p:grpSp>
                <p:nvGrpSpPr>
                  <p:cNvPr id="1201" name="グループ化 1200">
                    <a:extLst>
                      <a:ext uri="{FF2B5EF4-FFF2-40B4-BE49-F238E27FC236}">
                        <a16:creationId xmlns:a16="http://schemas.microsoft.com/office/drawing/2014/main" id="{68F72AA6-FC3A-F4F9-4CDB-2D01BCC16E86}"/>
                      </a:ext>
                    </a:extLst>
                  </p:cNvPr>
                  <p:cNvGrpSpPr/>
                  <p:nvPr/>
                </p:nvGrpSpPr>
                <p:grpSpPr>
                  <a:xfrm>
                    <a:off x="9810909" y="5864792"/>
                    <a:ext cx="177800" cy="138462"/>
                    <a:chOff x="9550400" y="5751547"/>
                    <a:chExt cx="177800" cy="190709"/>
                  </a:xfrm>
                </p:grpSpPr>
                <p:cxnSp>
                  <p:nvCxnSpPr>
                    <p:cNvPr id="1202" name="直線コネクタ 1201">
                      <a:extLst>
                        <a:ext uri="{FF2B5EF4-FFF2-40B4-BE49-F238E27FC236}">
                          <a16:creationId xmlns:a16="http://schemas.microsoft.com/office/drawing/2014/main" id="{4CAC2364-9158-BA3A-CC43-06E713FFD55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550400" y="5751547"/>
                      <a:ext cx="177800" cy="19070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3" name="直線コネクタ 1202">
                      <a:extLst>
                        <a:ext uri="{FF2B5EF4-FFF2-40B4-BE49-F238E27FC236}">
                          <a16:creationId xmlns:a16="http://schemas.microsoft.com/office/drawing/2014/main" id="{D2D37B30-F536-1FB6-0D0E-4EA8A1D796E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9550400" y="5751547"/>
                      <a:ext cx="177800" cy="17547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99" name="正方形/長方形 1198">
                  <a:extLst>
                    <a:ext uri="{FF2B5EF4-FFF2-40B4-BE49-F238E27FC236}">
                      <a16:creationId xmlns:a16="http://schemas.microsoft.com/office/drawing/2014/main" id="{4DB4F7D6-D52A-6E85-82F6-A2F9F62C08C0}"/>
                    </a:ext>
                  </a:extLst>
                </p:cNvPr>
                <p:cNvSpPr/>
                <p:nvPr/>
              </p:nvSpPr>
              <p:spPr>
                <a:xfrm>
                  <a:off x="8068955" y="6181213"/>
                  <a:ext cx="238101" cy="12482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</p:grpSp>
        </p:grpSp>
        <p:sp>
          <p:nvSpPr>
            <p:cNvPr id="1220" name="テキスト ボックス 1219">
              <a:extLst>
                <a:ext uri="{FF2B5EF4-FFF2-40B4-BE49-F238E27FC236}">
                  <a16:creationId xmlns:a16="http://schemas.microsoft.com/office/drawing/2014/main" id="{7BECB8D1-7B04-1E4F-2ECF-FE92E088B9EB}"/>
                </a:ext>
              </a:extLst>
            </p:cNvPr>
            <p:cNvSpPr txBox="1"/>
            <p:nvPr/>
          </p:nvSpPr>
          <p:spPr>
            <a:xfrm>
              <a:off x="4393697" y="4185702"/>
              <a:ext cx="2411814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600" dirty="0"/>
                <a:t>Ideal situation:</a:t>
              </a:r>
            </a:p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Steady WLAN connection</a:t>
              </a:r>
              <a:endParaRPr kumimoji="0" lang="ja-JP" altLang="en-US" sz="1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1221" name="テキスト ボックス 1220">
              <a:extLst>
                <a:ext uri="{FF2B5EF4-FFF2-40B4-BE49-F238E27FC236}">
                  <a16:creationId xmlns:a16="http://schemas.microsoft.com/office/drawing/2014/main" id="{BE2DED4A-6B1F-1EDC-5FF0-52587306C5CA}"/>
                </a:ext>
              </a:extLst>
            </p:cNvPr>
            <p:cNvSpPr txBox="1"/>
            <p:nvPr/>
          </p:nvSpPr>
          <p:spPr>
            <a:xfrm>
              <a:off x="4533587" y="4962565"/>
              <a:ext cx="2306722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600" dirty="0"/>
                <a:t>Failure in link setup</a:t>
              </a:r>
            </a:p>
          </p:txBody>
        </p:sp>
        <p:sp>
          <p:nvSpPr>
            <p:cNvPr id="1222" name="テキスト ボックス 1221">
              <a:extLst>
                <a:ext uri="{FF2B5EF4-FFF2-40B4-BE49-F238E27FC236}">
                  <a16:creationId xmlns:a16="http://schemas.microsoft.com/office/drawing/2014/main" id="{892ECF43-6F4A-867E-E98E-83A02EA5F755}"/>
                </a:ext>
              </a:extLst>
            </p:cNvPr>
            <p:cNvSpPr txBox="1"/>
            <p:nvPr/>
          </p:nvSpPr>
          <p:spPr>
            <a:xfrm>
              <a:off x="4483562" y="5609311"/>
              <a:ext cx="2195354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600" dirty="0"/>
                <a:t>Failure in AP handover</a:t>
              </a:r>
            </a:p>
          </p:txBody>
        </p:sp>
        <p:grpSp>
          <p:nvGrpSpPr>
            <p:cNvPr id="1272" name="グループ化 1271">
              <a:extLst>
                <a:ext uri="{FF2B5EF4-FFF2-40B4-BE49-F238E27FC236}">
                  <a16:creationId xmlns:a16="http://schemas.microsoft.com/office/drawing/2014/main" id="{68AF5AFC-F268-4507-B7D1-B1312723B525}"/>
                </a:ext>
              </a:extLst>
            </p:cNvPr>
            <p:cNvGrpSpPr/>
            <p:nvPr/>
          </p:nvGrpSpPr>
          <p:grpSpPr>
            <a:xfrm>
              <a:off x="6469644" y="3653382"/>
              <a:ext cx="4847560" cy="462503"/>
              <a:chOff x="6469644" y="3653382"/>
              <a:chExt cx="4847560" cy="462503"/>
            </a:xfrm>
          </p:grpSpPr>
          <p:grpSp>
            <p:nvGrpSpPr>
              <p:cNvPr id="1218" name="グループ化 1217">
                <a:extLst>
                  <a:ext uri="{FF2B5EF4-FFF2-40B4-BE49-F238E27FC236}">
                    <a16:creationId xmlns:a16="http://schemas.microsoft.com/office/drawing/2014/main" id="{48DAEA02-515C-51AF-03EA-74776B38ED86}"/>
                  </a:ext>
                </a:extLst>
              </p:cNvPr>
              <p:cNvGrpSpPr/>
              <p:nvPr/>
            </p:nvGrpSpPr>
            <p:grpSpPr>
              <a:xfrm>
                <a:off x="6469644" y="3981813"/>
                <a:ext cx="4847560" cy="134072"/>
                <a:chOff x="5433864" y="4154620"/>
                <a:chExt cx="4847560" cy="134072"/>
              </a:xfrm>
            </p:grpSpPr>
            <p:cxnSp>
              <p:nvCxnSpPr>
                <p:cNvPr id="53" name="直線矢印コネクタ 52">
                  <a:extLst>
                    <a:ext uri="{FF2B5EF4-FFF2-40B4-BE49-F238E27FC236}">
                      <a16:creationId xmlns:a16="http://schemas.microsoft.com/office/drawing/2014/main" id="{2FCEDCE5-906C-48CC-8E1A-0F49AF5683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433864" y="4267642"/>
                  <a:ext cx="4847560" cy="148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直線コネクタ 77">
                  <a:extLst>
                    <a:ext uri="{FF2B5EF4-FFF2-40B4-BE49-F238E27FC236}">
                      <a16:creationId xmlns:a16="http://schemas.microsoft.com/office/drawing/2014/main" id="{272FC1C4-4452-2C15-DD47-E32E5269828D}"/>
                    </a:ext>
                  </a:extLst>
                </p:cNvPr>
                <p:cNvCxnSpPr/>
                <p:nvPr/>
              </p:nvCxnSpPr>
              <p:spPr>
                <a:xfrm>
                  <a:off x="5933661" y="4174435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直線コネクタ 93">
                  <a:extLst>
                    <a:ext uri="{FF2B5EF4-FFF2-40B4-BE49-F238E27FC236}">
                      <a16:creationId xmlns:a16="http://schemas.microsoft.com/office/drawing/2014/main" id="{E1C37AFC-0358-EC08-58E5-AC1C6E03D5F1}"/>
                    </a:ext>
                  </a:extLst>
                </p:cNvPr>
                <p:cNvCxnSpPr/>
                <p:nvPr/>
              </p:nvCxnSpPr>
              <p:spPr>
                <a:xfrm>
                  <a:off x="7928114" y="4171126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00CC01E0-B84B-761E-554C-90DCED185D2B}"/>
                    </a:ext>
                  </a:extLst>
                </p:cNvPr>
                <p:cNvCxnSpPr/>
                <p:nvPr/>
              </p:nvCxnSpPr>
              <p:spPr>
                <a:xfrm>
                  <a:off x="8828588" y="4169485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71" name="直線コネクタ 1070">
                  <a:extLst>
                    <a:ext uri="{FF2B5EF4-FFF2-40B4-BE49-F238E27FC236}">
                      <a16:creationId xmlns:a16="http://schemas.microsoft.com/office/drawing/2014/main" id="{7756F06A-219D-77A2-C3C4-9C08CD5CEBEA}"/>
                    </a:ext>
                  </a:extLst>
                </p:cNvPr>
                <p:cNvCxnSpPr/>
                <p:nvPr/>
              </p:nvCxnSpPr>
              <p:spPr>
                <a:xfrm>
                  <a:off x="6902585" y="4175670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5" name="直線コネクタ 1214">
                  <a:extLst>
                    <a:ext uri="{FF2B5EF4-FFF2-40B4-BE49-F238E27FC236}">
                      <a16:creationId xmlns:a16="http://schemas.microsoft.com/office/drawing/2014/main" id="{E3B9F0C9-FE3C-B1EA-C64F-C0D5B512E9D6}"/>
                    </a:ext>
                  </a:extLst>
                </p:cNvPr>
                <p:cNvCxnSpPr/>
                <p:nvPr/>
              </p:nvCxnSpPr>
              <p:spPr>
                <a:xfrm>
                  <a:off x="9962292" y="4154620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3" name="テキスト ボックス 1222">
                <a:extLst>
                  <a:ext uri="{FF2B5EF4-FFF2-40B4-BE49-F238E27FC236}">
                    <a16:creationId xmlns:a16="http://schemas.microsoft.com/office/drawing/2014/main" id="{64604E2B-57FF-8A39-BD3C-4818188FF2A7}"/>
                  </a:ext>
                </a:extLst>
              </p:cNvPr>
              <p:cNvSpPr txBox="1"/>
              <p:nvPr/>
            </p:nvSpPr>
            <p:spPr>
              <a:xfrm>
                <a:off x="7130830" y="3701469"/>
                <a:ext cx="532536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AP1</a:t>
                </a:r>
              </a:p>
            </p:txBody>
          </p:sp>
          <p:sp>
            <p:nvSpPr>
              <p:cNvPr id="1224" name="テキスト ボックス 1223">
                <a:extLst>
                  <a:ext uri="{FF2B5EF4-FFF2-40B4-BE49-F238E27FC236}">
                    <a16:creationId xmlns:a16="http://schemas.microsoft.com/office/drawing/2014/main" id="{93BF72E0-AB7C-F427-C16B-ACC9671C73F5}"/>
                  </a:ext>
                </a:extLst>
              </p:cNvPr>
              <p:cNvSpPr txBox="1"/>
              <p:nvPr/>
            </p:nvSpPr>
            <p:spPr>
              <a:xfrm>
                <a:off x="8232791" y="3698710"/>
                <a:ext cx="532536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AP2</a:t>
                </a:r>
              </a:p>
            </p:txBody>
          </p:sp>
          <p:sp>
            <p:nvSpPr>
              <p:cNvPr id="1225" name="テキスト ボックス 1224">
                <a:extLst>
                  <a:ext uri="{FF2B5EF4-FFF2-40B4-BE49-F238E27FC236}">
                    <a16:creationId xmlns:a16="http://schemas.microsoft.com/office/drawing/2014/main" id="{18AF8B54-9DEB-D7DA-4556-E8D756E8A43A}"/>
                  </a:ext>
                </a:extLst>
              </p:cNvPr>
              <p:cNvSpPr txBox="1"/>
              <p:nvPr/>
            </p:nvSpPr>
            <p:spPr>
              <a:xfrm>
                <a:off x="9590560" y="3653382"/>
                <a:ext cx="1088381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…</a:t>
                </a:r>
              </a:p>
            </p:txBody>
          </p:sp>
        </p:grpSp>
        <p:cxnSp>
          <p:nvCxnSpPr>
            <p:cNvPr id="1268" name="直線矢印コネクタ 1267">
              <a:extLst>
                <a:ext uri="{FF2B5EF4-FFF2-40B4-BE49-F238E27FC236}">
                  <a16:creationId xmlns:a16="http://schemas.microsoft.com/office/drawing/2014/main" id="{2331E2C4-1AAC-28FD-49EC-B36D80C50923}"/>
                </a:ext>
              </a:extLst>
            </p:cNvPr>
            <p:cNvCxnSpPr/>
            <p:nvPr/>
          </p:nvCxnSpPr>
          <p:spPr>
            <a:xfrm>
              <a:off x="6095206" y="4409989"/>
              <a:ext cx="437467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9" name="直線矢印コネクタ 1268">
              <a:extLst>
                <a:ext uri="{FF2B5EF4-FFF2-40B4-BE49-F238E27FC236}">
                  <a16:creationId xmlns:a16="http://schemas.microsoft.com/office/drawing/2014/main" id="{4EF384E8-4251-AC26-5B9F-D3F8BD4A48D2}"/>
                </a:ext>
              </a:extLst>
            </p:cNvPr>
            <p:cNvCxnSpPr/>
            <p:nvPr/>
          </p:nvCxnSpPr>
          <p:spPr>
            <a:xfrm>
              <a:off x="6250910" y="5142574"/>
              <a:ext cx="437467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0" name="直線矢印コネクタ 1269">
              <a:extLst>
                <a:ext uri="{FF2B5EF4-FFF2-40B4-BE49-F238E27FC236}">
                  <a16:creationId xmlns:a16="http://schemas.microsoft.com/office/drawing/2014/main" id="{EBE41041-1D42-99C0-C349-28AF35CAAC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69643" y="5797539"/>
              <a:ext cx="218733" cy="961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60ED526-5E62-75D6-F771-080664AFC857}"/>
              </a:ext>
            </a:extLst>
          </p:cNvPr>
          <p:cNvSpPr txBox="1"/>
          <p:nvPr/>
        </p:nvSpPr>
        <p:spPr>
          <a:xfrm>
            <a:off x="3537303" y="4664814"/>
            <a:ext cx="5267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AP1</a:t>
            </a:r>
            <a:endParaRPr lang="ja-JP" altLang="en-US" sz="140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E4D09C5-CF65-6BE3-5704-F766DE86DDEA}"/>
              </a:ext>
            </a:extLst>
          </p:cNvPr>
          <p:cNvSpPr txBox="1"/>
          <p:nvPr/>
        </p:nvSpPr>
        <p:spPr>
          <a:xfrm flipH="1">
            <a:off x="1476691" y="4695032"/>
            <a:ext cx="22130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AP2</a:t>
            </a:r>
            <a:endParaRPr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90077024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Current solutions &amp; gaps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766254"/>
            <a:ext cx="10895798" cy="4328159"/>
          </a:xfrm>
        </p:spPr>
        <p:txBody>
          <a:bodyPr/>
          <a:lstStyle/>
          <a:p>
            <a:r>
              <a:rPr lang="en-US" altLang="ja-JP" dirty="0"/>
              <a:t>IEEE 802.11u-based solution makes connecting to WLAN easier and secure[5-6]</a:t>
            </a:r>
          </a:p>
          <a:p>
            <a:pPr lvl="1"/>
            <a:r>
              <a:rPr lang="en-US" altLang="ja-JP" dirty="0"/>
              <a:t>Network discovery, automatic network selection, secure authentication &amp; access </a:t>
            </a:r>
          </a:p>
          <a:p>
            <a:pPr lvl="2"/>
            <a:endParaRPr lang="en-US" altLang="ja-JP" dirty="0"/>
          </a:p>
          <a:p>
            <a:r>
              <a:rPr lang="en-US" altLang="ja-JP" dirty="0"/>
              <a:t>However, faster network discovery, </a:t>
            </a:r>
          </a:p>
          <a:p>
            <a:pPr marL="0" indent="0">
              <a:buNone/>
            </a:pPr>
            <a:r>
              <a:rPr lang="en-US" altLang="ja-JP" dirty="0"/>
              <a:t>    authentication and association are crucial</a:t>
            </a:r>
          </a:p>
          <a:p>
            <a:pPr marL="0" indent="0">
              <a:buNone/>
            </a:pPr>
            <a:r>
              <a:rPr lang="en-US" altLang="ja-JP" dirty="0"/>
              <a:t>    for seamless data offloading</a:t>
            </a:r>
          </a:p>
          <a:p>
            <a:pPr lvl="1"/>
            <a:r>
              <a:rPr lang="en-US" altLang="ja-JP" dirty="0"/>
              <a:t>IEEE802.11ai may addresses this need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4ED414B-00C3-B7B1-C996-B2FFF4C16C44}"/>
              </a:ext>
            </a:extLst>
          </p:cNvPr>
          <p:cNvGrpSpPr/>
          <p:nvPr/>
        </p:nvGrpSpPr>
        <p:grpSpPr>
          <a:xfrm>
            <a:off x="6642099" y="2649755"/>
            <a:ext cx="5549901" cy="3825659"/>
            <a:chOff x="6362299" y="2385569"/>
            <a:chExt cx="5549901" cy="3825659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2113A6ED-B673-A0C8-9012-F9E27E8AF7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2299" y="2385569"/>
              <a:ext cx="5549901" cy="3825659"/>
            </a:xfrm>
            <a:prstGeom prst="rect">
              <a:avLst/>
            </a:prstGeom>
          </p:spPr>
        </p:pic>
        <p:sp>
          <p:nvSpPr>
            <p:cNvPr id="6" name="角丸四角形 5">
              <a:extLst>
                <a:ext uri="{FF2B5EF4-FFF2-40B4-BE49-F238E27FC236}">
                  <a16:creationId xmlns:a16="http://schemas.microsoft.com/office/drawing/2014/main" id="{0289203E-4813-1C40-BA13-60B8CF9D23CD}"/>
                </a:ext>
              </a:extLst>
            </p:cNvPr>
            <p:cNvSpPr/>
            <p:nvPr/>
          </p:nvSpPr>
          <p:spPr>
            <a:xfrm>
              <a:off x="6362299" y="3432525"/>
              <a:ext cx="4724400" cy="2070100"/>
            </a:xfrm>
            <a:prstGeom prst="roundRect">
              <a:avLst/>
            </a:prstGeom>
            <a:noFill/>
            <a:ln w="12700" cap="flat">
              <a:solidFill>
                <a:srgbClr val="FFC000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686988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Current solutions &amp; gaps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828800"/>
            <a:ext cx="10895798" cy="4265614"/>
          </a:xfrm>
        </p:spPr>
        <p:txBody>
          <a:bodyPr/>
          <a:lstStyle/>
          <a:p>
            <a:r>
              <a:rPr lang="en-US" altLang="ja-JP" dirty="0"/>
              <a:t>IEEE802.11ai (Fast Initial Link Setup) enables fast establishment of a secure link connections through [7]:</a:t>
            </a:r>
          </a:p>
          <a:p>
            <a:pPr lvl="1"/>
            <a:r>
              <a:rPr lang="en-US" altLang="ja-JP" dirty="0"/>
              <a:t>Enhanced of channel scanning </a:t>
            </a:r>
          </a:p>
          <a:p>
            <a:pPr lvl="1"/>
            <a:r>
              <a:rPr lang="en-US" altLang="ja-JP" dirty="0"/>
              <a:t>Simplified authentication procedure</a:t>
            </a: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However, re-transmissions of authentication</a:t>
            </a:r>
          </a:p>
          <a:p>
            <a:pPr marL="0" indent="0">
              <a:buNone/>
            </a:pPr>
            <a:r>
              <a:rPr lang="en-US" altLang="ja-JP" dirty="0"/>
              <a:t>     can still delay the link connection setup process [8]</a:t>
            </a: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F8D0F76-88EC-4797-82C0-ECC6945A8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953" y="2486984"/>
            <a:ext cx="4566855" cy="2809846"/>
          </a:xfrm>
          <a:prstGeom prst="rect">
            <a:avLst/>
          </a:prstGeom>
        </p:spPr>
      </p:pic>
      <p:sp>
        <p:nvSpPr>
          <p:cNvPr id="5" name="角丸四角形 4">
            <a:extLst>
              <a:ext uri="{FF2B5EF4-FFF2-40B4-BE49-F238E27FC236}">
                <a16:creationId xmlns:a16="http://schemas.microsoft.com/office/drawing/2014/main" id="{66892B21-C109-0722-DADB-A11DB66A809C}"/>
              </a:ext>
            </a:extLst>
          </p:cNvPr>
          <p:cNvSpPr/>
          <p:nvPr/>
        </p:nvSpPr>
        <p:spPr>
          <a:xfrm>
            <a:off x="7593980" y="3679902"/>
            <a:ext cx="3681505" cy="903249"/>
          </a:xfrm>
          <a:prstGeom prst="roundRect">
            <a:avLst/>
          </a:prstGeom>
          <a:noFill/>
          <a:ln w="12700" cap="flat">
            <a:solidFill>
              <a:srgbClr val="FFC000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801256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Current solutions &amp; gaps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50380"/>
            <a:ext cx="10895798" cy="4444034"/>
          </a:xfrm>
        </p:spPr>
        <p:txBody>
          <a:bodyPr/>
          <a:lstStyle/>
          <a:p>
            <a:r>
              <a:rPr lang="en-US" altLang="ja-JP" dirty="0"/>
              <a:t>IEEE 802.11r, IEEE802.11k aim to facilitate smooth handover between APs [9-10]</a:t>
            </a:r>
          </a:p>
          <a:p>
            <a:pPr lvl="1"/>
            <a:r>
              <a:rPr lang="en-US" altLang="ja-JP" dirty="0"/>
              <a:t>IEEE 802.11r (Fast BSS Transition): </a:t>
            </a:r>
          </a:p>
          <a:p>
            <a:pPr marL="325800" lvl="1" indent="0">
              <a:buNone/>
            </a:pPr>
            <a:r>
              <a:rPr lang="en-US" altLang="ja-JP" dirty="0"/>
              <a:t>    Allows clients to connect to a new AP before disconnecting from the current one,   </a:t>
            </a:r>
          </a:p>
          <a:p>
            <a:pPr marL="325800" lvl="1" indent="0">
              <a:buNone/>
            </a:pPr>
            <a:r>
              <a:rPr lang="en-US" altLang="ja-JP" dirty="0"/>
              <a:t>    minimizing downtime.</a:t>
            </a:r>
          </a:p>
          <a:p>
            <a:pPr lvl="1"/>
            <a:r>
              <a:rPr lang="en-US" altLang="ja-JP" dirty="0"/>
              <a:t>IEEE 802.11k (Radio Resource Measurement): </a:t>
            </a:r>
          </a:p>
          <a:p>
            <a:pPr marL="325800" lvl="1" indent="0">
              <a:buNone/>
            </a:pPr>
            <a:r>
              <a:rPr lang="en-US" altLang="ja-JP" dirty="0"/>
              <a:t>    Enables APs to inform clients about nearby APs and suitable channels, promoting   </a:t>
            </a:r>
          </a:p>
          <a:p>
            <a:pPr marL="325800" lvl="1" indent="0">
              <a:buNone/>
            </a:pPr>
            <a:r>
              <a:rPr lang="en-US" altLang="ja-JP" dirty="0"/>
              <a:t>    informed handover decisions. </a:t>
            </a:r>
          </a:p>
          <a:p>
            <a:r>
              <a:rPr lang="en-US" altLang="ja-JP" dirty="0"/>
              <a:t>However, achieving seamless handovers remains challenging at high speeds [11]</a:t>
            </a:r>
          </a:p>
          <a:p>
            <a:pPr lvl="1"/>
            <a:r>
              <a:rPr lang="en-US" altLang="ja-JP" dirty="0"/>
              <a:t>Fine-grained RSSI measurements for handover decision are challenging at high speeds, for example fast channel varying can affect RSSI measurement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434240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 cap="flat">
          <a:solidFill>
            <a:schemeClr val="tx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ctr" anchorCtr="0">
        <a:no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 dirty="0" smtClean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ln>
          <a:solidFill>
            <a:schemeClr val="tx1"/>
          </a:solidFill>
          <a:prstDash val="solid"/>
          <a:headEnd type="none"/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5547</TotalTime>
  <Words>962</Words>
  <Application>Microsoft Macintosh PowerPoint</Application>
  <PresentationFormat>ワイド画面</PresentationFormat>
  <Paragraphs>116</Paragraphs>
  <Slides>11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MS Gothic</vt:lpstr>
      <vt:lpstr>システムフォント（レギュラー）</vt:lpstr>
      <vt:lpstr>Arial</vt:lpstr>
      <vt:lpstr>Times New Roman</vt:lpstr>
      <vt:lpstr>Wingdings</vt:lpstr>
      <vt:lpstr>Office Theme</vt:lpstr>
      <vt:lpstr>文書</vt:lpstr>
      <vt:lpstr>Follow-up of Data Offload Using WLAN in Connected Vehicle Case</vt:lpstr>
      <vt:lpstr>Abstract</vt:lpstr>
      <vt:lpstr>Recap </vt:lpstr>
      <vt:lpstr>Vehicle data collection using WLAN</vt:lpstr>
      <vt:lpstr>Vehicle Data distribution using WLAN</vt:lpstr>
      <vt:lpstr>Possibility of using WLAN to offload vehicle data  </vt:lpstr>
      <vt:lpstr>Current solutions &amp; gaps</vt:lpstr>
      <vt:lpstr>Current solutions &amp; gaps (con’t)</vt:lpstr>
      <vt:lpstr>Current solutions &amp; gaps (con’t)</vt:lpstr>
      <vt:lpstr>Summary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offload using WLAN in connected vehicle case</dc:title>
  <cp:lastModifiedBy>Jing Ma </cp:lastModifiedBy>
  <cp:revision>44</cp:revision>
  <dcterms:modified xsi:type="dcterms:W3CDTF">2024-05-11T11:41:17Z</dcterms:modified>
</cp:coreProperties>
</file>