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9" r:id="rId3"/>
    <p:sldId id="258" r:id="rId4"/>
    <p:sldId id="270" r:id="rId5"/>
    <p:sldId id="264" r:id="rId6"/>
    <p:sldId id="273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aoyue (V)" initials="z(" lastIdx="2" clrIdx="0">
    <p:extLst>
      <p:ext uri="{19B8F6BF-5375-455C-9EA6-DF929625EA0E}">
        <p15:presenceInfo xmlns:p15="http://schemas.microsoft.com/office/powerpoint/2012/main" userId="S-1-5-21-147214757-305610072-1517763936-98288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>
        <p:scale>
          <a:sx n="75" d="100"/>
          <a:sy n="75" d="100"/>
        </p:scale>
        <p:origin x="1896" y="9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4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76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96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54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1"/>
            <a:ext cx="10363200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Extra dRUs </a:t>
            </a:r>
            <a:r>
              <a:rPr lang="en-US" altLang="zh-CN" dirty="0"/>
              <a:t>C</a:t>
            </a:r>
            <a:r>
              <a:rPr lang="en-US" dirty="0"/>
              <a:t>onstruction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dirty="0" err="1"/>
              <a:t>Zhi</a:t>
            </a:r>
            <a:r>
              <a:rPr lang="en-GB" altLang="zh-CN" dirty="0"/>
              <a:t> Mao,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9844223"/>
              </p:ext>
            </p:extLst>
          </p:nvPr>
        </p:nvGraphicFramePr>
        <p:xfrm>
          <a:off x="993775" y="2306638"/>
          <a:ext cx="10218738" cy="289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Document" r:id="rId4" imgW="10440910" imgH="3091228" progId="Word.Document.8">
                  <p:embed/>
                </p:oleObj>
              </mc:Choice>
              <mc:Fallback>
                <p:oleObj name="Document" r:id="rId4" imgW="10440910" imgH="309122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06638"/>
                        <a:ext cx="10218738" cy="2898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770385" y="1624980"/>
            <a:ext cx="10619399" cy="3482007"/>
          </a:xfrm>
          <a:ln/>
        </p:spPr>
        <p:txBody>
          <a:bodyPr/>
          <a:lstStyle/>
          <a:p>
            <a:pPr marL="341313" indent="-284163" algn="just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>
                <a:solidFill>
                  <a:schemeClr val="tx1"/>
                </a:solidFill>
                <a:latin typeface="+mj-lt"/>
              </a:rPr>
              <a:t>A DRU is constructed by distributing tones of a rRU[1-3]. Then, the Tx power per tone can be boosted and SNR can be increased</a:t>
            </a:r>
            <a:r>
              <a:rPr lang="en-US" altLang="zh-CN" dirty="0">
                <a:solidFill>
                  <a:schemeClr val="tx1"/>
                </a:solidFill>
              </a:rPr>
              <a:t>.</a:t>
            </a:r>
          </a:p>
          <a:p>
            <a:pPr marL="341313" indent="-284163" algn="just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>
                <a:solidFill>
                  <a:schemeClr val="tx1"/>
                </a:solidFill>
              </a:rPr>
              <a:t>The dRU hierarchical structure can follow the same rules as in the rRU case[2], i.e., a larger dRU is formed by combining several smaller dRUs. </a:t>
            </a:r>
          </a:p>
          <a:p>
            <a:pPr marL="720000" indent="0" algn="just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b="0" dirty="0">
                <a:solidFill>
                  <a:schemeClr val="tx1"/>
                </a:solidFill>
              </a:rPr>
              <a:t>For example, 52-tone dRU 1 is formed by combining 26-tone dRU 1 and 2.</a:t>
            </a:r>
          </a:p>
          <a:p>
            <a:pPr marL="341313" indent="-284163" algn="just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>
                <a:solidFill>
                  <a:schemeClr val="tx1"/>
                </a:solidFill>
              </a:rPr>
              <a:t>However, some dRU tone plan designs are with low utilization efficiency.</a:t>
            </a:r>
          </a:p>
          <a:p>
            <a:pPr marL="720000" indent="0" algn="just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b="0" dirty="0">
                <a:solidFill>
                  <a:schemeClr val="tx1"/>
                </a:solidFill>
              </a:rPr>
              <a:t>For example, the utilization efficiency of a 52-tone dRU is 86.0% (52*8/484) in a 40 MHz PPDU. About 14% frequency resource is wasted.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Zhi</a:t>
            </a:r>
            <a:r>
              <a:rPr lang="en-GB" altLang="zh-CN" dirty="0"/>
              <a:t> Mao,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7B56C2FF-FBEA-4205-A91C-98D5F7F8FC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79074"/>
              </p:ext>
            </p:extLst>
          </p:nvPr>
        </p:nvGraphicFramePr>
        <p:xfrm>
          <a:off x="2869144" y="4868497"/>
          <a:ext cx="6451597" cy="1337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2621">
                  <a:extLst>
                    <a:ext uri="{9D8B030D-6E8A-4147-A177-3AD203B41FA5}">
                      <a16:colId xmlns:a16="http://schemas.microsoft.com/office/drawing/2014/main" val="2439876822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406177991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607653303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2838171505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701518772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4235678112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14420003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486878064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065617125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4292898466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550617667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596489514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2347555392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703278623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384424304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740099976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680625664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215185292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2249263806"/>
                    </a:ext>
                  </a:extLst>
                </a:gridCol>
              </a:tblGrid>
              <a:tr h="171450">
                <a:tc gridSpan="19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dRU logical structure in 40 MHz PPDU</a:t>
                      </a:r>
                      <a:endParaRPr lang="zh-CN" alt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585837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26-tone dRU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1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2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3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4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5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6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7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8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9</a:t>
                      </a:r>
                      <a:endParaRPr lang="en-US" altLang="zh-CN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10</a:t>
                      </a:r>
                      <a:endParaRPr lang="en-US" altLang="zh-CN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11</a:t>
                      </a:r>
                      <a:endParaRPr lang="en-US" altLang="zh-CN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12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13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14</a:t>
                      </a:r>
                      <a:endParaRPr lang="en-US" altLang="zh-CN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15</a:t>
                      </a:r>
                      <a:endParaRPr lang="en-US" altLang="zh-CN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16</a:t>
                      </a:r>
                      <a:endParaRPr lang="en-US" altLang="zh-CN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17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18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9817409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52-tone dRU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1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2</a:t>
                      </a:r>
                      <a:endParaRPr lang="en-US" altLang="zh-CN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/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3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4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5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6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/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7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8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30275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106-tone dRU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1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2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3</a:t>
                      </a:r>
                      <a:endParaRPr lang="en-US" altLang="zh-CN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4</a:t>
                      </a:r>
                      <a:endParaRPr lang="en-US" altLang="zh-CN" sz="14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9512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242-tone dRU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1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2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67283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484-tone dRU</a:t>
                      </a:r>
                      <a:endParaRPr lang="en-US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</a:rPr>
                        <a:t>1</a:t>
                      </a:r>
                      <a:endParaRPr lang="en-US" altLang="zh-CN" sz="14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248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3371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Extra</a:t>
            </a:r>
            <a:r>
              <a:rPr lang="en-GB" dirty="0"/>
              <a:t> dRU in 40 MHz </a:t>
            </a:r>
            <a:r>
              <a:rPr lang="en-US" altLang="zh-CN" dirty="0"/>
              <a:t>PPDU</a:t>
            </a:r>
            <a:endParaRPr lang="en-GB" strike="sngStrike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72816"/>
            <a:ext cx="10582199" cy="4400127"/>
          </a:xfrm>
          <a:ln/>
        </p:spPr>
        <p:txBody>
          <a:bodyPr/>
          <a:lstStyle/>
          <a:p>
            <a:pPr marL="341313" indent="-284163" algn="just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>
                <a:solidFill>
                  <a:schemeClr val="tx1"/>
                </a:solidFill>
              </a:rPr>
              <a:t>In a </a:t>
            </a:r>
            <a:r>
              <a:rPr lang="en-GB" altLang="zh-CN" sz="1800" dirty="0">
                <a:solidFill>
                  <a:schemeClr val="tx1"/>
                </a:solidFill>
              </a:rPr>
              <a:t>40 MHz </a:t>
            </a:r>
            <a:r>
              <a:rPr lang="en-US" altLang="zh-CN" sz="1800" dirty="0">
                <a:solidFill>
                  <a:schemeClr val="tx1"/>
                </a:solidFill>
              </a:rPr>
              <a:t>PPDU, if tones of a dRU are distributed evenly[2], then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>
                <a:solidFill>
                  <a:schemeClr val="tx1"/>
                </a:solidFill>
              </a:rPr>
              <a:t>The tone separation distance of a 26-tone dRU is 18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b="0" dirty="0">
                <a:solidFill>
                  <a:schemeClr val="tx1"/>
                </a:solidFill>
              </a:rPr>
              <a:t>The tone separation distance of a </a:t>
            </a:r>
            <a:r>
              <a:rPr lang="en-US" altLang="zh-CN" sz="1400" b="1" dirty="0">
                <a:solidFill>
                  <a:schemeClr val="tx1"/>
                </a:solidFill>
              </a:rPr>
              <a:t>52-tone dRU is 9</a:t>
            </a:r>
          </a:p>
          <a:p>
            <a:pPr marL="341313" indent="-284163" algn="just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Based on that observation, there can be at most nine 52-tone dRUs in a </a:t>
            </a:r>
            <a:r>
              <a:rPr lang="en-GB" altLang="zh-CN" sz="1800" dirty="0">
                <a:solidFill>
                  <a:schemeClr val="tx1"/>
                </a:solidFill>
              </a:rPr>
              <a:t>40 MHz </a:t>
            </a:r>
            <a:r>
              <a:rPr lang="en-US" altLang="zh-CN" sz="1800" dirty="0">
                <a:solidFill>
                  <a:schemeClr val="tx1"/>
                </a:solidFill>
              </a:rPr>
              <a:t>PPDU. 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b="0" dirty="0">
                <a:solidFill>
                  <a:schemeClr val="tx1"/>
                </a:solidFill>
              </a:rPr>
              <a:t>Eight of them follow the </a:t>
            </a:r>
            <a:r>
              <a:rPr lang="en-US" altLang="zh-CN" sz="1400" b="1" dirty="0">
                <a:solidFill>
                  <a:schemeClr val="tx1"/>
                </a:solidFill>
              </a:rPr>
              <a:t>same indexing </a:t>
            </a:r>
            <a:r>
              <a:rPr lang="en-US" altLang="zh-CN" sz="1400" b="0" dirty="0">
                <a:solidFill>
                  <a:schemeClr val="tx1"/>
                </a:solidFill>
              </a:rPr>
              <a:t>as </a:t>
            </a:r>
            <a:r>
              <a:rPr lang="en-US" altLang="zh-CN" sz="1400" b="0" dirty="0" err="1">
                <a:solidFill>
                  <a:schemeClr val="tx1"/>
                </a:solidFill>
              </a:rPr>
              <a:t>rRUs</a:t>
            </a:r>
            <a:r>
              <a:rPr lang="en-US" altLang="zh-CN" sz="1400" b="0" dirty="0">
                <a:solidFill>
                  <a:schemeClr val="tx1"/>
                </a:solidFill>
              </a:rPr>
              <a:t>, and 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>
                <a:solidFill>
                  <a:schemeClr val="tx1"/>
                </a:solidFill>
              </a:rPr>
              <a:t>T</a:t>
            </a:r>
            <a:r>
              <a:rPr lang="en-US" altLang="zh-CN" sz="1400" b="0" dirty="0">
                <a:solidFill>
                  <a:schemeClr val="tx1"/>
                </a:solidFill>
              </a:rPr>
              <a:t>he extra </a:t>
            </a:r>
            <a:r>
              <a:rPr lang="en-GB" altLang="zh-CN" sz="1400" b="0" dirty="0">
                <a:solidFill>
                  <a:schemeClr val="tx1"/>
                </a:solidFill>
              </a:rPr>
              <a:t>52-tone dRU should be allocated </a:t>
            </a:r>
            <a:r>
              <a:rPr lang="en-GB" altLang="zh-CN" sz="1400" b="1" dirty="0">
                <a:solidFill>
                  <a:schemeClr val="tx1"/>
                </a:solidFill>
              </a:rPr>
              <a:t>a new dRU index</a:t>
            </a:r>
            <a:r>
              <a:rPr lang="en-GB" altLang="zh-CN" sz="1400" b="0" dirty="0">
                <a:solidFill>
                  <a:schemeClr val="tx1"/>
                </a:solidFill>
              </a:rPr>
              <a:t>. 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341313" indent="-284163" algn="just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The extra (</a:t>
            </a:r>
            <a:r>
              <a:rPr lang="en-GB" altLang="zh-CN" sz="1800" dirty="0">
                <a:solidFill>
                  <a:schemeClr val="tx1"/>
                </a:solidFill>
              </a:rPr>
              <a:t>9</a:t>
            </a:r>
            <a:r>
              <a:rPr lang="en-GB" altLang="zh-CN" sz="1800" baseline="30000" dirty="0">
                <a:solidFill>
                  <a:schemeClr val="tx1"/>
                </a:solidFill>
              </a:rPr>
              <a:t>th</a:t>
            </a:r>
            <a:r>
              <a:rPr lang="en-GB" altLang="zh-CN" sz="1800" dirty="0">
                <a:solidFill>
                  <a:schemeClr val="tx1"/>
                </a:solidFill>
              </a:rPr>
              <a:t>) 52-tone dRU can be formed by </a:t>
            </a:r>
            <a:r>
              <a:rPr lang="en-US" altLang="zh-CN" sz="1800" dirty="0">
                <a:solidFill>
                  <a:schemeClr val="tx1"/>
                </a:solidFill>
              </a:rPr>
              <a:t>combining 26-tone dRU 5 and 14</a:t>
            </a:r>
            <a:r>
              <a:rPr lang="en-US" altLang="zh-CN" sz="1800" dirty="0"/>
              <a:t>. </a:t>
            </a:r>
          </a:p>
          <a:p>
            <a:pPr marL="7596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b="0" dirty="0"/>
          </a:p>
          <a:p>
            <a:pPr marL="7596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b="0" dirty="0"/>
          </a:p>
          <a:p>
            <a:pPr marL="7596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sz="1600" b="0" dirty="0"/>
          </a:p>
          <a:p>
            <a:pPr marL="7596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b="0" dirty="0">
                <a:solidFill>
                  <a:schemeClr val="tx1"/>
                </a:solidFill>
              </a:rPr>
              <a:t>Based on the tone plan in [1],</a:t>
            </a:r>
            <a:r>
              <a:rPr lang="zh-CN" altLang="en-US" sz="1400" b="0" dirty="0">
                <a:solidFill>
                  <a:schemeClr val="tx1"/>
                </a:solidFill>
              </a:rPr>
              <a:t> </a:t>
            </a:r>
            <a:r>
              <a:rPr lang="en-US" altLang="zh-CN" sz="1400" b="0" dirty="0">
                <a:solidFill>
                  <a:schemeClr val="tx1"/>
                </a:solidFill>
              </a:rPr>
              <a:t>the tone indices of the 52-tone dRU 9 are: [-234:9:-9, 18:9:243]</a:t>
            </a:r>
          </a:p>
          <a:p>
            <a:pPr marL="7596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zh-CN" sz="1800" dirty="0"/>
          </a:p>
          <a:p>
            <a:pPr marL="7596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zh-CN" sz="1800" dirty="0"/>
          </a:p>
          <a:p>
            <a:pPr marL="7596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zh-CN" sz="1800" dirty="0"/>
          </a:p>
          <a:p>
            <a:pPr marL="7596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b="0" dirty="0">
                <a:solidFill>
                  <a:schemeClr val="tx1"/>
                </a:solidFill>
              </a:rPr>
              <a:t>The power boost gain of the novel </a:t>
            </a:r>
            <a:r>
              <a:rPr lang="en-GB" altLang="zh-CN" sz="1400" b="0" dirty="0">
                <a:solidFill>
                  <a:schemeClr val="tx1"/>
                </a:solidFill>
              </a:rPr>
              <a:t>9</a:t>
            </a:r>
            <a:r>
              <a:rPr lang="en-GB" altLang="zh-CN" sz="1400" b="0" baseline="30000" dirty="0">
                <a:solidFill>
                  <a:schemeClr val="tx1"/>
                </a:solidFill>
              </a:rPr>
              <a:t>th</a:t>
            </a:r>
            <a:r>
              <a:rPr lang="en-GB" altLang="zh-CN" sz="1400" b="0" dirty="0">
                <a:solidFill>
                  <a:schemeClr val="tx1"/>
                </a:solidFill>
              </a:rPr>
              <a:t> 52-tone dRU </a:t>
            </a:r>
            <a:r>
              <a:rPr lang="en-GB" altLang="zh-CN" sz="1400" dirty="0">
                <a:solidFill>
                  <a:schemeClr val="tx1"/>
                </a:solidFill>
              </a:rPr>
              <a:t>is the same</a:t>
            </a:r>
            <a:r>
              <a:rPr lang="en-GB" altLang="zh-CN" sz="1400" b="0" dirty="0">
                <a:solidFill>
                  <a:schemeClr val="tx1"/>
                </a:solidFill>
              </a:rPr>
              <a:t> as other same-size </a:t>
            </a:r>
            <a:r>
              <a:rPr lang="en-GB" altLang="zh-CN" sz="1400" b="0" dirty="0" err="1">
                <a:solidFill>
                  <a:schemeClr val="tx1"/>
                </a:solidFill>
              </a:rPr>
              <a:t>dRUs</a:t>
            </a:r>
            <a:r>
              <a:rPr lang="en-GB" altLang="zh-CN" sz="1400" b="0" dirty="0">
                <a:solidFill>
                  <a:schemeClr val="tx1"/>
                </a:solidFill>
              </a:rPr>
              <a:t> in 40 MHz PPDU. </a:t>
            </a:r>
            <a:endParaRPr lang="en-US" altLang="zh-CN" sz="1200" b="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Zhi</a:t>
            </a:r>
            <a:r>
              <a:rPr lang="en-GB" altLang="zh-CN" dirty="0"/>
              <a:t> Mao,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DDBB78F1-4F1D-4B14-BAEE-9D136FFF5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088397"/>
              </p:ext>
            </p:extLst>
          </p:nvPr>
        </p:nvGraphicFramePr>
        <p:xfrm>
          <a:off x="2711624" y="3902013"/>
          <a:ext cx="6451597" cy="106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2621">
                  <a:extLst>
                    <a:ext uri="{9D8B030D-6E8A-4147-A177-3AD203B41FA5}">
                      <a16:colId xmlns:a16="http://schemas.microsoft.com/office/drawing/2014/main" val="3239783999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2562677940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316098742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2292203112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38774001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959315609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2633807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750629378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670204613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108158823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124879739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2647275674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849381858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674271779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911653170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608990780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079489668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588036824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484701269"/>
                    </a:ext>
                  </a:extLst>
                </a:gridCol>
              </a:tblGrid>
              <a:tr h="171450">
                <a:tc gridSpan="19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Updated dRU logical structure in 40 MHz PPDU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021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26-tone dRU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3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4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5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6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7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8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9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10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11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12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13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14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15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16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17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18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61323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52-tone dRU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2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9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3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4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5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6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9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7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8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86302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106-tone dRU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/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2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3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/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4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58124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242-tone dRU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2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14394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484-tone dRU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875312"/>
                  </a:ext>
                </a:extLst>
              </a:tr>
            </a:tbl>
          </a:graphicData>
        </a:graphic>
      </p:graphicFrame>
      <p:pic>
        <p:nvPicPr>
          <p:cNvPr id="3" name="图片 2">
            <a:extLst>
              <a:ext uri="{FF2B5EF4-FFF2-40B4-BE49-F238E27FC236}">
                <a16:creationId xmlns:a16="http://schemas.microsoft.com/office/drawing/2014/main" id="{30E05EF0-40B9-48ED-82A7-63940BCBB8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222" r="8455"/>
          <a:stretch/>
        </p:blipFill>
        <p:spPr>
          <a:xfrm>
            <a:off x="2048902" y="5218296"/>
            <a:ext cx="7488832" cy="101719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Extra</a:t>
            </a:r>
            <a:r>
              <a:rPr lang="en-GB" dirty="0"/>
              <a:t> dRUs in 80 MHz </a:t>
            </a:r>
            <a:r>
              <a:rPr lang="en-US" altLang="zh-CN" dirty="0"/>
              <a:t>PPDU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28800"/>
            <a:ext cx="10582199" cy="3175991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In a </a:t>
            </a:r>
            <a:r>
              <a:rPr lang="en-GB" altLang="zh-CN" dirty="0">
                <a:solidFill>
                  <a:schemeClr val="tx1"/>
                </a:solidFill>
              </a:rPr>
              <a:t>80 MHz </a:t>
            </a:r>
            <a:r>
              <a:rPr lang="en-US" altLang="zh-CN" dirty="0">
                <a:solidFill>
                  <a:schemeClr val="tx1"/>
                </a:solidFill>
              </a:rPr>
              <a:t>PPDU, if tones of a dRU are distributed evenly[2], then</a:t>
            </a:r>
          </a:p>
          <a:p>
            <a:pPr marL="720000" lvl="1" indent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>
                <a:solidFill>
                  <a:schemeClr val="tx1"/>
                </a:solidFill>
                <a:cs typeface="+mn-cs"/>
              </a:rPr>
              <a:t>The tone separation space of a 26-tone dRU is 36. The max number of 26-tone dRU is 36</a:t>
            </a:r>
          </a:p>
          <a:p>
            <a:pPr marL="720000" lvl="1" indent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>
                <a:solidFill>
                  <a:schemeClr val="tx1"/>
                </a:solidFill>
                <a:cs typeface="+mn-cs"/>
              </a:rPr>
              <a:t>The tone separation space of a 52-tone dRU is 18. The max number of 52-tone dRU is 18</a:t>
            </a:r>
          </a:p>
          <a:p>
            <a:pPr marL="720000" lvl="1" indent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>
                <a:solidFill>
                  <a:schemeClr val="tx1"/>
                </a:solidFill>
                <a:cs typeface="+mn-cs"/>
              </a:rPr>
              <a:t>The tone separation space of a 106-tone dRU is 9. The max number of 106-tone dRU is 9</a:t>
            </a:r>
          </a:p>
          <a:p>
            <a:pPr marL="360000" indent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b="0" dirty="0">
                <a:solidFill>
                  <a:schemeClr val="tx1"/>
                </a:solidFill>
              </a:rPr>
              <a:t>Note: 26-tone dRU may not be defined.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In </a:t>
            </a:r>
            <a:r>
              <a:rPr lang="en-US" altLang="zh-CN" dirty="0">
                <a:solidFill>
                  <a:schemeClr val="tx1"/>
                </a:solidFill>
              </a:rPr>
              <a:t>an </a:t>
            </a:r>
            <a:r>
              <a:rPr lang="en-GB" altLang="zh-CN" dirty="0">
                <a:solidFill>
                  <a:schemeClr val="tx1"/>
                </a:solidFill>
              </a:rPr>
              <a:t>80 MHz </a:t>
            </a:r>
            <a:r>
              <a:rPr lang="en-US" altLang="zh-CN" dirty="0">
                <a:solidFill>
                  <a:schemeClr val="tx1"/>
                </a:solidFill>
              </a:rPr>
              <a:t>PPDU,</a:t>
            </a:r>
            <a:endParaRPr lang="en-US" dirty="0">
              <a:solidFill>
                <a:schemeClr val="tx1"/>
              </a:solidFill>
            </a:endParaRPr>
          </a:p>
          <a:p>
            <a:pPr marL="720000" indent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0" dirty="0">
                <a:solidFill>
                  <a:schemeClr val="tx1"/>
                </a:solidFill>
              </a:rPr>
              <a:t>The first extra (</a:t>
            </a:r>
            <a:r>
              <a:rPr lang="en-GB" altLang="zh-CN" sz="1800" b="0" dirty="0">
                <a:solidFill>
                  <a:schemeClr val="tx1"/>
                </a:solidFill>
              </a:rPr>
              <a:t>17</a:t>
            </a:r>
            <a:r>
              <a:rPr lang="en-GB" altLang="zh-CN" sz="1800" b="0" baseline="30000" dirty="0">
                <a:solidFill>
                  <a:schemeClr val="tx1"/>
                </a:solidFill>
              </a:rPr>
              <a:t>th</a:t>
            </a:r>
            <a:r>
              <a:rPr lang="en-GB" altLang="zh-CN" sz="1800" b="0" dirty="0">
                <a:solidFill>
                  <a:schemeClr val="tx1"/>
                </a:solidFill>
              </a:rPr>
              <a:t>) 52-tone dRU can be formed by </a:t>
            </a:r>
            <a:r>
              <a:rPr lang="en-US" altLang="zh-CN" sz="1800" b="0" dirty="0">
                <a:solidFill>
                  <a:schemeClr val="tx1"/>
                </a:solidFill>
              </a:rPr>
              <a:t>combining 26-tone dRU 5 and 14. </a:t>
            </a:r>
          </a:p>
          <a:p>
            <a:pPr marL="720000" indent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0" dirty="0">
                <a:solidFill>
                  <a:schemeClr val="tx1"/>
                </a:solidFill>
              </a:rPr>
              <a:t>The second extra (</a:t>
            </a:r>
            <a:r>
              <a:rPr lang="en-GB" altLang="zh-CN" sz="1800" b="0" dirty="0">
                <a:solidFill>
                  <a:schemeClr val="tx1"/>
                </a:solidFill>
              </a:rPr>
              <a:t>18</a:t>
            </a:r>
            <a:r>
              <a:rPr lang="en-GB" altLang="zh-CN" sz="1800" b="0" baseline="30000" dirty="0">
                <a:solidFill>
                  <a:schemeClr val="tx1"/>
                </a:solidFill>
              </a:rPr>
              <a:t>th</a:t>
            </a:r>
            <a:r>
              <a:rPr lang="en-GB" altLang="zh-CN" sz="1800" b="0" dirty="0">
                <a:solidFill>
                  <a:schemeClr val="tx1"/>
                </a:solidFill>
              </a:rPr>
              <a:t>) 52-tone dRU can be formed by </a:t>
            </a:r>
            <a:r>
              <a:rPr lang="en-US" altLang="zh-CN" sz="1800" b="0" dirty="0">
                <a:solidFill>
                  <a:schemeClr val="tx1"/>
                </a:solidFill>
              </a:rPr>
              <a:t>combining 26-tone dRU 24 and 33. </a:t>
            </a:r>
          </a:p>
          <a:p>
            <a:pPr marL="720000" indent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0" dirty="0">
                <a:solidFill>
                  <a:schemeClr val="tx1"/>
                </a:solidFill>
              </a:rPr>
              <a:t>The extra (</a:t>
            </a:r>
            <a:r>
              <a:rPr lang="en-GB" altLang="zh-CN" sz="1800" b="0" dirty="0">
                <a:solidFill>
                  <a:schemeClr val="tx1"/>
                </a:solidFill>
              </a:rPr>
              <a:t>9</a:t>
            </a:r>
            <a:r>
              <a:rPr lang="en-GB" altLang="zh-CN" sz="1800" b="0" baseline="30000" dirty="0">
                <a:solidFill>
                  <a:schemeClr val="tx1"/>
                </a:solidFill>
              </a:rPr>
              <a:t>th</a:t>
            </a:r>
            <a:r>
              <a:rPr lang="en-GB" altLang="zh-CN" sz="1800" b="0" dirty="0">
                <a:solidFill>
                  <a:schemeClr val="tx1"/>
                </a:solidFill>
              </a:rPr>
              <a:t>) 106-tone dRU can be formed by </a:t>
            </a:r>
            <a:r>
              <a:rPr lang="en-US" altLang="zh-CN" sz="1800" b="0" dirty="0">
                <a:solidFill>
                  <a:schemeClr val="tx1"/>
                </a:solidFill>
              </a:rPr>
              <a:t>combining 52-tone dRU 17,</a:t>
            </a:r>
            <a:r>
              <a:rPr lang="zh-CN" altLang="en-US" sz="1800" b="0" dirty="0">
                <a:solidFill>
                  <a:schemeClr val="tx1"/>
                </a:solidFill>
              </a:rPr>
              <a:t> </a:t>
            </a:r>
            <a:r>
              <a:rPr lang="en-US" altLang="zh-CN" sz="1800" b="0" dirty="0">
                <a:solidFill>
                  <a:schemeClr val="tx1"/>
                </a:solidFill>
              </a:rPr>
              <a:t>18 and 2 extra tones. </a:t>
            </a:r>
          </a:p>
          <a:p>
            <a:pPr marL="720000" indent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/>
          </a:p>
          <a:p>
            <a:pPr marL="720000" indent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/>
          </a:p>
          <a:p>
            <a:pPr marL="720000" indent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>
                <a:solidFill>
                  <a:schemeClr val="tx1"/>
                </a:solidFill>
              </a:rPr>
              <a:t>The power boost gain of the extra </a:t>
            </a:r>
            <a:r>
              <a:rPr lang="en-GB" altLang="zh-CN" dirty="0">
                <a:solidFill>
                  <a:schemeClr val="tx1"/>
                </a:solidFill>
              </a:rPr>
              <a:t>dRUs may be different from that of other same-size </a:t>
            </a:r>
            <a:r>
              <a:rPr lang="en-GB" altLang="zh-CN" dirty="0" err="1">
                <a:solidFill>
                  <a:schemeClr val="tx1"/>
                </a:solidFill>
              </a:rPr>
              <a:t>dRUs</a:t>
            </a:r>
            <a:r>
              <a:rPr lang="en-GB" altLang="zh-CN" dirty="0">
                <a:solidFill>
                  <a:schemeClr val="tx1"/>
                </a:solidFill>
              </a:rPr>
              <a:t> </a:t>
            </a:r>
            <a:r>
              <a:rPr lang="en-GB" altLang="zh-CN" dirty="0"/>
              <a:t>in 80 MHz </a:t>
            </a:r>
            <a:r>
              <a:rPr lang="en-US" altLang="zh-CN" dirty="0"/>
              <a:t>PPDU</a:t>
            </a:r>
            <a:r>
              <a:rPr lang="en-GB" altLang="zh-CN" dirty="0">
                <a:solidFill>
                  <a:schemeClr val="tx1"/>
                </a:solidFill>
              </a:rPr>
              <a:t>. </a:t>
            </a:r>
            <a:endParaRPr lang="en-US" altLang="zh-CN" dirty="0">
              <a:solidFill>
                <a:schemeClr val="tx1"/>
              </a:solidFill>
            </a:endParaRPr>
          </a:p>
          <a:p>
            <a:pPr marL="720000" indent="0">
              <a:spcBef>
                <a:spcPts val="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Zhi</a:t>
            </a:r>
            <a:r>
              <a:rPr lang="en-GB" altLang="zh-CN" dirty="0"/>
              <a:t> Mao,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E1A5CB21-9CCE-4452-AAC2-A6D15248A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046670"/>
              </p:ext>
            </p:extLst>
          </p:nvPr>
        </p:nvGraphicFramePr>
        <p:xfrm>
          <a:off x="1134968" y="4514558"/>
          <a:ext cx="10361631" cy="1125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3405">
                  <a:extLst>
                    <a:ext uri="{9D8B030D-6E8A-4147-A177-3AD203B41FA5}">
                      <a16:colId xmlns:a16="http://schemas.microsoft.com/office/drawing/2014/main" val="1170818213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147169609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1593827368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119449203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584458378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3242434644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1309772740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487888678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2585204161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3742104692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426371067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2254154093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2687444213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32246610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1919580412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2575907263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1205589636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2580696403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4275277369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2539134933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1551286224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2094339999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802003130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1746359350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1787082116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1628149960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2440497978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3348640073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374428265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2404954936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1097387967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869465656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2511185434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1492164629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11639183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1767761374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230887144"/>
                    </a:ext>
                  </a:extLst>
                </a:gridCol>
                <a:gridCol w="245898">
                  <a:extLst>
                    <a:ext uri="{9D8B030D-6E8A-4147-A177-3AD203B41FA5}">
                      <a16:colId xmlns:a16="http://schemas.microsoft.com/office/drawing/2014/main" val="2266381680"/>
                    </a:ext>
                  </a:extLst>
                </a:gridCol>
              </a:tblGrid>
              <a:tr h="156096">
                <a:tc gridSpan="38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Updated dRU logical structure in 40 MHz PPDU</a:t>
                      </a:r>
                      <a:endParaRPr lang="zh-CN" alt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315678"/>
                  </a:ext>
                </a:extLst>
              </a:tr>
              <a:tr h="1560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26-tone dRU</a:t>
                      </a:r>
                      <a:endParaRPr 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5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6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7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9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10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13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14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15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17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18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19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21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23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24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25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26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27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28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29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30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33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34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35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910706"/>
                  </a:ext>
                </a:extLst>
              </a:tr>
              <a:tr h="1560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52-tone dRU</a:t>
                      </a:r>
                      <a:endParaRPr 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17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6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17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7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8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/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9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10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18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13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14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18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15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07772"/>
                  </a:ext>
                </a:extLst>
              </a:tr>
              <a:tr h="1560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106-tone dRU</a:t>
                      </a:r>
                      <a:endParaRPr 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9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9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5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9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6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7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9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109749"/>
                  </a:ext>
                </a:extLst>
              </a:tr>
              <a:tr h="1560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242-tone dRU</a:t>
                      </a:r>
                      <a:endParaRPr 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583263"/>
                  </a:ext>
                </a:extLst>
              </a:tr>
              <a:tr h="1560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484-tone dRU</a:t>
                      </a:r>
                      <a:endParaRPr 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067596"/>
                  </a:ext>
                </a:extLst>
              </a:tr>
              <a:tr h="1560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996-tone dRU</a:t>
                      </a:r>
                      <a:endParaRPr 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7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56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252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Extra dRUs can improve the frequency utilization efficiency in 40 and 80 MHz PPDUs.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endParaRPr lang="en-US" altLang="zh-CN" dirty="0">
              <a:solidFill>
                <a:schemeClr val="tx1"/>
              </a:solidFill>
            </a:endParaRPr>
          </a:p>
          <a:p>
            <a:pPr mar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this contribution, we proposed methods of constructing extra dRUs.</a:t>
            </a:r>
          </a:p>
          <a:p>
            <a:pPr marL="7200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altLang="zh-CN" sz="2000" b="0" dirty="0">
                <a:solidFill>
                  <a:schemeClr val="tx1"/>
                </a:solidFill>
              </a:rPr>
              <a:t>In a 40 MHz PPDU</a:t>
            </a:r>
            <a:r>
              <a:rPr lang="en-US" altLang="zh-CN" sz="2000" b="0" dirty="0">
                <a:solidFill>
                  <a:schemeClr val="tx1"/>
                </a:solidFill>
              </a:rPr>
              <a:t>,</a:t>
            </a:r>
            <a:r>
              <a:rPr lang="en-GB" altLang="zh-CN" sz="2000" b="0" dirty="0">
                <a:solidFill>
                  <a:schemeClr val="tx1"/>
                </a:solidFill>
              </a:rPr>
              <a:t> </a:t>
            </a:r>
            <a:r>
              <a:rPr lang="en-US" altLang="zh-CN" sz="2000" b="0" dirty="0">
                <a:solidFill>
                  <a:schemeClr val="tx1"/>
                </a:solidFill>
              </a:rPr>
              <a:t>1 extra </a:t>
            </a:r>
            <a:r>
              <a:rPr lang="en-GB" altLang="zh-CN" sz="2000" b="0" dirty="0">
                <a:solidFill>
                  <a:schemeClr val="tx1"/>
                </a:solidFill>
              </a:rPr>
              <a:t>52-tone dRU are defined;</a:t>
            </a:r>
          </a:p>
          <a:p>
            <a:pPr marL="7200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altLang="zh-CN" sz="2000" b="0" dirty="0">
                <a:solidFill>
                  <a:schemeClr val="tx1"/>
                </a:solidFill>
              </a:rPr>
              <a:t>In an 80 MHz PPDU</a:t>
            </a:r>
            <a:r>
              <a:rPr lang="en-US" altLang="zh-CN" sz="2000" b="0" dirty="0">
                <a:solidFill>
                  <a:schemeClr val="tx1"/>
                </a:solidFill>
              </a:rPr>
              <a:t>,</a:t>
            </a:r>
            <a:r>
              <a:rPr lang="en-GB" altLang="zh-CN" sz="2000" b="0" dirty="0">
                <a:solidFill>
                  <a:schemeClr val="tx1"/>
                </a:solidFill>
              </a:rPr>
              <a:t> </a:t>
            </a:r>
            <a:r>
              <a:rPr lang="en-US" altLang="zh-CN" sz="2000" b="0" dirty="0">
                <a:solidFill>
                  <a:schemeClr val="tx1"/>
                </a:solidFill>
              </a:rPr>
              <a:t>2 extra </a:t>
            </a:r>
            <a:r>
              <a:rPr lang="en-GB" altLang="zh-CN" sz="2000" b="0" dirty="0">
                <a:solidFill>
                  <a:schemeClr val="tx1"/>
                </a:solidFill>
              </a:rPr>
              <a:t>52-tone dRUs and 1 extra 106-tone dRU are defined.</a:t>
            </a:r>
            <a:endParaRPr lang="en-US" altLang="zh-CN" sz="2000" dirty="0">
              <a:solidFill>
                <a:schemeClr val="tx1"/>
              </a:solidFill>
            </a:endParaRPr>
          </a:p>
          <a:p>
            <a:pPr mar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Zhi</a:t>
            </a:r>
            <a:r>
              <a:rPr lang="en-GB" altLang="zh-CN" dirty="0"/>
              <a:t> Mao,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11-24-0468-01-00bn-dru-tone-plan-for-11bn </a:t>
            </a:r>
          </a:p>
          <a:p>
            <a:r>
              <a:rPr lang="en-GB" dirty="0"/>
              <a:t>[2] 11-23-2021-01-00bn-principle-and-methodology-for-dru-tone-plan-design</a:t>
            </a:r>
          </a:p>
          <a:p>
            <a:r>
              <a:rPr lang="en-GB" dirty="0"/>
              <a:t>[3] 11-23-1988-01-00bn-considerations-on-dru-design-and-application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Zhi</a:t>
            </a:r>
            <a:r>
              <a:rPr lang="en-GB" altLang="zh-CN" dirty="0"/>
              <a:t> Mao,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4451920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20294</TotalTime>
  <Words>873</Words>
  <Application>Microsoft Office PowerPoint</Application>
  <PresentationFormat>宽屏</PresentationFormat>
  <Paragraphs>259</Paragraphs>
  <Slides>6</Slides>
  <Notes>6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宋体</vt:lpstr>
      <vt:lpstr>Arial</vt:lpstr>
      <vt:lpstr>Times New Roman</vt:lpstr>
      <vt:lpstr>Office 主题​​</vt:lpstr>
      <vt:lpstr>Document</vt:lpstr>
      <vt:lpstr>Extra dRUs Construction</vt:lpstr>
      <vt:lpstr>Introduction</vt:lpstr>
      <vt:lpstr>Extra dRU in 40 MHz PPDU</vt:lpstr>
      <vt:lpstr>Extra dRUs in 80 MHz PPDU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maozhi (C)</dc:creator>
  <cp:keywords/>
  <cp:lastModifiedBy>maozhi (C)</cp:lastModifiedBy>
  <cp:revision>89</cp:revision>
  <cp:lastPrinted>1601-01-01T00:00:00Z</cp:lastPrinted>
  <dcterms:created xsi:type="dcterms:W3CDTF">2024-02-17T02:53:22Z</dcterms:created>
  <dcterms:modified xsi:type="dcterms:W3CDTF">2024-05-11T06:09:13Z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(3)NGIxWBpiQhaoUJW0+stk+9JhFP9G+STLbvKVuzJEDRQjH5cPb3d5xdj7YKsDG+YU6FOGGq2d
YaivY89wrS6f5JJMahAqO9D7MKZmqrKCFT1pB10/VXTvzeCg2670Al3kWbKIlnqADAlcEI5k
aCG5urC9L0zpREhoO5LI5DX69VwPJPe/C7UbaeJIod2AbLoK45BKXFuGJa3ISy8fbKiSYeiA
x5bU6JyLLp7+iayb2X</vt:lpwstr>
  </property>
  <property fmtid="{D5CDD505-2E9C-101B-9397-08002B2CF9AE}" pid="3" name="_2015_ms_pID_7253431">
    <vt:lpwstr>4eS8Sq6dx2dWVCDlSgO08YSrPxzFazt7CMnY9TANM+qwbjslc3mzA5
RvOh2LHkyB/oUXmyRoA7RdajqTN3xePPjd/v8Yg0AO8dqbRm21CBAvnjTwrnw6fcHWkccaKV
n45HgPxE9F5UEzldimPWemyPWGflqbXdkqIzo2Lz5Vsr06bN10tc8r1KzlzZu61iWKXfpG2p
PoI+q80y2J7gK51r+i/XeAh8ShPl/wtBpIIu</vt:lpwstr>
  </property>
  <property fmtid="{D5CDD505-2E9C-101B-9397-08002B2CF9AE}" pid="4" name="_2015_ms_pID_7253432">
    <vt:lpwstr>rg==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1714975340</vt:lpwstr>
  </property>
</Properties>
</file>