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68" r:id="rId5"/>
    <p:sldId id="265" r:id="rId6"/>
    <p:sldId id="259" r:id="rId7"/>
    <p:sldId id="271" r:id="rId8"/>
    <p:sldId id="270" r:id="rId9"/>
    <p:sldId id="262" r:id="rId10"/>
    <p:sldId id="267" r:id="rId11"/>
    <p:sldId id="264" r:id="rId12"/>
    <p:sldId id="266" r:id="rId13"/>
    <p:sldId id="26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7E56503E-D17C-484A-95A8-5E9EA24C28ED}">
          <p14:sldIdLst>
            <p14:sldId id="256"/>
            <p14:sldId id="257"/>
            <p14:sldId id="258"/>
            <p14:sldId id="268"/>
            <p14:sldId id="265"/>
            <p14:sldId id="259"/>
            <p14:sldId id="271"/>
            <p14:sldId id="270"/>
            <p14:sldId id="262"/>
            <p14:sldId id="267"/>
            <p14:sldId id="264"/>
          </p14:sldIdLst>
        </p14:section>
        <p14:section name="Appendix" id="{3FA4F558-26DF-471B-BB0F-7AC67F2D1F62}">
          <p14:sldIdLst>
            <p14:sldId id="266"/>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罗朝明(Chaoming Luo)" initials="罗朝明(Chaoming" lastIdx="11" clrIdx="0">
    <p:extLst>
      <p:ext uri="{19B8F6BF-5375-455C-9EA6-DF929625EA0E}">
        <p15:presenceInfo xmlns:p15="http://schemas.microsoft.com/office/powerpoint/2012/main" userId="S-1-5-21-1439682878-3164288827-2260694920-388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878" autoAdjust="0"/>
  </p:normalViewPr>
  <p:slideViewPr>
    <p:cSldViewPr>
      <p:cViewPr varScale="1">
        <p:scale>
          <a:sx n="77" d="100"/>
          <a:sy n="77" d="100"/>
        </p:scale>
        <p:origin x="240" y="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0" d="100"/>
          <a:sy n="60" d="100"/>
        </p:scale>
        <p:origin x="2484" y="3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April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Chaoming Luo, OPPO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April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Chaoming Luo, OPPO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3782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041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355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429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9812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5582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7" name="标题 6">
            <a:extLst>
              <a:ext uri="{FF2B5EF4-FFF2-40B4-BE49-F238E27FC236}">
                <a16:creationId xmlns:a16="http://schemas.microsoft.com/office/drawing/2014/main" id="{25BDFAD9-8CA7-491C-A169-35D2C3D6A142}"/>
              </a:ext>
            </a:extLst>
          </p:cNvPr>
          <p:cNvSpPr>
            <a:spLocks noGrp="1"/>
          </p:cNvSpPr>
          <p:nvPr>
            <p:ph type="title"/>
          </p:nvPr>
        </p:nvSpPr>
        <p:spPr/>
        <p:txBody>
          <a:bodyPr/>
          <a:lstStyle/>
          <a:p>
            <a:r>
              <a:rPr lang="zh-CN" altLang="en-US"/>
              <a:t>单击此处编辑母版标题样式</a:t>
            </a:r>
          </a:p>
        </p:txBody>
      </p:sp>
      <p:sp>
        <p:nvSpPr>
          <p:cNvPr id="8" name="日期占位符 7">
            <a:extLst>
              <a:ext uri="{FF2B5EF4-FFF2-40B4-BE49-F238E27FC236}">
                <a16:creationId xmlns:a16="http://schemas.microsoft.com/office/drawing/2014/main" id="{F80BE60C-61F0-45EF-A2A9-9772C6F91D0A}"/>
              </a:ext>
            </a:extLst>
          </p:cNvPr>
          <p:cNvSpPr>
            <a:spLocks noGrp="1"/>
          </p:cNvSpPr>
          <p:nvPr>
            <p:ph type="dt" idx="10"/>
          </p:nvPr>
        </p:nvSpPr>
        <p:spPr/>
        <p:txBody>
          <a:bodyPr/>
          <a:lstStyle/>
          <a:p>
            <a:r>
              <a:rPr lang="en-US" altLang="zh-CN"/>
              <a:t>April 2024</a:t>
            </a:r>
            <a:endParaRPr lang="en-GB" dirty="0"/>
          </a:p>
        </p:txBody>
      </p:sp>
      <p:sp>
        <p:nvSpPr>
          <p:cNvPr id="9" name="页脚占位符 8">
            <a:extLst>
              <a:ext uri="{FF2B5EF4-FFF2-40B4-BE49-F238E27FC236}">
                <a16:creationId xmlns:a16="http://schemas.microsoft.com/office/drawing/2014/main" id="{F0B41D2E-0181-4702-899F-6E8BA6BA967F}"/>
              </a:ext>
            </a:extLst>
          </p:cNvPr>
          <p:cNvSpPr>
            <a:spLocks noGrp="1"/>
          </p:cNvSpPr>
          <p:nvPr>
            <p:ph type="ftr" idx="11"/>
          </p:nvPr>
        </p:nvSpPr>
        <p:spPr/>
        <p:txBody>
          <a:bodyPr/>
          <a:lstStyle/>
          <a:p>
            <a:r>
              <a:rPr lang="en-GB"/>
              <a:t>Chaoming Luo, OPPO</a:t>
            </a:r>
            <a:endParaRPr lang="en-GB" dirty="0"/>
          </a:p>
        </p:txBody>
      </p:sp>
      <p:sp>
        <p:nvSpPr>
          <p:cNvPr id="10" name="灯片编号占位符 9">
            <a:extLst>
              <a:ext uri="{FF2B5EF4-FFF2-40B4-BE49-F238E27FC236}">
                <a16:creationId xmlns:a16="http://schemas.microsoft.com/office/drawing/2014/main" id="{D0F14DBD-D62E-4FE6-928D-33D59804F4F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Chaoming Luo, OPPO</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April 2024</a:t>
            </a:r>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April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April 2024</a:t>
            </a:r>
            <a:endParaRPr lang="en-US" altLang="zh-CN" dirty="0"/>
          </a:p>
        </p:txBody>
      </p:sp>
      <p:sp>
        <p:nvSpPr>
          <p:cNvPr id="6" name="Footer Placeholder 5"/>
          <p:cNvSpPr>
            <a:spLocks noGrp="1"/>
          </p:cNvSpPr>
          <p:nvPr>
            <p:ph type="ftr" idx="11"/>
          </p:nvPr>
        </p:nvSpPr>
        <p:spPr/>
        <p:txBody>
          <a:bodyPr/>
          <a:lstStyle>
            <a:lvl1pPr>
              <a:defRPr/>
            </a:lvl1pPr>
          </a:lstStyle>
          <a:p>
            <a:r>
              <a:rPr lang="en-GB" altLang="zh-CN" dirty="0"/>
              <a:t>Chaoming Luo, OPPO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April 2024</a:t>
            </a:r>
            <a:endParaRPr lang="en-US"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Chaoming Luo, OPPO</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April 2024</a:t>
            </a:r>
            <a:endParaRPr lang="en-US" altLang="zh-CN" dirty="0"/>
          </a:p>
        </p:txBody>
      </p:sp>
      <p:sp>
        <p:nvSpPr>
          <p:cNvPr id="4" name="Footer Placeholder 3"/>
          <p:cNvSpPr>
            <a:spLocks noGrp="1"/>
          </p:cNvSpPr>
          <p:nvPr>
            <p:ph type="ftr" idx="11"/>
          </p:nvPr>
        </p:nvSpPr>
        <p:spPr/>
        <p:txBody>
          <a:bodyPr/>
          <a:lstStyle>
            <a:lvl1pPr>
              <a:defRPr/>
            </a:lvl1pPr>
          </a:lstStyle>
          <a:p>
            <a:r>
              <a:rPr lang="en-GB" altLang="zh-CN" dirty="0"/>
              <a:t>Chaoming Luo, OPPO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April 2024</a:t>
            </a:r>
            <a:endParaRPr lang="en-US" altLang="zh-CN" dirty="0"/>
          </a:p>
        </p:txBody>
      </p:sp>
      <p:sp>
        <p:nvSpPr>
          <p:cNvPr id="3" name="Footer Placeholder 2"/>
          <p:cNvSpPr>
            <a:spLocks noGrp="1"/>
          </p:cNvSpPr>
          <p:nvPr>
            <p:ph type="ftr" idx="11"/>
          </p:nvPr>
        </p:nvSpPr>
        <p:spPr/>
        <p:txBody>
          <a:bodyPr/>
          <a:lstStyle>
            <a:lvl1pPr>
              <a:defRPr/>
            </a:lvl1pPr>
          </a:lstStyle>
          <a:p>
            <a:r>
              <a:rPr lang="en-GB" altLang="zh-CN" dirty="0"/>
              <a:t>Chaoming Luo, OPPO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April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April 2024</a:t>
            </a:r>
            <a:endParaRPr lang="en-US"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May 2024</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Chaoming Luo, OPPO</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2.vsd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8142"/>
            <a:ext cx="10363200" cy="75664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Power Saving mechanism</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2024-05-06</a:t>
            </a:r>
          </a:p>
        </p:txBody>
      </p:sp>
      <p:sp>
        <p:nvSpPr>
          <p:cNvPr id="6" name="Date Placeholder 3"/>
          <p:cNvSpPr>
            <a:spLocks noGrp="1"/>
          </p:cNvSpPr>
          <p:nvPr>
            <p:ph type="dt" idx="10"/>
          </p:nvPr>
        </p:nvSpPr>
        <p:spPr>
          <a:xfrm>
            <a:off x="929217" y="333375"/>
            <a:ext cx="2499764" cy="273050"/>
          </a:xfrm>
        </p:spPr>
        <p:txBody>
          <a:bodyPr/>
          <a:lstStyle/>
          <a:p>
            <a:r>
              <a:rPr lang="en-US" altLang="zh-CN" dirty="0"/>
              <a:t>May 2024</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Chaoming Luo, OPPO</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表格 2">
            <a:extLst>
              <a:ext uri="{FF2B5EF4-FFF2-40B4-BE49-F238E27FC236}">
                <a16:creationId xmlns:a16="http://schemas.microsoft.com/office/drawing/2014/main" id="{A6244336-95AA-4F91-846A-D1FA0949ADCD}"/>
              </a:ext>
            </a:extLst>
          </p:cNvPr>
          <p:cNvGraphicFramePr>
            <a:graphicFrameLocks noGrp="1"/>
          </p:cNvGraphicFramePr>
          <p:nvPr>
            <p:extLst>
              <p:ext uri="{D42A27DB-BD31-4B8C-83A1-F6EECF244321}">
                <p14:modId xmlns:p14="http://schemas.microsoft.com/office/powerpoint/2010/main" val="1750704169"/>
              </p:ext>
            </p:extLst>
          </p:nvPr>
        </p:nvGraphicFramePr>
        <p:xfrm>
          <a:off x="1487489" y="2462007"/>
          <a:ext cx="9577063" cy="2465610"/>
        </p:xfrm>
        <a:graphic>
          <a:graphicData uri="http://schemas.openxmlformats.org/drawingml/2006/table">
            <a:tbl>
              <a:tblPr firstRow="1" bandRow="1">
                <a:tableStyleId>{5C22544A-7EE6-4342-B048-85BDC9FD1C3A}</a:tableStyleId>
              </a:tblPr>
              <a:tblGrid>
                <a:gridCol w="1671431">
                  <a:extLst>
                    <a:ext uri="{9D8B030D-6E8A-4147-A177-3AD203B41FA5}">
                      <a16:colId xmlns:a16="http://schemas.microsoft.com/office/drawing/2014/main" val="938032685"/>
                    </a:ext>
                  </a:extLst>
                </a:gridCol>
                <a:gridCol w="1671431">
                  <a:extLst>
                    <a:ext uri="{9D8B030D-6E8A-4147-A177-3AD203B41FA5}">
                      <a16:colId xmlns:a16="http://schemas.microsoft.com/office/drawing/2014/main" val="1825002783"/>
                    </a:ext>
                  </a:extLst>
                </a:gridCol>
                <a:gridCol w="1741074">
                  <a:extLst>
                    <a:ext uri="{9D8B030D-6E8A-4147-A177-3AD203B41FA5}">
                      <a16:colId xmlns:a16="http://schemas.microsoft.com/office/drawing/2014/main" val="4174615085"/>
                    </a:ext>
                  </a:extLst>
                </a:gridCol>
                <a:gridCol w="1601788">
                  <a:extLst>
                    <a:ext uri="{9D8B030D-6E8A-4147-A177-3AD203B41FA5}">
                      <a16:colId xmlns:a16="http://schemas.microsoft.com/office/drawing/2014/main" val="1518430455"/>
                    </a:ext>
                  </a:extLst>
                </a:gridCol>
                <a:gridCol w="2891339">
                  <a:extLst>
                    <a:ext uri="{9D8B030D-6E8A-4147-A177-3AD203B41FA5}">
                      <a16:colId xmlns:a16="http://schemas.microsoft.com/office/drawing/2014/main" val="1995317005"/>
                    </a:ext>
                  </a:extLst>
                </a:gridCol>
              </a:tblGrid>
              <a:tr h="410935">
                <a:tc>
                  <a:txBody>
                    <a:bodyPr/>
                    <a:lstStyle/>
                    <a:p>
                      <a:r>
                        <a:rPr lang="en-US" altLang="zh-CN" dirty="0">
                          <a:solidFill>
                            <a:schemeClr val="tx1"/>
                          </a:solidFill>
                        </a:rPr>
                        <a:t>Name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Affiliations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Address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Phone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email</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1742807"/>
                  </a:ext>
                </a:extLst>
              </a:tr>
              <a:tr h="410935">
                <a:tc>
                  <a:txBody>
                    <a:bodyPr/>
                    <a:lstStyle/>
                    <a:p>
                      <a:r>
                        <a:rPr lang="en-US" altLang="zh-CN" dirty="0">
                          <a:solidFill>
                            <a:schemeClr val="tx1"/>
                          </a:solidFill>
                        </a:rPr>
                        <a:t>Chaoming Luo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luochaoming@oppo.com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915862"/>
                  </a:ext>
                </a:extLst>
              </a:tr>
              <a:tr h="410935">
                <a:tc>
                  <a:txBody>
                    <a:bodyPr/>
                    <a:lstStyle/>
                    <a:p>
                      <a:r>
                        <a:rPr lang="en-US" altLang="zh-CN" dirty="0">
                          <a:solidFill>
                            <a:schemeClr val="tx1"/>
                          </a:solidFill>
                        </a:rPr>
                        <a:t>Liuming Lu</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6130570"/>
                  </a:ext>
                </a:extLst>
              </a:tr>
              <a:tr h="410935">
                <a:tc>
                  <a:txBody>
                    <a:bodyPr/>
                    <a:lstStyle/>
                    <a:p>
                      <a:r>
                        <a:rPr lang="en-US" altLang="zh-CN" dirty="0">
                          <a:solidFill>
                            <a:schemeClr val="tx1"/>
                          </a:solidFill>
                        </a:rPr>
                        <a:t>Ning Gao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1026199"/>
                  </a:ext>
                </a:extLst>
              </a:tr>
              <a:tr h="410935">
                <a:tc>
                  <a:txBody>
                    <a:bodyPr/>
                    <a:lstStyle/>
                    <a:p>
                      <a:r>
                        <a:rPr lang="en-US" altLang="zh-CN" dirty="0" err="1">
                          <a:solidFill>
                            <a:schemeClr val="tx1"/>
                          </a:solidFill>
                        </a:rPr>
                        <a:t>Yapu</a:t>
                      </a:r>
                      <a:r>
                        <a:rPr lang="en-US" altLang="zh-CN" dirty="0">
                          <a:solidFill>
                            <a:schemeClr val="tx1"/>
                          </a:solidFill>
                        </a:rPr>
                        <a:t> Li</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2543505"/>
                  </a:ext>
                </a:extLst>
              </a:tr>
              <a:tr h="410935">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785944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1</a:t>
            </a:r>
          </a:p>
        </p:txBody>
      </p:sp>
      <p:sp>
        <p:nvSpPr>
          <p:cNvPr id="9218" name="Rectangle 2"/>
          <p:cNvSpPr>
            <a:spLocks noGrp="1" noChangeArrowheads="1"/>
          </p:cNvSpPr>
          <p:nvPr>
            <p:ph idx="1"/>
          </p:nvPr>
        </p:nvSpPr>
        <p:spPr>
          <a:xfrm>
            <a:off x="914400" y="1981201"/>
            <a:ext cx="10798223" cy="4113213"/>
          </a:xfrm>
          <a:ln/>
        </p:spPr>
        <p:txBody>
          <a:bodyPr/>
          <a:lstStyle/>
          <a:p>
            <a:pPr>
              <a:buFont typeface="Arial" panose="020B0604020202020204" pitchFamily="34" charset="0"/>
              <a:buChar char="•"/>
            </a:pPr>
            <a:r>
              <a:rPr lang="en-US" altLang="ko-KR" dirty="0"/>
              <a:t>Do you agree that an UHR </a:t>
            </a:r>
            <a:r>
              <a:rPr lang="en-US" altLang="ko-KR" dirty="0">
                <a:solidFill>
                  <a:schemeClr val="tx1"/>
                </a:solidFill>
              </a:rPr>
              <a:t>AP may initiate and hold a TXOP w/o initiating </a:t>
            </a:r>
            <a:r>
              <a:rPr lang="en-US" altLang="zh-CN" dirty="0"/>
              <a:t>DL transmission</a:t>
            </a:r>
            <a:r>
              <a:rPr lang="en-US" altLang="ko-KR" dirty="0">
                <a:solidFill>
                  <a:schemeClr val="tx1"/>
                </a:solidFill>
              </a:rPr>
              <a:t>?</a:t>
            </a:r>
          </a:p>
          <a:p>
            <a:pPr marL="600075" lvl="1" indent="-257175">
              <a:buFont typeface="Times New Roman" panose="02020603050405020304" pitchFamily="18" charset="0"/>
              <a:buChar char="–"/>
            </a:pPr>
            <a:r>
              <a:rPr lang="en-GB" altLang="zh-CN" sz="2000" dirty="0"/>
              <a:t>T</a:t>
            </a:r>
            <a:r>
              <a:rPr lang="en-GB" altLang="zh-CN" sz="2000" b="0" dirty="0"/>
              <a:t>he AP uses AC_BK or AC_BE to gain the TXOP.</a:t>
            </a:r>
            <a:endParaRPr lang="en-US" altLang="ko-KR" dirty="0">
              <a:solidFill>
                <a:schemeClr val="tx1"/>
              </a:solidFill>
            </a:endParaRPr>
          </a:p>
          <a:p>
            <a:pPr marL="600075" lvl="1" indent="-257175">
              <a:buFont typeface="Times New Roman" panose="02020603050405020304" pitchFamily="18" charset="0"/>
              <a:buChar char="–"/>
            </a:pPr>
            <a:r>
              <a:rPr lang="en-US" altLang="ko-KR" dirty="0">
                <a:solidFill>
                  <a:schemeClr val="tx1"/>
                </a:solidFill>
              </a:rPr>
              <a:t>In order to save power, the AP stays in lower </a:t>
            </a:r>
            <a:r>
              <a:rPr lang="en-US" altLang="zh-CN" dirty="0"/>
              <a:t>capability mode by default in the TXOP.</a:t>
            </a:r>
          </a:p>
          <a:p>
            <a:pPr marL="600075" lvl="1" indent="-257175">
              <a:buFont typeface="Times New Roman" panose="02020603050405020304" pitchFamily="18" charset="0"/>
              <a:buChar char="–"/>
            </a:pPr>
            <a:r>
              <a:rPr lang="en-US" altLang="ko-KR" dirty="0">
                <a:solidFill>
                  <a:schemeClr val="tx1"/>
                </a:solidFill>
              </a:rPr>
              <a:t>An UHR STA may trigger the AP to enter </a:t>
            </a:r>
            <a:r>
              <a:rPr lang="en-US" altLang="zh-CN" dirty="0"/>
              <a:t>higher capability mode in the TXOP.</a:t>
            </a:r>
            <a:endParaRPr lang="en-US" altLang="ko-KR" dirty="0">
              <a:solidFill>
                <a:schemeClr val="tx1"/>
              </a:solidFill>
            </a:endParaRPr>
          </a:p>
          <a:p>
            <a:pPr marL="600075" lvl="1" indent="-257175">
              <a:buFont typeface="Times New Roman" panose="02020603050405020304" pitchFamily="18" charset="0"/>
              <a:buChar char="–"/>
            </a:pPr>
            <a:r>
              <a:rPr lang="en-US" altLang="ko-KR" dirty="0">
                <a:solidFill>
                  <a:schemeClr val="tx1"/>
                </a:solidFill>
              </a:rPr>
              <a:t>Detailed signaling is TBD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3938833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b="0" dirty="0"/>
              <a:t>[1] 11-23-0010-00-0uhr-considerations-for-enabling-ap-power-save </a:t>
            </a:r>
          </a:p>
          <a:p>
            <a:r>
              <a:rPr lang="en-US" b="0" dirty="0"/>
              <a:t>[2] 11-23-1965-02-00bn-dynamic-power-save-follow-up</a:t>
            </a:r>
          </a:p>
          <a:p>
            <a:r>
              <a:rPr lang="en-US" b="0" dirty="0"/>
              <a:t>[3] 11-23-0015-00-0uhr-ap-mld-power-management</a:t>
            </a:r>
          </a:p>
          <a:p>
            <a:r>
              <a:rPr lang="en-US" altLang="zh-CN" b="0" dirty="0"/>
              <a:t>[4] 11-23-0225-00-0uhr-considering-unscheduled-ap-power-save</a:t>
            </a:r>
          </a:p>
          <a:p>
            <a:r>
              <a:rPr lang="en-US" b="0" dirty="0"/>
              <a:t>[5] 11-24-0209-01-00bn-specification-framework-for-tgbn</a:t>
            </a:r>
          </a:p>
          <a:p>
            <a:r>
              <a:rPr lang="en-US" altLang="zh-CN" b="0" dirty="0"/>
              <a:t>[6] Draft P802.11REVme_D5.0</a:t>
            </a:r>
          </a:p>
          <a:p>
            <a:r>
              <a:rPr lang="en-US" altLang="zh-CN" b="0" dirty="0"/>
              <a:t>[7] Draft P802.11be_D5.01</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Reset NAV</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dirty="0"/>
          </a:p>
        </p:txBody>
      </p:sp>
      <p:sp>
        <p:nvSpPr>
          <p:cNvPr id="12" name="Rectangle 2">
            <a:extLst>
              <a:ext uri="{FF2B5EF4-FFF2-40B4-BE49-F238E27FC236}">
                <a16:creationId xmlns:a16="http://schemas.microsoft.com/office/drawing/2014/main" id="{7FFAEED8-D6A3-4484-9116-AD49363C0435}"/>
              </a:ext>
            </a:extLst>
          </p:cNvPr>
          <p:cNvSpPr>
            <a:spLocks noGrp="1" noChangeArrowheads="1"/>
          </p:cNvSpPr>
          <p:nvPr>
            <p:ph idx="1"/>
          </p:nvPr>
        </p:nvSpPr>
        <p:spPr>
          <a:xfrm>
            <a:off x="940240" y="1628800"/>
            <a:ext cx="10700376" cy="4113213"/>
          </a:xfrm>
          <a:ln/>
        </p:spPr>
        <p:txBody>
          <a:bodyPr/>
          <a:lstStyle/>
          <a:p>
            <a:pPr>
              <a:buFont typeface="Times New Roman" pitchFamily="16" charset="0"/>
              <a:buChar char="•"/>
            </a:pPr>
            <a:r>
              <a:rPr lang="en-US" altLang="zh-CN" sz="2000" b="1" i="0" u="none" strike="noStrike" baseline="0" dirty="0"/>
              <a:t>10.3.2.4 Setting and resetting the NAV [6]</a:t>
            </a:r>
            <a:endParaRPr lang="en-GB" sz="2000" dirty="0"/>
          </a:p>
          <a:p>
            <a:pPr marL="0" indent="0"/>
            <a:r>
              <a:rPr lang="en-US" sz="2000" b="0" i="1" dirty="0"/>
              <a:t>A STA that used information from an </a:t>
            </a:r>
            <a:r>
              <a:rPr lang="en-US" sz="2000" b="0" i="1" dirty="0">
                <a:highlight>
                  <a:srgbClr val="00FF00"/>
                </a:highlight>
              </a:rPr>
              <a:t>RTS</a:t>
            </a:r>
            <a:r>
              <a:rPr lang="en-US" sz="2000" b="0" i="1" dirty="0"/>
              <a:t> frame or </a:t>
            </a:r>
            <a:r>
              <a:rPr lang="en-US" sz="2000" b="0" i="1" dirty="0">
                <a:highlight>
                  <a:srgbClr val="00FF00"/>
                </a:highlight>
              </a:rPr>
              <a:t>MU-RTS</a:t>
            </a:r>
            <a:r>
              <a:rPr lang="en-US" sz="2000" b="0" i="1" dirty="0"/>
              <a:t> Trigger frame as the most recent basis to update its NAV setting is </a:t>
            </a:r>
            <a:r>
              <a:rPr lang="en-US" sz="2000" i="1" dirty="0"/>
              <a:t>permitted to reset its NAV </a:t>
            </a:r>
            <a:r>
              <a:rPr lang="en-US" sz="2000" b="0" i="1" dirty="0"/>
              <a:t>if no PHY-RXEARLYSIG.indication or PHYRXSTART.indication primitive is received from the PHY during a NAVTimeout period starting when the MAC receives a PHY-RXEND.indication primitive corresponding to the detection of the RTS frame or MURTS Trigger frame.</a:t>
            </a:r>
          </a:p>
          <a:p>
            <a:pPr>
              <a:buFont typeface="Times New Roman" pitchFamily="16" charset="0"/>
              <a:buChar char="•"/>
            </a:pPr>
            <a:r>
              <a:rPr lang="en-US" altLang="zh-CN" sz="2000" b="1" i="0" u="none" strike="noStrike" baseline="0" dirty="0"/>
              <a:t>10.3.2.4 Setting and resetting the NAV [7]</a:t>
            </a:r>
            <a:endParaRPr lang="en-GB" altLang="zh-CN" sz="2000" dirty="0"/>
          </a:p>
          <a:p>
            <a:pPr marL="0" indent="0"/>
            <a:r>
              <a:rPr lang="en-US" altLang="zh-CN" sz="2000" b="0" i="1" dirty="0"/>
              <a:t>An EHT STA that uses information from a received </a:t>
            </a:r>
            <a:r>
              <a:rPr lang="en-US" altLang="zh-CN" sz="2000" b="0" i="1" dirty="0">
                <a:highlight>
                  <a:srgbClr val="00FF00"/>
                </a:highlight>
              </a:rPr>
              <a:t>MU-RTS TXS </a:t>
            </a:r>
            <a:r>
              <a:rPr lang="en-US" altLang="zh-CN" sz="2000" b="0" i="1" dirty="0"/>
              <a:t>Trigger frame as the most recent basis to update its NAV </a:t>
            </a:r>
            <a:r>
              <a:rPr lang="en-US" altLang="zh-CN" sz="2000" i="1" dirty="0"/>
              <a:t>should not reset its NAV </a:t>
            </a:r>
            <a:r>
              <a:rPr lang="en-US" altLang="zh-CN" sz="2000" b="0" i="1" dirty="0"/>
              <a:t>after the NAVTimeout has expired (see 10.3.2.4 (Setting and resetting the NAV)) unless the STA receives a CF-End frame that satisfies the conditions in 26.2.5 (Truncation of TXOP) and 10.23.2.10 (Truncation of TXOP).</a:t>
            </a:r>
            <a:endParaRPr lang="en-GB" altLang="zh-CN" sz="2000" b="0" i="1" dirty="0"/>
          </a:p>
          <a:p>
            <a:pPr marL="0" indent="0"/>
            <a:endParaRPr lang="en-GB" sz="2000" b="0" dirty="0"/>
          </a:p>
        </p:txBody>
      </p:sp>
    </p:spTree>
    <p:extLst>
      <p:ext uri="{BB962C8B-B14F-4D97-AF65-F5344CB8AC3E}">
        <p14:creationId xmlns:p14="http://schemas.microsoft.com/office/powerpoint/2010/main" val="14624510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EDCAF</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dirty="0"/>
          </a:p>
        </p:txBody>
      </p:sp>
      <p:sp>
        <p:nvSpPr>
          <p:cNvPr id="12" name="Rectangle 2">
            <a:extLst>
              <a:ext uri="{FF2B5EF4-FFF2-40B4-BE49-F238E27FC236}">
                <a16:creationId xmlns:a16="http://schemas.microsoft.com/office/drawing/2014/main" id="{7FFAEED8-D6A3-4484-9116-AD49363C0435}"/>
              </a:ext>
            </a:extLst>
          </p:cNvPr>
          <p:cNvSpPr>
            <a:spLocks noGrp="1" noChangeArrowheads="1"/>
          </p:cNvSpPr>
          <p:nvPr>
            <p:ph idx="1"/>
          </p:nvPr>
        </p:nvSpPr>
        <p:spPr>
          <a:xfrm>
            <a:off x="767408" y="1372393"/>
            <a:ext cx="10988408" cy="4936927"/>
          </a:xfrm>
          <a:ln/>
        </p:spPr>
        <p:txBody>
          <a:bodyPr/>
          <a:lstStyle/>
          <a:p>
            <a:pPr>
              <a:buFont typeface="Times New Roman" pitchFamily="16" charset="0"/>
              <a:buChar char="•"/>
            </a:pPr>
            <a:r>
              <a:rPr lang="en-US" altLang="zh-CN" sz="2000" b="1" i="0" u="none" strike="noStrike" baseline="0" dirty="0"/>
              <a:t>10.23.2.2 EDCA backoff procedure [6]</a:t>
            </a:r>
            <a:endParaRPr lang="en-GB" sz="2000" dirty="0"/>
          </a:p>
          <a:p>
            <a:pPr marL="0" indent="0"/>
            <a:r>
              <a:rPr lang="en-US" sz="2000" b="0" i="1" dirty="0"/>
              <a:t>EDCAF operations shall be performed at slot boundaries, defined as follows on the primary channel, for each EDCAF:   …</a:t>
            </a:r>
          </a:p>
          <a:p>
            <a:pPr marL="0" indent="0"/>
            <a:endParaRPr lang="en-US" sz="300" b="0" i="1" dirty="0"/>
          </a:p>
          <a:p>
            <a:pPr marL="0" indent="0"/>
            <a:endParaRPr lang="en-US" sz="300" b="0" i="1" dirty="0"/>
          </a:p>
          <a:p>
            <a:pPr algn="l"/>
            <a:r>
              <a:rPr lang="en-US" altLang="zh-CN" sz="2000" b="0" i="1" dirty="0"/>
              <a:t>At each of the above-described specific slot boundaries, if </a:t>
            </a:r>
          </a:p>
          <a:p>
            <a:pPr algn="l"/>
            <a:r>
              <a:rPr lang="en-US" altLang="zh-CN" sz="2000" b="0" i="1" dirty="0"/>
              <a:t>— There is </a:t>
            </a:r>
            <a:r>
              <a:rPr lang="en-US" altLang="zh-CN" sz="2000" b="0" i="1" dirty="0">
                <a:highlight>
                  <a:srgbClr val="FF00FF"/>
                </a:highlight>
              </a:rPr>
              <a:t>a frame available </a:t>
            </a:r>
            <a:r>
              <a:rPr lang="en-US" altLang="zh-CN" sz="2000" b="0" i="1" dirty="0"/>
              <a:t>for transmission at an EDCAF, and</a:t>
            </a:r>
          </a:p>
          <a:p>
            <a:pPr algn="l"/>
            <a:r>
              <a:rPr lang="en-US" altLang="zh-CN" sz="2000" b="0" i="1" dirty="0"/>
              <a:t>— The backoff counter for that EDCAF has a value of 0, and</a:t>
            </a:r>
          </a:p>
          <a:p>
            <a:pPr algn="l"/>
            <a:r>
              <a:rPr lang="en-US" altLang="zh-CN" sz="2000" b="0" i="1" dirty="0"/>
              <a:t>— Initiation of a transmission sequence is not allowed to commence at this time for an EDCAF of higher UP, that EDCAF shall either </a:t>
            </a:r>
            <a:r>
              <a:rPr lang="en-US" altLang="zh-CN" sz="2000" b="0" i="1" dirty="0">
                <a:highlight>
                  <a:srgbClr val="FF00FF"/>
                </a:highlight>
              </a:rPr>
              <a:t>choose not to transmit </a:t>
            </a:r>
            <a:r>
              <a:rPr lang="en-US" altLang="zh-CN" sz="2000" b="0" i="1" dirty="0"/>
              <a:t>(which results in invocation of the backoff procedure as specified in 10.23.2.2 (EDCA backoff procedure)) </a:t>
            </a:r>
            <a:r>
              <a:rPr lang="en-US" altLang="zh-CN" sz="2000" b="0" i="1" dirty="0">
                <a:highlight>
                  <a:srgbClr val="FF00FF"/>
                </a:highlight>
              </a:rPr>
              <a:t>or initiate a TXOP</a:t>
            </a:r>
            <a:r>
              <a:rPr lang="en-US" altLang="zh-CN" sz="2000" b="0" i="1" dirty="0"/>
              <a:t>.</a:t>
            </a:r>
          </a:p>
          <a:p>
            <a:pPr algn="l"/>
            <a:endParaRPr lang="en-US" sz="200" b="0" i="1" dirty="0"/>
          </a:p>
          <a:p>
            <a:pPr algn="l"/>
            <a:endParaRPr lang="en-US" sz="200" b="0" i="1" dirty="0"/>
          </a:p>
          <a:p>
            <a:pPr marL="0" indent="0"/>
            <a:r>
              <a:rPr lang="en-US" sz="2000" b="0" i="1" dirty="0"/>
              <a:t>At each of the above-described specific slot boundaries, each EDCAF </a:t>
            </a:r>
            <a:r>
              <a:rPr lang="en-US" sz="2000" b="0" i="1" dirty="0">
                <a:highlight>
                  <a:srgbClr val="00FFFF"/>
                </a:highlight>
              </a:rPr>
              <a:t>shall do nothing </a:t>
            </a:r>
            <a:r>
              <a:rPr lang="en-US" sz="2000" b="0" i="1" dirty="0"/>
              <a:t>if</a:t>
            </a:r>
          </a:p>
          <a:p>
            <a:pPr marL="0" indent="0"/>
            <a:r>
              <a:rPr lang="en-US" sz="2000" b="0" i="1" dirty="0"/>
              <a:t>— There is </a:t>
            </a:r>
            <a:r>
              <a:rPr lang="en-US" sz="2000" b="0" i="1" dirty="0">
                <a:highlight>
                  <a:srgbClr val="00FFFF"/>
                </a:highlight>
              </a:rPr>
              <a:t>no frame available </a:t>
            </a:r>
            <a:r>
              <a:rPr lang="en-US" sz="2000" b="0" i="1" dirty="0"/>
              <a:t>for transmission at that EDCAF, and</a:t>
            </a:r>
          </a:p>
          <a:p>
            <a:pPr marL="0" indent="0"/>
            <a:r>
              <a:rPr lang="en-US" sz="2000" b="0" i="1" dirty="0"/>
              <a:t>— The backoff counter for that EDCAF has a value of 0.</a:t>
            </a:r>
          </a:p>
          <a:p>
            <a:pPr marL="0" indent="0"/>
            <a:r>
              <a:rPr lang="en-US" sz="2000" b="0" i="1" dirty="0"/>
              <a:t> </a:t>
            </a:r>
            <a:endParaRPr lang="en-GB" altLang="zh-CN" sz="2000" b="0" i="1" dirty="0"/>
          </a:p>
          <a:p>
            <a:pPr marL="0" indent="0"/>
            <a:endParaRPr lang="en-GB" sz="2000" b="0" dirty="0"/>
          </a:p>
        </p:txBody>
      </p:sp>
    </p:spTree>
    <p:extLst>
      <p:ext uri="{BB962C8B-B14F-4D97-AF65-F5344CB8AC3E}">
        <p14:creationId xmlns:p14="http://schemas.microsoft.com/office/powerpoint/2010/main" val="810879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ltLang="zh-CN" dirty="0"/>
              <a:t>Chaoming Luo, OPPO</a:t>
            </a:r>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9" name="Rectangle 2">
            <a:extLst>
              <a:ext uri="{FF2B5EF4-FFF2-40B4-BE49-F238E27FC236}">
                <a16:creationId xmlns:a16="http://schemas.microsoft.com/office/drawing/2014/main" id="{FE7D01F4-7F06-466E-904F-EDCF0F2D8083}"/>
              </a:ext>
            </a:extLst>
          </p:cNvPr>
          <p:cNvSpPr>
            <a:spLocks noGrp="1" noChangeArrowheads="1"/>
          </p:cNvSpPr>
          <p:nvPr>
            <p:ph idx="1"/>
          </p:nvPr>
        </p:nvSpPr>
        <p:spPr>
          <a:xfrm>
            <a:off x="940240" y="2132856"/>
            <a:ext cx="10700376" cy="3609157"/>
          </a:xfrm>
          <a:ln/>
        </p:spPr>
        <p:txBody>
          <a:bodyPr/>
          <a:lstStyle/>
          <a:p>
            <a:pPr marL="0" indent="0"/>
            <a:r>
              <a:rPr lang="en-US" sz="2800" dirty="0"/>
              <a:t>Proposes a mechanism for AP power saving, which allows </a:t>
            </a:r>
            <a:r>
              <a:rPr lang="en-US" altLang="zh-CN" sz="2800" dirty="0"/>
              <a:t>associated  </a:t>
            </a:r>
            <a:r>
              <a:rPr lang="en-US" sz="2800" dirty="0"/>
              <a:t>legacy STA keeping its association with the AP.</a:t>
            </a:r>
            <a:endParaRPr lang="en-GB"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 AP Power Saving</a:t>
            </a:r>
          </a:p>
        </p:txBody>
      </p:sp>
      <p:sp>
        <p:nvSpPr>
          <p:cNvPr id="5122" name="Rectangle 2"/>
          <p:cNvSpPr>
            <a:spLocks noGrp="1" noChangeArrowheads="1"/>
          </p:cNvSpPr>
          <p:nvPr>
            <p:ph idx="1"/>
          </p:nvPr>
        </p:nvSpPr>
        <p:spPr>
          <a:xfrm>
            <a:off x="782634" y="1628800"/>
            <a:ext cx="10726215" cy="4113213"/>
          </a:xfrm>
          <a:ln/>
        </p:spPr>
        <p:txBody>
          <a:bodyPr/>
          <a:lstStyle/>
          <a:p>
            <a:pPr marL="514350" indent="-45720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Several AP power saving </a:t>
            </a:r>
            <a:r>
              <a:rPr lang="en-US" altLang="zh-CN" dirty="0"/>
              <a:t>mechanisms </a:t>
            </a:r>
            <a:r>
              <a:rPr lang="en-US" dirty="0"/>
              <a:t>were discussed: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Scheduled AP PS and Dynamic AP PS in [1][2]</a:t>
            </a:r>
            <a:r>
              <a:rPr lang="en-US" dirty="0"/>
              <a: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Scheduled AP PS: </a:t>
            </a:r>
            <a:r>
              <a:rPr lang="en-US" dirty="0"/>
              <a:t>Legacy STAs and STAs that don’t support scheduled AP PS operate on the AM link (which provides active discovery as well)</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Dynamic AP PS: </a:t>
            </a:r>
            <a:r>
              <a:rPr lang="en-US" dirty="0"/>
              <a:t>the AP must disable dynamic AP PS if there is at least one associated STA that does not support it, or an AP MLD must keep at least one link where dynamic AP PS mode is disabled.</a:t>
            </a:r>
            <a:r>
              <a:rPr lang="en-US" altLang="zh-CN" sz="1800" dirty="0"/>
              <a:t> </a:t>
            </a: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Intra-PPDU Power Save and Dynamic SM Power Save in [3]</a:t>
            </a:r>
            <a:r>
              <a:rPr lang="en-US" dirty="0"/>
              <a: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protocol needs to address the case when non-HE STAs or non-UHR STAs associate with the AP.</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AP MLD Power Save in [4].</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dirty="0"/>
              <a:t>have only one link operating in the active mode to </a:t>
            </a:r>
            <a:r>
              <a:rPr lang="en-US" altLang="zh-CN" dirty="0"/>
              <a:t>p</a:t>
            </a:r>
            <a:r>
              <a:rPr lang="en-US" altLang="zh-CN" sz="1800" dirty="0"/>
              <a:t>rovide access service to the pre-EHT STA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lower capability mode and higher capability mode in SFD [5].</a:t>
            </a:r>
          </a:p>
          <a:p>
            <a:pPr marL="514350" indent="-45720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prior contributions raise a issue of how to deal with legacy STAs associated with the power saving AP.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 </a:t>
            </a:r>
          </a:p>
        </p:txBody>
      </p:sp>
      <p:sp>
        <p:nvSpPr>
          <p:cNvPr id="5122" name="Rectangle 2"/>
          <p:cNvSpPr>
            <a:spLocks noGrp="1" noChangeArrowheads="1"/>
          </p:cNvSpPr>
          <p:nvPr>
            <p:ph idx="1"/>
          </p:nvPr>
        </p:nvSpPr>
        <p:spPr>
          <a:xfrm>
            <a:off x="767408" y="1556792"/>
            <a:ext cx="11233248" cy="4270273"/>
          </a:xfrm>
          <a:ln/>
        </p:spPr>
        <p:txBody>
          <a:bodyPr/>
          <a:lstStyle/>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AP power saving may be enabled if the network load is low.</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Power saving may results in throughput decreasing. </a:t>
            </a:r>
            <a:r>
              <a:rPr lang="en-US" altLang="zh-CN" dirty="0"/>
              <a:t>But, the cost should be limited and under control.</a:t>
            </a:r>
            <a:r>
              <a:rPr lang="en-US" altLang="zh-CN" dirty="0">
                <a:solidFill>
                  <a:schemeClr val="tx1"/>
                </a:solidFill>
              </a:rPr>
              <a:t> </a:t>
            </a:r>
            <a:r>
              <a:rPr lang="en-US" altLang="zh-CN" dirty="0"/>
              <a:t>The AP should control the use of the feature.</a:t>
            </a:r>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It does not work well to let AP simply enter doze state.</a:t>
            </a:r>
          </a:p>
          <a:p>
            <a:pPr marL="857250"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This may cause the associated legacy STAs do frequent retransmission or disassociation.</a:t>
            </a:r>
            <a:endParaRPr lang="en-US" altLang="zh-CN" b="0" dirty="0"/>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How about let AP always work in lower capability mode? </a:t>
            </a:r>
          </a:p>
          <a:p>
            <a:pPr marL="857250"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Issue with Legacy STAs. Unfair to legacy STAs that have higher TX/RX capabilities.</a:t>
            </a:r>
            <a:endParaRPr lang="en-US" altLang="zh-CN" b="0" dirty="0"/>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Forcing legacy STAs to associate/</a:t>
            </a:r>
            <a:r>
              <a:rPr lang="en-US" altLang="zh-CN" b="0" dirty="0">
                <a:solidFill>
                  <a:schemeClr val="tx1"/>
                </a:solidFill>
              </a:rPr>
              <a:t>transition</a:t>
            </a:r>
            <a:r>
              <a:rPr lang="en-US" altLang="zh-CN" b="0" dirty="0"/>
              <a:t> to another link (e.g., 2.4 GHz link) may not be the best choice.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Put too much burden and exacerbate the contention on the congested 2.4 GHz band.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Precluding a STA from association due to PS capability is somewhat unfair to the STA.</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30600726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a:t>
            </a:r>
          </a:p>
        </p:txBody>
      </p:sp>
      <p:sp>
        <p:nvSpPr>
          <p:cNvPr id="5122" name="Rectangle 2"/>
          <p:cNvSpPr>
            <a:spLocks noGrp="1" noChangeArrowheads="1"/>
          </p:cNvSpPr>
          <p:nvPr>
            <p:ph idx="1"/>
          </p:nvPr>
        </p:nvSpPr>
        <p:spPr>
          <a:xfrm>
            <a:off x="767408" y="1556792"/>
            <a:ext cx="10945215" cy="4126257"/>
          </a:xfrm>
          <a:ln/>
        </p:spPr>
        <p:txBody>
          <a:bodyPr/>
          <a:lstStyle/>
          <a:p>
            <a:pPr marL="400050">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Allow an UHR AP to initiate and hold a TXOP </a:t>
            </a:r>
            <a:r>
              <a:rPr lang="en-US" altLang="zh-CN" dirty="0"/>
              <a:t>w/o DL transmission unless triggered by an UHR STA.  </a:t>
            </a:r>
            <a:r>
              <a:rPr lang="en-US" altLang="zh-CN" b="0" dirty="0"/>
              <a:t>(see examples in next slides)</a:t>
            </a:r>
            <a:endParaRPr lang="en-US" b="0" dirty="0"/>
          </a:p>
          <a:p>
            <a:pPr marL="80010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CN" sz="2000" dirty="0">
                <a:solidFill>
                  <a:schemeClr val="tx1"/>
                </a:solidFill>
                <a:effectLst/>
                <a:latin typeface="Times New Roman" panose="02020603050405020304" pitchFamily="18" charset="0"/>
                <a:ea typeface="Times New Roman" panose="02020603050405020304" pitchFamily="18" charset="0"/>
              </a:rPr>
              <a:t>The AP contend the channel via CTS-to-self (or a TF, TBD) and enter </a:t>
            </a:r>
            <a:r>
              <a:rPr lang="en-US" altLang="zh-CN" dirty="0"/>
              <a:t>lower capability mode </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Using AC_BK or AC_BE (TBD)</a:t>
            </a:r>
          </a:p>
          <a:p>
            <a:pPr marL="80010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During the AP’s TXOP</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The AP does not initiate DL transmission.</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Associated legacy STAs are kept quiet by setting NAV from the CTS-to-self.</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Associated UHR STAs may backoff and send an ICF (e.g. RTS) to trigger the AP to enter </a:t>
            </a:r>
            <a:r>
              <a:rPr lang="en-US" altLang="zh-CN" dirty="0"/>
              <a:t>higher capability mode for low latency transmission.</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Unassociated STAs may backoff and send Probe Request to the AP, AP stays in lower capability mode. </a:t>
            </a:r>
          </a:p>
          <a:p>
            <a:pPr lvl="3"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Open for discussion</a:t>
            </a:r>
          </a:p>
          <a:p>
            <a:pPr lvl="2" indent="-285750">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Unassociated STAs may backoff and send (Re)Associated Request and Authentication frames to initiate association with the AP,  the AP switches to </a:t>
            </a:r>
            <a:r>
              <a:rPr lang="en-US" altLang="zh-CN" dirty="0"/>
              <a:t>higher capability mode. </a:t>
            </a:r>
            <a:r>
              <a:rPr lang="en-US" altLang="zh-CN" dirty="0">
                <a:solidFill>
                  <a:schemeClr val="tx1"/>
                </a:solidFill>
              </a:rPr>
              <a:t>(TBD)</a:t>
            </a:r>
          </a:p>
          <a:p>
            <a:pPr lvl="3"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solidFill>
                  <a:schemeClr val="tx1"/>
                </a:solidFill>
              </a:rPr>
              <a:t>Open for discussion</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827141546"/>
              </p:ext>
            </p:extLst>
          </p:nvPr>
        </p:nvGraphicFramePr>
        <p:xfrm>
          <a:off x="914400" y="2258684"/>
          <a:ext cx="10798223" cy="3985279"/>
        </p:xfrm>
        <a:graphic>
          <a:graphicData uri="http://schemas.openxmlformats.org/presentationml/2006/ole">
            <mc:AlternateContent xmlns:mc="http://schemas.openxmlformats.org/markup-compatibility/2006">
              <mc:Choice xmlns:v="urn:schemas-microsoft-com:vml" Requires="v">
                <p:oleObj spid="_x0000_s3362" name="Visio" r:id="rId4" imgW="9632837" imgH="3555966" progId="Visio.Drawing.15">
                  <p:embed/>
                </p:oleObj>
              </mc:Choice>
              <mc:Fallback>
                <p:oleObj name="Visio" r:id="rId4" imgW="9632837" imgH="3555966" progId="Visio.Drawing.15">
                  <p:embed/>
                  <p:pic>
                    <p:nvPicPr>
                      <p:cNvPr id="7" name="对象 6">
                        <a:extLst>
                          <a:ext uri="{FF2B5EF4-FFF2-40B4-BE49-F238E27FC236}">
                            <a16:creationId xmlns:a16="http://schemas.microsoft.com/office/drawing/2014/main" id="{88946DC5-7FD8-4CAC-B211-372ACBFA9FEF}"/>
                          </a:ext>
                        </a:extLst>
                      </p:cNvPr>
                      <p:cNvPicPr/>
                      <p:nvPr/>
                    </p:nvPicPr>
                    <p:blipFill>
                      <a:blip r:embed="rId5"/>
                      <a:stretch>
                        <a:fillRect/>
                      </a:stretch>
                    </p:blipFill>
                    <p:spPr>
                      <a:xfrm>
                        <a:off x="914400" y="2258684"/>
                        <a:ext cx="10798223" cy="3985279"/>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1</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929217" y="1722168"/>
            <a:ext cx="10403934" cy="461665"/>
          </a:xfrm>
          <a:prstGeom prst="rect">
            <a:avLst/>
          </a:prstGeom>
          <a:noFill/>
        </p:spPr>
        <p:txBody>
          <a:bodyPr wrap="square" rtlCol="0">
            <a:spAutoFit/>
          </a:bodyPr>
          <a:lstStyle/>
          <a:p>
            <a:r>
              <a:rPr lang="en-US" altLang="zh-CN" dirty="0">
                <a:solidFill>
                  <a:schemeClr val="tx1"/>
                </a:solidFill>
              </a:rPr>
              <a:t>AP stays in idle and evaporates the TXOP.</a:t>
            </a:r>
            <a:endParaRPr lang="zh-CN"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59216709"/>
              </p:ext>
            </p:extLst>
          </p:nvPr>
        </p:nvGraphicFramePr>
        <p:xfrm>
          <a:off x="241297" y="2427325"/>
          <a:ext cx="11707291" cy="3744874"/>
        </p:xfrm>
        <a:graphic>
          <a:graphicData uri="http://schemas.openxmlformats.org/presentationml/2006/ole">
            <mc:AlternateContent xmlns:mc="http://schemas.openxmlformats.org/markup-compatibility/2006">
              <mc:Choice xmlns:v="urn:schemas-microsoft-com:vml" Requires="v">
                <p:oleObj spid="_x0000_s5309" name="Visio" r:id="rId4" imgW="11544228" imgH="3695674" progId="Visio.Drawing.15">
                  <p:embed/>
                </p:oleObj>
              </mc:Choice>
              <mc:Fallback>
                <p:oleObj name="Visio" r:id="rId4" imgW="11544228" imgH="3695674" progId="Visio.Drawing.15">
                  <p:embed/>
                  <p:pic>
                    <p:nvPicPr>
                      <p:cNvPr id="10" name="对象 9">
                        <a:extLst>
                          <a:ext uri="{FF2B5EF4-FFF2-40B4-BE49-F238E27FC236}">
                            <a16:creationId xmlns:a16="http://schemas.microsoft.com/office/drawing/2014/main" id="{0BD95DE5-C73C-4A5C-BF1F-8C9CF286D441}"/>
                          </a:ext>
                        </a:extLst>
                      </p:cNvPr>
                      <p:cNvPicPr/>
                      <p:nvPr/>
                    </p:nvPicPr>
                    <p:blipFill>
                      <a:blip r:embed="rId5"/>
                      <a:stretch>
                        <a:fillRect/>
                      </a:stretch>
                    </p:blipFill>
                    <p:spPr>
                      <a:xfrm>
                        <a:off x="241297" y="2427325"/>
                        <a:ext cx="11707291" cy="3744874"/>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2</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591351" y="1540021"/>
            <a:ext cx="10403934" cy="830997"/>
          </a:xfrm>
          <a:prstGeom prst="rect">
            <a:avLst/>
          </a:prstGeom>
          <a:noFill/>
        </p:spPr>
        <p:txBody>
          <a:bodyPr wrap="square" rtlCol="0">
            <a:spAutoFit/>
          </a:bodyPr>
          <a:lstStyle/>
          <a:p>
            <a:r>
              <a:rPr lang="en-US" altLang="zh-CN" dirty="0">
                <a:solidFill>
                  <a:schemeClr val="tx1"/>
                </a:solidFill>
              </a:rPr>
              <a:t>UHR STA may backoff and send an ICF (e.g. RTS) to trigger the AP to enter higher capability mode for low latency transmission in the TXOP.</a:t>
            </a:r>
            <a:endParaRPr lang="zh-CN" altLang="en-US" dirty="0">
              <a:solidFill>
                <a:schemeClr val="tx1"/>
              </a:solidFill>
            </a:endParaRPr>
          </a:p>
        </p:txBody>
      </p:sp>
    </p:spTree>
    <p:extLst>
      <p:ext uri="{BB962C8B-B14F-4D97-AF65-F5344CB8AC3E}">
        <p14:creationId xmlns:p14="http://schemas.microsoft.com/office/powerpoint/2010/main" val="455749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a:extLst>
              <a:ext uri="{FF2B5EF4-FFF2-40B4-BE49-F238E27FC236}">
                <a16:creationId xmlns:a16="http://schemas.microsoft.com/office/drawing/2014/main" id="{0BD95DE5-C73C-4A5C-BF1F-8C9CF286D441}"/>
              </a:ext>
            </a:extLst>
          </p:cNvPr>
          <p:cNvGraphicFramePr>
            <a:graphicFrameLocks noChangeAspect="1"/>
          </p:cNvGraphicFramePr>
          <p:nvPr>
            <p:extLst>
              <p:ext uri="{D42A27DB-BD31-4B8C-83A1-F6EECF244321}">
                <p14:modId xmlns:p14="http://schemas.microsoft.com/office/powerpoint/2010/main" val="1039669212"/>
              </p:ext>
            </p:extLst>
          </p:nvPr>
        </p:nvGraphicFramePr>
        <p:xfrm>
          <a:off x="568324" y="2235725"/>
          <a:ext cx="10956925" cy="3981450"/>
        </p:xfrm>
        <a:graphic>
          <a:graphicData uri="http://schemas.openxmlformats.org/presentationml/2006/ole">
            <mc:AlternateContent xmlns:mc="http://schemas.openxmlformats.org/markup-compatibility/2006">
              <mc:Choice xmlns:v="urn:schemas-microsoft-com:vml" Requires="v">
                <p:oleObj spid="_x0000_s4286" name="Visio" r:id="rId4" imgW="10343998" imgH="3759157" progId="Visio.Drawing.15">
                  <p:embed/>
                </p:oleObj>
              </mc:Choice>
              <mc:Fallback>
                <p:oleObj name="Visio" r:id="rId4" imgW="10343998" imgH="3759157" progId="Visio.Drawing.15">
                  <p:embed/>
                  <p:pic>
                    <p:nvPicPr>
                      <p:cNvPr id="10" name="对象 9">
                        <a:extLst>
                          <a:ext uri="{FF2B5EF4-FFF2-40B4-BE49-F238E27FC236}">
                            <a16:creationId xmlns:a16="http://schemas.microsoft.com/office/drawing/2014/main" id="{0BD95DE5-C73C-4A5C-BF1F-8C9CF286D441}"/>
                          </a:ext>
                        </a:extLst>
                      </p:cNvPr>
                      <p:cNvPicPr/>
                      <p:nvPr/>
                    </p:nvPicPr>
                    <p:blipFill>
                      <a:blip r:embed="rId5"/>
                      <a:stretch>
                        <a:fillRect/>
                      </a:stretch>
                    </p:blipFill>
                    <p:spPr>
                      <a:xfrm>
                        <a:off x="568324" y="2235725"/>
                        <a:ext cx="10956925" cy="3981450"/>
                      </a:xfrm>
                      <a:prstGeom prst="rect">
                        <a:avLst/>
                      </a:prstGeom>
                    </p:spPr>
                  </p:pic>
                </p:oleObj>
              </mc:Fallback>
            </mc:AlternateContent>
          </a:graphicData>
        </a:graphic>
      </p:graphicFrame>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3</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8" name="文本框 7">
            <a:extLst>
              <a:ext uri="{FF2B5EF4-FFF2-40B4-BE49-F238E27FC236}">
                <a16:creationId xmlns:a16="http://schemas.microsoft.com/office/drawing/2014/main" id="{B42998F5-EA36-41EB-8D37-A25C5B2C9F34}"/>
              </a:ext>
            </a:extLst>
          </p:cNvPr>
          <p:cNvSpPr txBox="1"/>
          <p:nvPr/>
        </p:nvSpPr>
        <p:spPr>
          <a:xfrm>
            <a:off x="844820" y="1582049"/>
            <a:ext cx="10403934" cy="461665"/>
          </a:xfrm>
          <a:prstGeom prst="rect">
            <a:avLst/>
          </a:prstGeom>
          <a:noFill/>
        </p:spPr>
        <p:txBody>
          <a:bodyPr wrap="square" rtlCol="0">
            <a:spAutoFit/>
          </a:bodyPr>
          <a:lstStyle/>
          <a:p>
            <a:r>
              <a:rPr lang="en-US" altLang="zh-CN" dirty="0">
                <a:solidFill>
                  <a:schemeClr val="tx1"/>
                </a:solidFill>
              </a:rPr>
              <a:t>Unassociated STAs may backoff and send Probe Request to the AP in the TXOP.</a:t>
            </a:r>
            <a:endParaRPr lang="zh-CN" altLang="en-US" dirty="0">
              <a:solidFill>
                <a:schemeClr val="tx1"/>
              </a:solidFill>
            </a:endParaRPr>
          </a:p>
        </p:txBody>
      </p:sp>
    </p:spTree>
    <p:extLst>
      <p:ext uri="{BB962C8B-B14F-4D97-AF65-F5344CB8AC3E}">
        <p14:creationId xmlns:p14="http://schemas.microsoft.com/office/powerpoint/2010/main" val="1769194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Pros. &amp; Cons.</a:t>
            </a:r>
          </a:p>
        </p:txBody>
      </p:sp>
      <p:sp>
        <p:nvSpPr>
          <p:cNvPr id="9218" name="Rectangle 2"/>
          <p:cNvSpPr>
            <a:spLocks noGrp="1" noChangeArrowheads="1"/>
          </p:cNvSpPr>
          <p:nvPr>
            <p:ph idx="1"/>
          </p:nvPr>
        </p:nvSpPr>
        <p:spPr>
          <a:xfrm>
            <a:off x="820376" y="1565730"/>
            <a:ext cx="11180280" cy="4743590"/>
          </a:xfrm>
          <a:ln/>
        </p:spPr>
        <p:txBody>
          <a:bodyPr/>
          <a:lstStyle/>
          <a:p>
            <a:pPr>
              <a:buFont typeface="Times New Roman" pitchFamily="16" charset="0"/>
              <a:buChar char="•"/>
            </a:pPr>
            <a:r>
              <a:rPr lang="en-GB" dirty="0"/>
              <a:t>Fair play</a:t>
            </a:r>
            <a:r>
              <a:rPr lang="en-GB" b="0" dirty="0"/>
              <a:t> </a:t>
            </a:r>
          </a:p>
          <a:p>
            <a:pPr marL="800100" lvl="1" indent="-342900">
              <a:buFont typeface="Times New Roman" panose="02020603050405020304" pitchFamily="18" charset="0"/>
              <a:buChar char="‒"/>
            </a:pPr>
            <a:r>
              <a:rPr lang="en-GB" dirty="0"/>
              <a:t>T</a:t>
            </a:r>
            <a:r>
              <a:rPr lang="en-GB" b="0" dirty="0"/>
              <a:t>he AP still use the EDCA parameter in baseline to gain channel access.</a:t>
            </a:r>
          </a:p>
          <a:p>
            <a:pPr marL="800100" lvl="1" indent="-342900">
              <a:buFont typeface="Times New Roman" panose="02020603050405020304" pitchFamily="18" charset="0"/>
              <a:buChar char="‒"/>
            </a:pPr>
            <a:r>
              <a:rPr lang="en-GB" dirty="0"/>
              <a:t>Does not put burden on another link (e.g., 2.4 GHz). </a:t>
            </a:r>
          </a:p>
          <a:p>
            <a:pPr marL="800100" lvl="1" indent="-342900">
              <a:buFont typeface="Times New Roman" panose="02020603050405020304" pitchFamily="18" charset="0"/>
              <a:buChar char="‒"/>
            </a:pPr>
            <a:r>
              <a:rPr lang="en-GB" dirty="0"/>
              <a:t>Little to no impact on legacy STAs. </a:t>
            </a:r>
          </a:p>
          <a:p>
            <a:pPr>
              <a:buFont typeface="Times New Roman" pitchFamily="16" charset="0"/>
              <a:buChar char="•"/>
            </a:pPr>
            <a:r>
              <a:rPr lang="en-GB" dirty="0"/>
              <a:t>Throughput </a:t>
            </a:r>
          </a:p>
          <a:p>
            <a:pPr marL="800100" lvl="1" indent="-342900">
              <a:buFont typeface="Times New Roman" panose="02020603050405020304" pitchFamily="18" charset="0"/>
              <a:buChar char="‒"/>
            </a:pPr>
            <a:r>
              <a:rPr lang="en-GB" dirty="0"/>
              <a:t>Slightly decrease but s</a:t>
            </a:r>
            <a:r>
              <a:rPr lang="en-GB" b="0" dirty="0"/>
              <a:t>till under control of the AP.  </a:t>
            </a:r>
            <a:r>
              <a:rPr lang="en-GB" dirty="0"/>
              <a:t>T</a:t>
            </a:r>
            <a:r>
              <a:rPr lang="en-GB" b="0" dirty="0"/>
              <a:t>he AP can use </a:t>
            </a:r>
            <a:r>
              <a:rPr lang="en-GB" dirty="0"/>
              <a:t>the feature</a:t>
            </a:r>
            <a:r>
              <a:rPr lang="en-GB" b="0" dirty="0"/>
              <a:t> in a opportunistic manner, e.g., when the network load is not high.</a:t>
            </a:r>
          </a:p>
          <a:p>
            <a:pPr marL="800100" lvl="1" indent="-342900">
              <a:buFont typeface="Times New Roman" panose="02020603050405020304" pitchFamily="18" charset="0"/>
              <a:buChar char="‒"/>
            </a:pPr>
            <a:r>
              <a:rPr lang="en-GB" altLang="zh-CN" dirty="0"/>
              <a:t>Limited impact to OBSS: PD-based spatial reuse works well in an idle TXOP. Again, it’s under control. The AP may not use the feature when there are significant contention on the channel.</a:t>
            </a:r>
          </a:p>
          <a:p>
            <a:pPr>
              <a:buFont typeface="Times New Roman" pitchFamily="16" charset="0"/>
              <a:buChar char="•"/>
            </a:pPr>
            <a:r>
              <a:rPr lang="en-GB" dirty="0"/>
              <a:t>Simplicity</a:t>
            </a:r>
          </a:p>
          <a:p>
            <a:pPr marL="800100" lvl="1" indent="-342900">
              <a:buFont typeface="Times New Roman" panose="02020603050405020304" pitchFamily="18" charset="0"/>
              <a:buChar char="‒"/>
            </a:pPr>
            <a:r>
              <a:rPr lang="en-GB" b="0" dirty="0"/>
              <a:t>Very limited changes to the current specification. </a:t>
            </a:r>
          </a:p>
          <a:p>
            <a:pPr marL="1257300" lvl="2" indent="-342900">
              <a:buFont typeface="Times New Roman" panose="02020603050405020304" pitchFamily="18" charset="0"/>
              <a:buChar char="•"/>
            </a:pPr>
            <a:r>
              <a:rPr lang="en-GB" dirty="0"/>
              <a:t>A</a:t>
            </a:r>
            <a:r>
              <a:rPr lang="en-GB" b="0" dirty="0"/>
              <a:t>llow the AP to contend and hold a TXOP doing nothing.</a:t>
            </a:r>
          </a:p>
          <a:p>
            <a:pPr marL="1257300" lvl="2" indent="-342900">
              <a:buFont typeface="Times New Roman" panose="02020603050405020304" pitchFamily="18" charset="0"/>
              <a:buChar char="•"/>
            </a:pPr>
            <a:r>
              <a:rPr lang="en-GB" dirty="0"/>
              <a:t>Allow the UHR STA to trigger the AP to switch to higher capability mode.</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11-24-0xxx-00-00bn-ap-power-save</Template>
  <TotalTime>972</TotalTime>
  <Words>1413</Words>
  <Application>Microsoft Office PowerPoint</Application>
  <PresentationFormat>宽屏</PresentationFormat>
  <Paragraphs>169</Paragraphs>
  <Slides>13</Slides>
  <Notes>13</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8" baseType="lpstr">
      <vt:lpstr>Arial</vt:lpstr>
      <vt:lpstr>Times New Roman</vt:lpstr>
      <vt:lpstr>Wingdings</vt:lpstr>
      <vt:lpstr>Office 主题​​</vt:lpstr>
      <vt:lpstr>Visio</vt:lpstr>
      <vt:lpstr>AP Power Saving mechanism</vt:lpstr>
      <vt:lpstr>Abstract</vt:lpstr>
      <vt:lpstr>Recap – AP Power Saving</vt:lpstr>
      <vt:lpstr>Motivation </vt:lpstr>
      <vt:lpstr>Proposal </vt:lpstr>
      <vt:lpstr>Example 1</vt:lpstr>
      <vt:lpstr>Example 2</vt:lpstr>
      <vt:lpstr>Example 3</vt:lpstr>
      <vt:lpstr>Pros. &amp; Cons.</vt:lpstr>
      <vt:lpstr>Straw Poll 1</vt:lpstr>
      <vt:lpstr>References</vt:lpstr>
      <vt:lpstr>Reset NAV</vt:lpstr>
      <vt:lpstr>EDCAF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罗朝明(Chaoming Luo)</dc:creator>
  <cp:keywords/>
  <cp:lastModifiedBy>罗朝明(Chaoming Luo)</cp:lastModifiedBy>
  <cp:revision>251</cp:revision>
  <cp:lastPrinted>1601-01-01T00:00:00Z</cp:lastPrinted>
  <dcterms:created xsi:type="dcterms:W3CDTF">2024-03-29T06:30:45Z</dcterms:created>
  <dcterms:modified xsi:type="dcterms:W3CDTF">2024-05-06T04:02:55Z</dcterms:modified>
</cp:coreProperties>
</file>