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5" r:id="rId5"/>
    <p:sldId id="259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108" d="100"/>
          <a:sy n="108" d="100"/>
        </p:scale>
        <p:origin x="264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98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21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68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0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9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4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Sohaib Manzoor, MUST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802.11-24/0781r0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Towards Reducing Handoff Times in Next Generation Wi-Fi Networks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0515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2024-05-14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236917"/>
              </p:ext>
            </p:extLst>
          </p:nvPr>
        </p:nvGraphicFramePr>
        <p:xfrm>
          <a:off x="996950" y="2419350"/>
          <a:ext cx="10250488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4610" imgH="3685853" progId="Word.Document.8">
                  <p:embed/>
                </p:oleObj>
              </mc:Choice>
              <mc:Fallback>
                <p:oleObj name="Document" r:id="rId3" imgW="10454610" imgH="368585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419350"/>
                        <a:ext cx="10250488" cy="3616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3600161-F1C7-4CC3-10D9-DF1B0F53D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37" y="443834"/>
            <a:ext cx="10058400" cy="979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rmAutofit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defRPr/>
            </a:pPr>
            <a:r>
              <a:rPr lang="en-US" altLang="zh-CN" sz="4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Impact in Quantifiable Terms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0B4977-C56A-3911-5B4C-BE75A78974F7}"/>
              </a:ext>
            </a:extLst>
          </p:cNvPr>
          <p:cNvSpPr>
            <a:spLocks/>
          </p:cNvSpPr>
          <p:nvPr/>
        </p:nvSpPr>
        <p:spPr bwMode="auto">
          <a:xfrm>
            <a:off x="1974076" y="933373"/>
            <a:ext cx="45466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90000"/>
              </a:lnSpc>
            </a:pPr>
            <a:endParaRPr lang="en-US" altLang="zh-CN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F371228-E573-1E4C-EB78-ACD00C9C2F9B}"/>
              </a:ext>
            </a:extLst>
          </p:cNvPr>
          <p:cNvSpPr txBox="1">
            <a:spLocks/>
          </p:cNvSpPr>
          <p:nvPr/>
        </p:nvSpPr>
        <p:spPr bwMode="auto">
          <a:xfrm>
            <a:off x="730923" y="1755078"/>
            <a:ext cx="4666861" cy="334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Network side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modifications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association/re-association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Fairness of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Efficient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queuing model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667D0D-7DD3-62C4-CA3D-399DE1F3E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030" y="1915940"/>
            <a:ext cx="5130991" cy="28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18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63981C8-2983-9305-6111-B55DA04E5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7399" y="733517"/>
            <a:ext cx="8351838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Business Model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D39CD3A3-9F1D-5310-088C-7924FCFDA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18" y="1846263"/>
            <a:ext cx="9618562" cy="4346759"/>
          </a:xfrm>
        </p:spPr>
      </p:pic>
    </p:spTree>
    <p:extLst>
      <p:ext uri="{BB962C8B-B14F-4D97-AF65-F5344CB8AC3E}">
        <p14:creationId xmlns:p14="http://schemas.microsoft.com/office/powerpoint/2010/main" val="2344472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26F31-0F91-B113-C4E1-5F7E7BEF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651" y="225902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Literature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C2B0B2-FC74-D94A-A580-307E4FA720BB}"/>
              </a:ext>
            </a:extLst>
          </p:cNvPr>
          <p:cNvGraphicFramePr>
            <a:graphicFrameLocks noGrp="1"/>
          </p:cNvGraphicFramePr>
          <p:nvPr/>
        </p:nvGraphicFramePr>
        <p:xfrm>
          <a:off x="714375" y="1658938"/>
          <a:ext cx="2671763" cy="701675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Optimized Technique in SD-WiFi Network</a:t>
                      </a:r>
                    </a:p>
                  </a:txBody>
                  <a:tcPr marT="45707" marB="45707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78722C-892E-6879-554F-56CFCAAA92CF}"/>
              </a:ext>
            </a:extLst>
          </p:cNvPr>
          <p:cNvGraphicFramePr>
            <a:graphicFrameLocks noGrp="1"/>
          </p:cNvGraphicFramePr>
          <p:nvPr/>
        </p:nvGraphicFramePr>
        <p:xfrm>
          <a:off x="3386138" y="1658938"/>
          <a:ext cx="1579562" cy="701675"/>
        </p:xfrm>
        <a:graphic>
          <a:graphicData uri="http://schemas.openxmlformats.org/drawingml/2006/table">
            <a:tbl>
              <a:tblPr/>
              <a:tblGrid>
                <a:gridCol w="157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Related Work</a:t>
                      </a:r>
                    </a:p>
                  </a:txBody>
                  <a:tcPr marL="91480" marR="91480" marT="45741" marB="4574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7E14793-C16A-7FC1-7893-08AE2D4CFF21}"/>
              </a:ext>
            </a:extLst>
          </p:cNvPr>
          <p:cNvGraphicFramePr>
            <a:graphicFrameLocks noGrp="1"/>
          </p:cNvGraphicFramePr>
          <p:nvPr/>
        </p:nvGraphicFramePr>
        <p:xfrm>
          <a:off x="4965700" y="1658938"/>
          <a:ext cx="3217863" cy="647700"/>
        </p:xfrm>
        <a:graphic>
          <a:graphicData uri="http://schemas.openxmlformats.org/drawingml/2006/table">
            <a:tbl>
              <a:tblPr/>
              <a:tblGrid>
                <a:gridCol w="321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Previous Technique (s)</a:t>
                      </a:r>
                    </a:p>
                  </a:txBody>
                  <a:tcPr marL="91401" marR="9140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5D5C891-7404-691C-3623-224B095C97DD}"/>
              </a:ext>
            </a:extLst>
          </p:cNvPr>
          <p:cNvGraphicFramePr>
            <a:graphicFrameLocks noGrp="1"/>
          </p:cNvGraphicFramePr>
          <p:nvPr/>
        </p:nvGraphicFramePr>
        <p:xfrm>
          <a:off x="8183563" y="1654175"/>
          <a:ext cx="3219450" cy="647700"/>
        </p:xfrm>
        <a:graphic>
          <a:graphicData uri="http://schemas.openxmlformats.org/drawingml/2006/table">
            <a:tbl>
              <a:tblPr/>
              <a:tblGrid>
                <a:gridCol w="321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Proposed Technique</a:t>
                      </a:r>
                    </a:p>
                  </a:txBody>
                  <a:tcPr marL="91446" marR="9144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5087F5-F0F8-5638-8098-C774A2622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24865"/>
              </p:ext>
            </p:extLst>
          </p:nvPr>
        </p:nvGraphicFramePr>
        <p:xfrm>
          <a:off x="714375" y="2359025"/>
          <a:ext cx="2671763" cy="395605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60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Reducing Handoff Times</a:t>
                      </a:r>
                      <a:endParaRPr lang="en-US" sz="24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6" marB="4572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E3AC6A0-AF2E-375A-5DED-7A7DE1401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79005"/>
              </p:ext>
            </p:extLst>
          </p:nvPr>
        </p:nvGraphicFramePr>
        <p:xfrm>
          <a:off x="3386138" y="2298700"/>
          <a:ext cx="1579562" cy="2006600"/>
        </p:xfrm>
        <a:graphic>
          <a:graphicData uri="http://schemas.openxmlformats.org/drawingml/2006/table">
            <a:tbl>
              <a:tblPr/>
              <a:tblGrid>
                <a:gridCol w="157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6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RSSI Based Schemes</a:t>
                      </a:r>
                    </a:p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Traditional IEEE 802.11</a:t>
                      </a:r>
                      <a:endParaRPr lang="en-US" sz="2000" dirty="0"/>
                    </a:p>
                  </a:txBody>
                  <a:tcPr marL="91480" marR="91480" marT="45730" marB="4573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7E3A512-09D9-995F-7A4C-C993CCFF1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420201"/>
              </p:ext>
            </p:extLst>
          </p:nvPr>
        </p:nvGraphicFramePr>
        <p:xfrm>
          <a:off x="4965700" y="2292350"/>
          <a:ext cx="3217863" cy="2530475"/>
        </p:xfrm>
        <a:graphic>
          <a:graphicData uri="http://schemas.openxmlformats.org/drawingml/2006/table">
            <a:tbl>
              <a:tblPr/>
              <a:tblGrid>
                <a:gridCol w="321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0475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altLang="en-US" sz="2000" dirty="0"/>
                        <a:t>RSSI Based selection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altLang="en-US" sz="2000" dirty="0"/>
                        <a:t>Client makes the decision</a:t>
                      </a:r>
                    </a:p>
                  </a:txBody>
                  <a:tcPr marL="91401" marR="91401" marT="45731" marB="4573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66B5F8B-22F2-E423-1F4C-0EBA2C6AE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856599"/>
              </p:ext>
            </p:extLst>
          </p:nvPr>
        </p:nvGraphicFramePr>
        <p:xfrm>
          <a:off x="4965700" y="4822825"/>
          <a:ext cx="3217863" cy="1492250"/>
        </p:xfrm>
        <a:graphic>
          <a:graphicData uri="http://schemas.openxmlformats.org/drawingml/2006/table">
            <a:tbl>
              <a:tblPr/>
              <a:tblGrid>
                <a:gridCol w="321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2250">
                <a:tc>
                  <a:txBody>
                    <a:bodyPr/>
                    <a:lstStyle/>
                    <a:p>
                      <a:endParaRPr lang="en-US" alt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1" marR="91401" marT="45721" marB="4572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B5909A5-8972-7FB8-FBED-0733673B4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288132"/>
              </p:ext>
            </p:extLst>
          </p:nvPr>
        </p:nvGraphicFramePr>
        <p:xfrm>
          <a:off x="8183563" y="2305050"/>
          <a:ext cx="3219450" cy="4010025"/>
        </p:xfrm>
        <a:graphic>
          <a:graphicData uri="http://schemas.openxmlformats.org/drawingml/2006/table">
            <a:tbl>
              <a:tblPr/>
              <a:tblGrid>
                <a:gridCol w="321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002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SDN controller makes the association decision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Association decision is made by the AP.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altLang="en-US" sz="1800" dirty="0"/>
                    </a:p>
                  </a:txBody>
                  <a:tcPr marL="91446" marR="91446" marT="45715" marB="45715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689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531D307C-65C7-4BB3-B44A-1501D36803F7}" type="slidenum">
              <a:rPr lang="en-GB">
                <a:solidFill>
                  <a:schemeClr val="tx1"/>
                </a:solidFill>
              </a:rPr>
              <a:pPr/>
              <a:t>13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 2024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99FFC-324E-45A3-36DE-2055C25A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9" y="731518"/>
            <a:ext cx="7769352" cy="132588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Expected Outcomes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35C1154-07F3-1B69-C25F-CA9E72DB3A52}"/>
              </a:ext>
            </a:extLst>
          </p:cNvPr>
          <p:cNvSpPr txBox="1">
            <a:spLocks noChangeArrowheads="1"/>
          </p:cNvSpPr>
          <p:nvPr/>
        </p:nvSpPr>
        <p:spPr>
          <a:xfrm>
            <a:off x="710077" y="2213711"/>
            <a:ext cx="4681537" cy="9350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versus Number of Connections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24323-990E-BF72-03CE-2F362BCE6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900" y="1924016"/>
            <a:ext cx="5034838" cy="42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42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7FE22EAB-E780-5FCF-7AF7-F0123B5E2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04681"/>
              </p:ext>
            </p:extLst>
          </p:nvPr>
        </p:nvGraphicFramePr>
        <p:xfrm>
          <a:off x="1157468" y="719665"/>
          <a:ext cx="10046826" cy="5160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3413">
                  <a:extLst>
                    <a:ext uri="{9D8B030D-6E8A-4147-A177-3AD203B41FA5}">
                      <a16:colId xmlns:a16="http://schemas.microsoft.com/office/drawing/2014/main" val="1502662427"/>
                    </a:ext>
                  </a:extLst>
                </a:gridCol>
                <a:gridCol w="5023413">
                  <a:extLst>
                    <a:ext uri="{9D8B030D-6E8A-4147-A177-3AD203B41FA5}">
                      <a16:colId xmlns:a16="http://schemas.microsoft.com/office/drawing/2014/main" val="1234712958"/>
                    </a:ext>
                  </a:extLst>
                </a:gridCol>
              </a:tblGrid>
              <a:tr h="1904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Link to Sustainable Development Goals (SDGs)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Industry and Digital Life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6546"/>
                  </a:ext>
                </a:extLst>
              </a:tr>
              <a:tr h="3256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Innovation Claimed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rtl="0"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inclusive and equitable quality digital life pattern to all Wi-Fi users.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resilient infrastructure, promote inclusive and sustainable industrialization and foster innovation as the telecom industry needs revolution in Pakistan.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sustainable consumption and production patterns.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 the means of implementation and revitalize the global partnership for sustainable development.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053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873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9F648-C68F-9D4E-ABAC-63417553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Requirements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4EE23CC-8E4C-9845-F420-937775811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394325"/>
              </p:ext>
            </p:extLst>
          </p:nvPr>
        </p:nvGraphicFramePr>
        <p:xfrm>
          <a:off x="838200" y="1825625"/>
          <a:ext cx="106680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7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Justification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Net Gear USB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Wireless Links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Lice sensing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Software Define Hardware/Software Co-Design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Flood Light (Controller)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SDN Controller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Mini-net GRE Tunnel License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Emulation to Testbed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Multi-Port Wi-Fi Testers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 Channel Modeling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Cisco Dual Switch Ports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 Channel Modeling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Programmable Mobile Embedded Wi-Fi Units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Handoff testbed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478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70726-F481-41B0-9F64-0525FB1BF223}"/>
              </a:ext>
            </a:extLst>
          </p:cNvPr>
          <p:cNvSpPr txBox="1"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2694F-F5EF-4A00-A809-BDA6101E5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8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47800"/>
            <a:ext cx="10361084" cy="4876799"/>
          </a:xfrm>
          <a:ln/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Importance of Handoff Process in WiFi Networks: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Ensures continuity of service for wireless users.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Crucial in environments with numerous access points (APs).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Challenges in Traditional WiFi Networks: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Handoff process takes seconds, leading to potential information loss.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Particularly problematic for delay-sensitive applications.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Proposed Solution: Reduced Detection and Discovery Time Approach: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Based on Software Defined WiFi Networks (SD-WiFi).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Utilizes SNMP manager and RSSI manager to report AP traffic conditions and RSSI values to SDN controller.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Handoff decisions centralized at the controller end.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Implementation and Methodology: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Extensive simulation runs conducted on Mininet-NS3-WiFi network simulator.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Evaluation of proposed approach performance compared to standard handoff schemes.</a:t>
            </a:r>
          </a:p>
          <a:p>
            <a:pPr algn="l"/>
            <a:r>
              <a:rPr lang="en-US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Overall</a:t>
            </a:r>
            <a:r>
              <a:rPr lang="en-US" sz="1800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proposed approach </a:t>
            </a:r>
            <a:r>
              <a:rPr lang="en-US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offers significant improvements in handoff efficiency and performance, making it a promising solution for WiFi networks.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3CA9AF-08D7-43B7-2A61-0E183241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941DD928-DE02-06EB-1A2C-AA3401BCEC29}"/>
              </a:ext>
            </a:extLst>
          </p:cNvPr>
          <p:cNvSpPr>
            <a:spLocks/>
          </p:cNvSpPr>
          <p:nvPr/>
        </p:nvSpPr>
        <p:spPr bwMode="auto">
          <a:xfrm>
            <a:off x="2197100" y="1412875"/>
            <a:ext cx="45466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90000"/>
              </a:lnSpc>
            </a:pPr>
            <a:endParaRPr lang="en-US" altLang="zh-CN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F2D1D230-756A-CEF4-93D9-298D5EC89F7B}"/>
              </a:ext>
            </a:extLst>
          </p:cNvPr>
          <p:cNvSpPr txBox="1">
            <a:spLocks/>
          </p:cNvSpPr>
          <p:nvPr/>
        </p:nvSpPr>
        <p:spPr bwMode="auto">
          <a:xfrm>
            <a:off x="990600" y="1147763"/>
            <a:ext cx="64008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BC5EA1-F525-0ABB-AB85-F8147D0F8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5673725"/>
            <a:ext cx="5108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B275DFCE-8119-F8EF-BDD2-1B436AF4A945}"/>
              </a:ext>
            </a:extLst>
          </p:cNvPr>
          <p:cNvSpPr txBox="1">
            <a:spLocks/>
          </p:cNvSpPr>
          <p:nvPr/>
        </p:nvSpPr>
        <p:spPr bwMode="auto">
          <a:xfrm>
            <a:off x="572493" y="1753337"/>
            <a:ext cx="698658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70% of the smart phone data is originated from the WiFi networks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71FFBF40-FA8C-EFD1-28FD-0A3BA20DB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095375"/>
            <a:ext cx="32559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59A32C4F-3848-E4D2-A7A1-6E33A5F1D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76" y="3125787"/>
            <a:ext cx="3255962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F0856E9F-513A-8447-07BF-2E0093161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490757"/>
            <a:ext cx="46672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8D591C36-2761-551B-8D5F-3780549F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7" y="4757412"/>
            <a:ext cx="33607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2F5112-224A-4146-0849-FC8A30E7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9931915" cy="1128068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Gap Identification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BCDE93B-5953-3621-FB8E-F6F0042B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70" y="1804653"/>
            <a:ext cx="9094124" cy="439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761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D1A0AA-DD5A-44D9-1A52-2FBE401F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4800" dirty="0"/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93A190-860B-61BB-4A8E-736BF8B4C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678" y="2072309"/>
            <a:ext cx="10972800" cy="670892"/>
          </a:xfrm>
        </p:spPr>
        <p:txBody>
          <a:bodyPr anchor="ctr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Reducing handoff times in SD-Wi-Fi.</a:t>
            </a:r>
          </a:p>
          <a:p>
            <a:pPr algn="just"/>
            <a:endParaRPr lang="en-US" sz="1900" dirty="0"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EE423A-45F9-94FD-0C7D-A392205C8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80" y="2523281"/>
            <a:ext cx="5941995" cy="37764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2EF547-9B6E-9CEB-9E23-4DCE7CD31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92150"/>
            <a:ext cx="5199063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System Architecture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0CA596-A9F3-1290-797C-6EC6B5D1A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574" y="1339850"/>
            <a:ext cx="6274404" cy="50049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8451F7D-497F-29BE-2B4D-9A06EC059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92150"/>
            <a:ext cx="8351838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Experiment design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26873EB-278F-AF91-6BAF-06BD1DE8F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02619"/>
              </p:ext>
            </p:extLst>
          </p:nvPr>
        </p:nvGraphicFramePr>
        <p:xfrm>
          <a:off x="296863" y="1700214"/>
          <a:ext cx="4430712" cy="4665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1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PARAMETERS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1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Data Rate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115.0 Mbit/s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1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Flow Size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50 Bytes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7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Wireless Channel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1, 3, 11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7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Ubuntu 18.04.3 LTS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Emulation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4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Iperf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Throughput Measurement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08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Mininet-NS3-WiFi/Testbed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Network Emulator/Software Defined Testbed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51788C4-808E-425F-5942-3DF57CBEA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719" y="1811438"/>
            <a:ext cx="6490726" cy="42189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021801D-8985-D244-74A7-26B780D68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92150"/>
            <a:ext cx="8351838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Experiment design (Cont.)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883654E-E6B2-F429-8339-3775CD580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506538"/>
            <a:ext cx="4752975" cy="4659312"/>
          </a:xfrm>
        </p:spPr>
        <p:txBody>
          <a:bodyPr/>
          <a:lstStyle/>
          <a:p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OpenFlow Message Extension</a:t>
            </a:r>
          </a:p>
          <a:p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AP Status</a:t>
            </a:r>
          </a:p>
          <a:p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Controller Computation</a:t>
            </a:r>
          </a:p>
          <a:p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Controller Decision</a:t>
            </a:r>
          </a:p>
        </p:txBody>
      </p:sp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C3C62ED2-5D69-31B7-A755-B7F299FD4D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7000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700216" imgH="436605" progId="Package">
                  <p:embed/>
                </p:oleObj>
              </mc:Choice>
              <mc:Fallback>
                <p:oleObj name="Packager Shell Object" showAsIcon="1" r:id="rId3" imgW="700216" imgH="436605" progId="Package">
                  <p:embed/>
                  <p:pic>
                    <p:nvPicPr>
                      <p:cNvPr id="19461" name="Object 1">
                        <a:extLst>
                          <a:ext uri="{FF2B5EF4-FFF2-40B4-BE49-F238E27FC236}">
                            <a16:creationId xmlns:a16="http://schemas.microsoft.com/office/drawing/2014/main" id="{4CD1BBE5-6DA5-4E4E-A74D-81F894E3FE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92075"/>
                        <a:ext cx="7000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59E8127-25A0-6F2B-531B-C3696A360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00" y="1851467"/>
            <a:ext cx="61912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55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Sohaib Manzoor, MUST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356DC5-C423-504C-C541-20431988F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92150"/>
            <a:ext cx="10787406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Implementation Design/Testbed Prototype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DE69A00-BDDC-1BB4-86CF-E6E86E7755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1000" y="1911652"/>
            <a:ext cx="4032250" cy="27146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Mininet-NS3-WiFi Architecture</a:t>
            </a:r>
          </a:p>
          <a:p>
            <a:pPr>
              <a:defRPr/>
            </a:pPr>
            <a:r>
              <a:rPr lang="en-US" altLang="en-US" dirty="0"/>
              <a:t>Programming Language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F27E2-117E-4BD7-1550-A144F8C1F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5" y="2285096"/>
            <a:ext cx="66103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6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619</TotalTime>
  <Words>795</Words>
  <Application>Microsoft Office PowerPoint</Application>
  <PresentationFormat>Widescreen</PresentationFormat>
  <Paragraphs>214</Paragraphs>
  <Slides>16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Microsoft YaHei</vt:lpstr>
      <vt:lpstr>Microsoft YaHei</vt:lpstr>
      <vt:lpstr>Arial</vt:lpstr>
      <vt:lpstr>Arial Unicode MS</vt:lpstr>
      <vt:lpstr>Calibri</vt:lpstr>
      <vt:lpstr>Courier New</vt:lpstr>
      <vt:lpstr>Söhne</vt:lpstr>
      <vt:lpstr>Times New Roman</vt:lpstr>
      <vt:lpstr>Wingdings</vt:lpstr>
      <vt:lpstr>Office Theme</vt:lpstr>
      <vt:lpstr>Document</vt:lpstr>
      <vt:lpstr>Packager Shell Object</vt:lpstr>
      <vt:lpstr>Towards Reducing Handoff Times in Next Generation Wi-Fi Networks</vt:lpstr>
      <vt:lpstr>Abstract</vt:lpstr>
      <vt:lpstr>Introduction</vt:lpstr>
      <vt:lpstr>Gap Identification </vt:lpstr>
      <vt:lpstr>Project Objectives</vt:lpstr>
      <vt:lpstr>System Architecture</vt:lpstr>
      <vt:lpstr>Experiment design</vt:lpstr>
      <vt:lpstr>Experiment design (Cont.)</vt:lpstr>
      <vt:lpstr>Implementation Design/Testbed Prototype</vt:lpstr>
      <vt:lpstr>PowerPoint Presentation</vt:lpstr>
      <vt:lpstr>Business Model</vt:lpstr>
      <vt:lpstr>Review of Literature </vt:lpstr>
      <vt:lpstr>Key Expected Outcomes</vt:lpstr>
      <vt:lpstr>PowerPoint Presentation</vt:lpstr>
      <vt:lpstr>Requirements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Sohaib Manzoor</dc:creator>
  <cp:keywords/>
  <cp:lastModifiedBy>Jim Lansford</cp:lastModifiedBy>
  <cp:revision>8</cp:revision>
  <cp:lastPrinted>1601-01-01T00:00:00Z</cp:lastPrinted>
  <dcterms:created xsi:type="dcterms:W3CDTF">2024-05-03T19:05:46Z</dcterms:created>
  <dcterms:modified xsi:type="dcterms:W3CDTF">2024-05-04T07:30:35Z</dcterms:modified>
  <cp:category>Name, Affiliation</cp:category>
</cp:coreProperties>
</file>