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
  </p:notesMasterIdLst>
  <p:handoutMasterIdLst>
    <p:handoutMasterId r:id="rId26"/>
  </p:handoutMasterIdLst>
  <p:sldIdLst>
    <p:sldId id="330" r:id="rId2"/>
    <p:sldId id="275" r:id="rId3"/>
    <p:sldId id="265" r:id="rId4"/>
    <p:sldId id="266" r:id="rId5"/>
    <p:sldId id="309" r:id="rId6"/>
    <p:sldId id="331" r:id="rId7"/>
    <p:sldId id="318" r:id="rId8"/>
    <p:sldId id="323" r:id="rId9"/>
    <p:sldId id="307" r:id="rId10"/>
    <p:sldId id="325" r:id="rId11"/>
    <p:sldId id="311" r:id="rId12"/>
    <p:sldId id="326" r:id="rId13"/>
    <p:sldId id="314" r:id="rId14"/>
    <p:sldId id="327" r:id="rId15"/>
    <p:sldId id="316" r:id="rId16"/>
    <p:sldId id="328" r:id="rId17"/>
    <p:sldId id="289" r:id="rId18"/>
    <p:sldId id="308" r:id="rId19"/>
    <p:sldId id="320" r:id="rId20"/>
    <p:sldId id="321" r:id="rId21"/>
    <p:sldId id="322" r:id="rId22"/>
    <p:sldId id="272" r:id="rId23"/>
    <p:sldId id="264"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04D8E-B898-40CC-B1BC-62C1C4860BEC}" v="1192" dt="2024-05-10T19:56:36.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4" autoAdjust="0"/>
    <p:restoredTop sz="95033" autoAdjust="0"/>
  </p:normalViewPr>
  <p:slideViewPr>
    <p:cSldViewPr snapToGrid="0">
      <p:cViewPr varScale="1">
        <p:scale>
          <a:sx n="111" d="100"/>
          <a:sy n="111" d="100"/>
        </p:scale>
        <p:origin x="2796" y="96"/>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2355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287828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79591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2024</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2024</a:t>
            </a:r>
            <a:endParaRPr lang="en-GB"/>
          </a:p>
        </p:txBody>
      </p:sp>
      <p:sp>
        <p:nvSpPr>
          <p:cNvPr id="6" name="Footer Placeholder 5"/>
          <p:cNvSpPr>
            <a:spLocks noGrp="1"/>
          </p:cNvSpPr>
          <p:nvPr>
            <p:ph type="ftr" idx="11"/>
          </p:nvPr>
        </p:nvSpPr>
        <p:spPr/>
        <p:txBody>
          <a:bodyPr/>
          <a:lstStyle>
            <a:lvl1pPr>
              <a:defRPr/>
            </a:lvl1pPr>
          </a:lstStyle>
          <a:p>
            <a:r>
              <a:rPr lang="en-GB"/>
              <a:t>Mahmoud Kamel, InterDigital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Mahmoud Kamel, InterDigital</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2024</a:t>
            </a:r>
            <a:endParaRPr lang="en-GB"/>
          </a:p>
        </p:txBody>
      </p:sp>
      <p:sp>
        <p:nvSpPr>
          <p:cNvPr id="4" name="Footer Placeholder 3"/>
          <p:cNvSpPr>
            <a:spLocks noGrp="1"/>
          </p:cNvSpPr>
          <p:nvPr>
            <p:ph type="ftr" idx="11"/>
          </p:nvPr>
        </p:nvSpPr>
        <p:spPr/>
        <p:txBody>
          <a:bodyPr/>
          <a:lstStyle>
            <a:lvl1pPr>
              <a:defRPr/>
            </a:lvl1pPr>
          </a:lstStyle>
          <a:p>
            <a:r>
              <a:rPr lang="en-GB"/>
              <a:t>Mahmoud Kamel, InterDigital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2024</a:t>
            </a:r>
            <a:endParaRPr lang="en-GB"/>
          </a:p>
        </p:txBody>
      </p:sp>
      <p:sp>
        <p:nvSpPr>
          <p:cNvPr id="3" name="Footer Placeholder 2"/>
          <p:cNvSpPr>
            <a:spLocks noGrp="1"/>
          </p:cNvSpPr>
          <p:nvPr>
            <p:ph type="ftr" idx="11"/>
          </p:nvPr>
        </p:nvSpPr>
        <p:spPr/>
        <p:txBody>
          <a:bodyPr/>
          <a:lstStyle>
            <a:lvl1pPr>
              <a:defRPr/>
            </a:lvl1pPr>
          </a:lstStyle>
          <a:p>
            <a:r>
              <a:rPr lang="en-GB"/>
              <a:t>Mahmoud Kamel, InterDigital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2024</a:t>
            </a:r>
            <a:endParaRPr lang="en-GB"/>
          </a:p>
        </p:txBody>
      </p:sp>
      <p:sp>
        <p:nvSpPr>
          <p:cNvPr id="5" name="Footer Placeholder 4"/>
          <p:cNvSpPr>
            <a:spLocks noGrp="1"/>
          </p:cNvSpPr>
          <p:nvPr>
            <p:ph type="ftr" idx="11"/>
          </p:nvPr>
        </p:nvSpPr>
        <p:spPr/>
        <p:txBody>
          <a:bodyPr/>
          <a:lstStyle>
            <a:lvl1pPr>
              <a:defRPr/>
            </a:lvl1pPr>
          </a:lstStyle>
          <a:p>
            <a:r>
              <a:rPr lang="en-GB"/>
              <a:t>Mahmoud Kamel, InterDigital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Mahmoud Kamel, InterDigital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802.11-24/0769r0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On the Pilot Tone Allocations in DRU</a:t>
            </a:r>
            <a:endParaRPr lang="en-GB" dirty="0"/>
          </a:p>
        </p:txBody>
      </p:sp>
      <p:sp>
        <p:nvSpPr>
          <p:cNvPr id="3074" name="Rectangle 2"/>
          <p:cNvSpPr>
            <a:spLocks noGrp="1" noChangeArrowheads="1"/>
          </p:cNvSpPr>
          <p:nvPr>
            <p:ph type="subTitle" idx="1"/>
          </p:nvPr>
        </p:nvSpPr>
        <p:spPr>
          <a:xfrm>
            <a:off x="1828800" y="17335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2024-05-06</a:t>
            </a:r>
          </a:p>
        </p:txBody>
      </p:sp>
      <p:sp>
        <p:nvSpPr>
          <p:cNvPr id="6" name="Date Placeholder 3"/>
          <p:cNvSpPr>
            <a:spLocks noGrp="1"/>
          </p:cNvSpPr>
          <p:nvPr>
            <p:ph type="dt" idx="10"/>
          </p:nvPr>
        </p:nvSpPr>
        <p:spPr/>
        <p:txBody>
          <a:bodyPr/>
          <a:lstStyle/>
          <a:p>
            <a:r>
              <a:rPr lang="en-US"/>
              <a:t>May 2024</a:t>
            </a:r>
            <a:endParaRPr lang="en-GB" dirty="0"/>
          </a:p>
        </p:txBody>
      </p:sp>
      <p:sp>
        <p:nvSpPr>
          <p:cNvPr id="7" name="Footer Placeholder 4"/>
          <p:cNvSpPr>
            <a:spLocks noGrp="1"/>
          </p:cNvSpPr>
          <p:nvPr>
            <p:ph type="ftr" idx="11"/>
          </p:nvPr>
        </p:nvSpPr>
        <p:spPr/>
        <p:txBody>
          <a:bodyPr/>
          <a:lstStyle/>
          <a:p>
            <a:r>
              <a:rPr lang="en-GB"/>
              <a:t>Mahmoud Kamel, InterDigital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2" name="Object 3">
            <a:extLst>
              <a:ext uri="{FF2B5EF4-FFF2-40B4-BE49-F238E27FC236}">
                <a16:creationId xmlns:a16="http://schemas.microsoft.com/office/drawing/2014/main" id="{CE171C61-179C-539A-AEDC-4FA3AE014984}"/>
              </a:ext>
            </a:extLst>
          </p:cNvPr>
          <p:cNvGraphicFramePr>
            <a:graphicFrameLocks noChangeAspect="1"/>
          </p:cNvGraphicFramePr>
          <p:nvPr>
            <p:extLst>
              <p:ext uri="{D42A27DB-BD31-4B8C-83A1-F6EECF244321}">
                <p14:modId xmlns:p14="http://schemas.microsoft.com/office/powerpoint/2010/main" val="4159308810"/>
              </p:ext>
            </p:extLst>
          </p:nvPr>
        </p:nvGraphicFramePr>
        <p:xfrm>
          <a:off x="987425" y="2414588"/>
          <a:ext cx="10796258" cy="2867325"/>
        </p:xfrm>
        <a:graphic>
          <a:graphicData uri="http://schemas.openxmlformats.org/presentationml/2006/ole">
            <mc:AlternateContent xmlns:mc="http://schemas.openxmlformats.org/markup-compatibility/2006">
              <mc:Choice xmlns:v="urn:schemas-microsoft-com:vml" Requires="v">
                <p:oleObj name="Document" r:id="rId3" imgW="10439485" imgH="2778858" progId="Word.Document.8">
                  <p:embed/>
                </p:oleObj>
              </mc:Choice>
              <mc:Fallback>
                <p:oleObj name="Document" r:id="rId3" imgW="10439485" imgH="2778858" progId="Word.Document.8">
                  <p:embed/>
                  <p:pic>
                    <p:nvPicPr>
                      <p:cNvPr id="2" name="Object 3">
                        <a:extLst>
                          <a:ext uri="{FF2B5EF4-FFF2-40B4-BE49-F238E27FC236}">
                            <a16:creationId xmlns:a16="http://schemas.microsoft.com/office/drawing/2014/main" id="{CE171C61-179C-539A-AEDC-4FA3AE014984}"/>
                          </a:ext>
                        </a:extLst>
                      </p:cNvPr>
                      <p:cNvPicPr>
                        <a:picLocks noChangeAspect="1" noChangeArrowheads="1"/>
                      </p:cNvPicPr>
                      <p:nvPr/>
                    </p:nvPicPr>
                    <p:blipFill>
                      <a:blip r:embed="rId4"/>
                      <a:srcRect/>
                      <a:stretch>
                        <a:fillRect/>
                      </a:stretch>
                    </p:blipFill>
                    <p:spPr bwMode="auto">
                      <a:xfrm>
                        <a:off x="987425" y="2414588"/>
                        <a:ext cx="10796258" cy="2867325"/>
                      </a:xfrm>
                      <a:prstGeom prst="rect">
                        <a:avLst/>
                      </a:prstGeom>
                      <a:noFill/>
                    </p:spPr>
                  </p:pic>
                </p:oleObj>
              </mc:Fallback>
            </mc:AlternateContent>
          </a:graphicData>
        </a:graphic>
      </p:graphicFrame>
    </p:spTree>
    <p:extLst>
      <p:ext uri="{BB962C8B-B14F-4D97-AF65-F5344CB8AC3E}">
        <p14:creationId xmlns:p14="http://schemas.microsoft.com/office/powerpoint/2010/main" val="3130004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1 (Distribution Bandwidth = 40 MHz)</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7" name="Picture 6">
            <a:extLst>
              <a:ext uri="{FF2B5EF4-FFF2-40B4-BE49-F238E27FC236}">
                <a16:creationId xmlns:a16="http://schemas.microsoft.com/office/drawing/2014/main" id="{4C38E4AD-E5B1-A16C-38AC-F0167BEEDDD6}"/>
              </a:ext>
            </a:extLst>
          </p:cNvPr>
          <p:cNvPicPr>
            <a:picLocks noChangeAspect="1"/>
          </p:cNvPicPr>
          <p:nvPr/>
        </p:nvPicPr>
        <p:blipFill>
          <a:blip r:embed="rId2"/>
          <a:stretch>
            <a:fillRect/>
          </a:stretch>
        </p:blipFill>
        <p:spPr>
          <a:xfrm>
            <a:off x="1549255" y="2532618"/>
            <a:ext cx="9192973" cy="3907014"/>
          </a:xfrm>
          <a:prstGeom prst="rect">
            <a:avLst/>
          </a:prstGeom>
        </p:spPr>
      </p:pic>
      <p:sp>
        <p:nvSpPr>
          <p:cNvPr id="9" name="TextBox 8">
            <a:extLst>
              <a:ext uri="{FF2B5EF4-FFF2-40B4-BE49-F238E27FC236}">
                <a16:creationId xmlns:a16="http://schemas.microsoft.com/office/drawing/2014/main" id="{16B923B0-0691-C6F9-457F-A31D2537FA6D}"/>
              </a:ext>
            </a:extLst>
          </p:cNvPr>
          <p:cNvSpPr txBox="1"/>
          <p:nvPr/>
        </p:nvSpPr>
        <p:spPr>
          <a:xfrm>
            <a:off x="1549255" y="2113474"/>
            <a:ext cx="1058458" cy="276999"/>
          </a:xfrm>
          <a:prstGeom prst="rect">
            <a:avLst/>
          </a:prstGeom>
          <a:noFill/>
          <a:ln>
            <a:solidFill>
              <a:srgbClr val="00B050"/>
            </a:solidFill>
          </a:ln>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52DRU20_1</a:t>
            </a:r>
          </a:p>
        </p:txBody>
      </p:sp>
      <p:sp>
        <p:nvSpPr>
          <p:cNvPr id="11" name="Rectangle 10">
            <a:extLst>
              <a:ext uri="{FF2B5EF4-FFF2-40B4-BE49-F238E27FC236}">
                <a16:creationId xmlns:a16="http://schemas.microsoft.com/office/drawing/2014/main" id="{B6E0849F-80A4-C979-FED4-9EEF905CAEDE}"/>
              </a:ext>
            </a:extLst>
          </p:cNvPr>
          <p:cNvSpPr/>
          <p:nvPr/>
        </p:nvSpPr>
        <p:spPr bwMode="auto">
          <a:xfrm>
            <a:off x="1549255" y="3624499"/>
            <a:ext cx="9192973" cy="214255"/>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B050"/>
              </a:solidFill>
              <a:effectLst/>
              <a:latin typeface="Times New Roman" pitchFamily="16" charset="0"/>
              <a:ea typeface="MS Gothic" charset="-128"/>
            </a:endParaRPr>
          </a:p>
        </p:txBody>
      </p:sp>
      <p:sp>
        <p:nvSpPr>
          <p:cNvPr id="13" name="Rectangle 12">
            <a:extLst>
              <a:ext uri="{FF2B5EF4-FFF2-40B4-BE49-F238E27FC236}">
                <a16:creationId xmlns:a16="http://schemas.microsoft.com/office/drawing/2014/main" id="{0980B181-FFAA-3B2D-4869-457A97D55EAE}"/>
              </a:ext>
            </a:extLst>
          </p:cNvPr>
          <p:cNvSpPr/>
          <p:nvPr/>
        </p:nvSpPr>
        <p:spPr bwMode="auto">
          <a:xfrm>
            <a:off x="1549255" y="2525327"/>
            <a:ext cx="9192973" cy="214255"/>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B050"/>
              </a:solidFill>
              <a:effectLst/>
              <a:latin typeface="Times New Roman" pitchFamily="16" charset="0"/>
              <a:ea typeface="MS Gothic" charset="-128"/>
            </a:endParaRPr>
          </a:p>
        </p:txBody>
      </p:sp>
    </p:spTree>
    <p:extLst>
      <p:ext uri="{BB962C8B-B14F-4D97-AF65-F5344CB8AC3E}">
        <p14:creationId xmlns:p14="http://schemas.microsoft.com/office/powerpoint/2010/main" val="282373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2 ( Distribution Bandwidth = 20 MHz) [2] </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51" name="Picture 50">
            <a:extLst>
              <a:ext uri="{FF2B5EF4-FFF2-40B4-BE49-F238E27FC236}">
                <a16:creationId xmlns:a16="http://schemas.microsoft.com/office/drawing/2014/main" id="{078D3340-2843-DCAD-9E8F-E3F5DD573F6A}"/>
              </a:ext>
            </a:extLst>
          </p:cNvPr>
          <p:cNvPicPr>
            <a:picLocks noChangeAspect="1"/>
          </p:cNvPicPr>
          <p:nvPr/>
        </p:nvPicPr>
        <p:blipFill>
          <a:blip r:embed="rId2"/>
          <a:stretch>
            <a:fillRect/>
          </a:stretch>
        </p:blipFill>
        <p:spPr>
          <a:xfrm>
            <a:off x="834327" y="2724197"/>
            <a:ext cx="10746968" cy="2373199"/>
          </a:xfrm>
          <a:prstGeom prst="rect">
            <a:avLst/>
          </a:prstGeom>
        </p:spPr>
      </p:pic>
    </p:spTree>
    <p:extLst>
      <p:ext uri="{BB962C8B-B14F-4D97-AF65-F5344CB8AC3E}">
        <p14:creationId xmlns:p14="http://schemas.microsoft.com/office/powerpoint/2010/main" val="191528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2 ( Distribution Bandwidth = 40 MHz) </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12</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7" name="Picture 6">
            <a:extLst>
              <a:ext uri="{FF2B5EF4-FFF2-40B4-BE49-F238E27FC236}">
                <a16:creationId xmlns:a16="http://schemas.microsoft.com/office/drawing/2014/main" id="{801ED344-F721-3D7C-7032-94F16BBCBAFA}"/>
              </a:ext>
            </a:extLst>
          </p:cNvPr>
          <p:cNvPicPr>
            <a:picLocks noChangeAspect="1"/>
          </p:cNvPicPr>
          <p:nvPr/>
        </p:nvPicPr>
        <p:blipFill>
          <a:blip r:embed="rId2"/>
          <a:stretch>
            <a:fillRect/>
          </a:stretch>
        </p:blipFill>
        <p:spPr>
          <a:xfrm>
            <a:off x="1397480" y="2214359"/>
            <a:ext cx="9644332" cy="4094018"/>
          </a:xfrm>
          <a:prstGeom prst="rect">
            <a:avLst/>
          </a:prstGeom>
        </p:spPr>
      </p:pic>
    </p:spTree>
    <p:extLst>
      <p:ext uri="{BB962C8B-B14F-4D97-AF65-F5344CB8AC3E}">
        <p14:creationId xmlns:p14="http://schemas.microsoft.com/office/powerpoint/2010/main" val="305304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3 ( Distribution Bandwidth = 20 MHz) </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13</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9" name="Picture 8">
            <a:extLst>
              <a:ext uri="{FF2B5EF4-FFF2-40B4-BE49-F238E27FC236}">
                <a16:creationId xmlns:a16="http://schemas.microsoft.com/office/drawing/2014/main" id="{A4EED1C0-4813-DEED-77ED-50543758C4A5}"/>
              </a:ext>
            </a:extLst>
          </p:cNvPr>
          <p:cNvPicPr>
            <a:picLocks noChangeAspect="1"/>
          </p:cNvPicPr>
          <p:nvPr/>
        </p:nvPicPr>
        <p:blipFill>
          <a:blip r:embed="rId2"/>
          <a:stretch>
            <a:fillRect/>
          </a:stretch>
        </p:blipFill>
        <p:spPr>
          <a:xfrm>
            <a:off x="34994" y="2775026"/>
            <a:ext cx="12119898" cy="2676376"/>
          </a:xfrm>
          <a:prstGeom prst="rect">
            <a:avLst/>
          </a:prstGeom>
        </p:spPr>
      </p:pic>
    </p:spTree>
    <p:extLst>
      <p:ext uri="{BB962C8B-B14F-4D97-AF65-F5344CB8AC3E}">
        <p14:creationId xmlns:p14="http://schemas.microsoft.com/office/powerpoint/2010/main" val="254885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3 ( Distribution Bandwidth = 40 MHz) </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14</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7" name="Picture 6">
            <a:extLst>
              <a:ext uri="{FF2B5EF4-FFF2-40B4-BE49-F238E27FC236}">
                <a16:creationId xmlns:a16="http://schemas.microsoft.com/office/drawing/2014/main" id="{3F0E9A34-4E8B-1E7F-7A2F-BD1A2FB2B687}"/>
              </a:ext>
            </a:extLst>
          </p:cNvPr>
          <p:cNvPicPr>
            <a:picLocks noChangeAspect="1"/>
          </p:cNvPicPr>
          <p:nvPr/>
        </p:nvPicPr>
        <p:blipFill>
          <a:blip r:embed="rId2"/>
          <a:stretch>
            <a:fillRect/>
          </a:stretch>
        </p:blipFill>
        <p:spPr>
          <a:xfrm>
            <a:off x="802256" y="2050274"/>
            <a:ext cx="10282108" cy="4364755"/>
          </a:xfrm>
          <a:prstGeom prst="rect">
            <a:avLst/>
          </a:prstGeom>
        </p:spPr>
      </p:pic>
    </p:spTree>
    <p:extLst>
      <p:ext uri="{BB962C8B-B14F-4D97-AF65-F5344CB8AC3E}">
        <p14:creationId xmlns:p14="http://schemas.microsoft.com/office/powerpoint/2010/main" val="3234540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4 (Distribution Bandwidth = 20 MHz) </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15</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8" name="Picture 7">
            <a:extLst>
              <a:ext uri="{FF2B5EF4-FFF2-40B4-BE49-F238E27FC236}">
                <a16:creationId xmlns:a16="http://schemas.microsoft.com/office/drawing/2014/main" id="{0F994022-B83B-2414-F0F5-CC574F716EBA}"/>
              </a:ext>
            </a:extLst>
          </p:cNvPr>
          <p:cNvPicPr>
            <a:picLocks noChangeAspect="1"/>
          </p:cNvPicPr>
          <p:nvPr/>
        </p:nvPicPr>
        <p:blipFill>
          <a:blip r:embed="rId2"/>
          <a:stretch>
            <a:fillRect/>
          </a:stretch>
        </p:blipFill>
        <p:spPr>
          <a:xfrm>
            <a:off x="0" y="2775026"/>
            <a:ext cx="12119898" cy="2676376"/>
          </a:xfrm>
          <a:prstGeom prst="rect">
            <a:avLst/>
          </a:prstGeom>
        </p:spPr>
      </p:pic>
    </p:spTree>
    <p:extLst>
      <p:ext uri="{BB962C8B-B14F-4D97-AF65-F5344CB8AC3E}">
        <p14:creationId xmlns:p14="http://schemas.microsoft.com/office/powerpoint/2010/main" val="302446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4 (Distribution Bandwidth = 40 MHz) </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16</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pic>
        <p:nvPicPr>
          <p:cNvPr id="7" name="Picture 6">
            <a:extLst>
              <a:ext uri="{FF2B5EF4-FFF2-40B4-BE49-F238E27FC236}">
                <a16:creationId xmlns:a16="http://schemas.microsoft.com/office/drawing/2014/main" id="{37ACC182-EC91-AAF9-909D-9F9655828E38}"/>
              </a:ext>
            </a:extLst>
          </p:cNvPr>
          <p:cNvPicPr>
            <a:picLocks noChangeAspect="1"/>
          </p:cNvPicPr>
          <p:nvPr/>
        </p:nvPicPr>
        <p:blipFill>
          <a:blip r:embed="rId2"/>
          <a:stretch>
            <a:fillRect/>
          </a:stretch>
        </p:blipFill>
        <p:spPr>
          <a:xfrm>
            <a:off x="1070436" y="2038799"/>
            <a:ext cx="10205049" cy="4352454"/>
          </a:xfrm>
          <a:prstGeom prst="rect">
            <a:avLst/>
          </a:prstGeom>
        </p:spPr>
      </p:pic>
    </p:spTree>
    <p:extLst>
      <p:ext uri="{BB962C8B-B14F-4D97-AF65-F5344CB8AC3E}">
        <p14:creationId xmlns:p14="http://schemas.microsoft.com/office/powerpoint/2010/main" val="341563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6BBE-C9CB-1F2B-07CC-BA82FB5F6081}"/>
              </a:ext>
            </a:extLst>
          </p:cNvPr>
          <p:cNvSpPr>
            <a:spLocks noGrp="1"/>
          </p:cNvSpPr>
          <p:nvPr>
            <p:ph type="title"/>
          </p:nvPr>
        </p:nvSpPr>
        <p:spPr/>
        <p:txBody>
          <a:bodyPr/>
          <a:lstStyle/>
          <a:p>
            <a:r>
              <a:rPr lang="en-US"/>
              <a:t>Simulation Environment</a:t>
            </a:r>
          </a:p>
        </p:txBody>
      </p:sp>
      <p:sp>
        <p:nvSpPr>
          <p:cNvPr id="3" name="Content Placeholder 2">
            <a:extLst>
              <a:ext uri="{FF2B5EF4-FFF2-40B4-BE49-F238E27FC236}">
                <a16:creationId xmlns:a16="http://schemas.microsoft.com/office/drawing/2014/main" id="{D756C615-1F01-806A-3611-F0517EDBBAB4}"/>
              </a:ext>
            </a:extLst>
          </p:cNvPr>
          <p:cNvSpPr>
            <a:spLocks noGrp="1"/>
          </p:cNvSpPr>
          <p:nvPr>
            <p:ph idx="1"/>
          </p:nvPr>
        </p:nvSpPr>
        <p:spPr>
          <a:xfrm>
            <a:off x="914401" y="1633835"/>
            <a:ext cx="10361084" cy="4113213"/>
          </a:xfrm>
        </p:spPr>
        <p:txBody>
          <a:bodyPr/>
          <a:lstStyle/>
          <a:p>
            <a:pPr>
              <a:buFont typeface="Arial" panose="020B0604020202020204" pitchFamily="34" charset="0"/>
              <a:buChar char="•"/>
            </a:pPr>
            <a:r>
              <a:rPr lang="en-US" dirty="0"/>
              <a:t>Simulation Parameters </a:t>
            </a:r>
          </a:p>
          <a:p>
            <a:pPr lvl="1">
              <a:buFont typeface="Arial" panose="020B0604020202020204" pitchFamily="34" charset="0"/>
              <a:buChar char="•"/>
            </a:pPr>
            <a:r>
              <a:rPr lang="en-US" sz="1400" dirty="0"/>
              <a:t>Channel Bandwidth = 20 MHz / 40 MHz</a:t>
            </a:r>
          </a:p>
          <a:p>
            <a:pPr lvl="1">
              <a:buFont typeface="Arial" panose="020B0604020202020204" pitchFamily="34" charset="0"/>
              <a:buChar char="•"/>
            </a:pPr>
            <a:r>
              <a:rPr lang="en-US" sz="1400" dirty="0"/>
              <a:t>LDPC Coding, MCS = 0, 3, 7, 9</a:t>
            </a:r>
          </a:p>
          <a:p>
            <a:pPr lvl="1">
              <a:buFont typeface="Arial" panose="020B0604020202020204" pitchFamily="34" charset="0"/>
              <a:buChar char="•"/>
            </a:pPr>
            <a:r>
              <a:rPr lang="en-US" sz="1400" dirty="0"/>
              <a:t>SISO with Channel Model D</a:t>
            </a:r>
            <a:endParaRPr lang="en-US" sz="1400" strike="sngStrike" dirty="0"/>
          </a:p>
          <a:p>
            <a:pPr lvl="1">
              <a:buFont typeface="Arial" panose="020B0604020202020204" pitchFamily="34" charset="0"/>
              <a:buChar char="•"/>
            </a:pPr>
            <a:r>
              <a:rPr lang="en-US" sz="1400" dirty="0"/>
              <a:t>SNR is defined as the average SNR per user.</a:t>
            </a:r>
          </a:p>
          <a:p>
            <a:pPr lvl="1">
              <a:buFont typeface="Arial" panose="020B0604020202020204" pitchFamily="34" charset="0"/>
              <a:buChar char="•"/>
            </a:pPr>
            <a:r>
              <a:rPr lang="en-US" sz="1400" dirty="0"/>
              <a:t>Packet Size = 100 bytes </a:t>
            </a:r>
          </a:p>
          <a:p>
            <a:pPr lvl="1">
              <a:buFont typeface="Arial" panose="020B0604020202020204" pitchFamily="34" charset="0"/>
              <a:buChar char="•"/>
            </a:pPr>
            <a:r>
              <a:rPr lang="en-US" sz="1400" dirty="0"/>
              <a:t>Pilot Positions: </a:t>
            </a:r>
          </a:p>
          <a:p>
            <a:pPr marL="457200" lvl="1" indent="0"/>
            <a:endParaRPr lang="en-US" sz="1600" dirty="0">
              <a:highlight>
                <a:srgbClr val="FFFF00"/>
              </a:highlight>
            </a:endParaRPr>
          </a:p>
          <a:p>
            <a:pPr marL="457200" lvl="1" indent="0"/>
            <a:endParaRPr lang="en-US" sz="1600" dirty="0">
              <a:highlight>
                <a:srgbClr val="FFFF00"/>
              </a:highlight>
            </a:endParaRPr>
          </a:p>
          <a:p>
            <a:pPr marL="457200" lvl="1" indent="0"/>
            <a:endParaRPr lang="en-US" sz="1600" dirty="0">
              <a:highlight>
                <a:srgbClr val="FFFF00"/>
              </a:highlight>
            </a:endParaRPr>
          </a:p>
          <a:p>
            <a:pPr marL="457200" lvl="1" indent="0"/>
            <a:endParaRPr lang="en-US" sz="1600" dirty="0">
              <a:highlight>
                <a:srgbClr val="FFFF00"/>
              </a:highlight>
            </a:endParaRPr>
          </a:p>
          <a:p>
            <a:pPr marL="457200" lvl="1" indent="0"/>
            <a:endParaRPr lang="en-US" sz="1600" dirty="0">
              <a:highlight>
                <a:srgbClr val="FFFF00"/>
              </a:highlight>
            </a:endParaRPr>
          </a:p>
          <a:p>
            <a:pPr marL="457200" lvl="1" indent="0"/>
            <a:endParaRPr lang="en-US" sz="1600" dirty="0">
              <a:highlight>
                <a:srgbClr val="FFFF00"/>
              </a:highlight>
            </a:endParaRPr>
          </a:p>
          <a:p>
            <a:pPr marL="457200" lvl="1" indent="0"/>
            <a:endParaRPr lang="en-US" sz="1600" dirty="0">
              <a:highlight>
                <a:srgbClr val="FFFF00"/>
              </a:highlight>
            </a:endParaRPr>
          </a:p>
          <a:p>
            <a:pPr lvl="1">
              <a:buFont typeface="Arial" panose="020B0604020202020204" pitchFamily="34" charset="0"/>
              <a:buChar char="•"/>
            </a:pPr>
            <a:r>
              <a:rPr lang="en-US" sz="1400" dirty="0"/>
              <a:t>The average PER is considered</a:t>
            </a:r>
          </a:p>
          <a:p>
            <a:pPr lvl="1">
              <a:buFont typeface="Arial" panose="020B0604020202020204" pitchFamily="34" charset="0"/>
              <a:buChar char="•"/>
            </a:pPr>
            <a:r>
              <a:rPr lang="en-US" sz="1400" dirty="0"/>
              <a:t>Option 1 in slide 6 is applied for the clustered pilot design and option 2 is applied for the distributed pilot designs</a:t>
            </a:r>
          </a:p>
          <a:p>
            <a:pPr lvl="1">
              <a:buFont typeface="Arial" panose="020B0604020202020204" pitchFamily="34" charset="0"/>
              <a:buChar char="•"/>
            </a:pPr>
            <a:endParaRPr lang="en-US" sz="1400" dirty="0"/>
          </a:p>
          <a:p>
            <a:pPr marL="457200" lvl="1" indent="0"/>
            <a:r>
              <a:rPr lang="en-US" dirty="0"/>
              <a:t>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D1D071-C80A-7AF4-DC1C-693B9B3042DD}"/>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
        <p:nvSpPr>
          <p:cNvPr id="5" name="Footer Placeholder 4">
            <a:extLst>
              <a:ext uri="{FF2B5EF4-FFF2-40B4-BE49-F238E27FC236}">
                <a16:creationId xmlns:a16="http://schemas.microsoft.com/office/drawing/2014/main" id="{A404CC90-1F34-8A04-C7F1-8080137A187A}"/>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E257AB64-6E31-059B-8A01-A209B7B499CA}"/>
              </a:ext>
            </a:extLst>
          </p:cNvPr>
          <p:cNvSpPr>
            <a:spLocks noGrp="1"/>
          </p:cNvSpPr>
          <p:nvPr>
            <p:ph type="dt" idx="15"/>
          </p:nvPr>
        </p:nvSpPr>
        <p:spPr/>
        <p:txBody>
          <a:bodyPr/>
          <a:lstStyle/>
          <a:p>
            <a:r>
              <a:rPr lang="en-US"/>
              <a:t>May 2024</a:t>
            </a:r>
            <a:endParaRPr lang="en-GB"/>
          </a:p>
        </p:txBody>
      </p:sp>
      <p:graphicFrame>
        <p:nvGraphicFramePr>
          <p:cNvPr id="8" name="Table 7">
            <a:extLst>
              <a:ext uri="{FF2B5EF4-FFF2-40B4-BE49-F238E27FC236}">
                <a16:creationId xmlns:a16="http://schemas.microsoft.com/office/drawing/2014/main" id="{103307E1-AE7B-2A7B-5BBE-E524BD95FA35}"/>
              </a:ext>
            </a:extLst>
          </p:cNvPr>
          <p:cNvGraphicFramePr>
            <a:graphicFrameLocks noGrp="1"/>
          </p:cNvGraphicFramePr>
          <p:nvPr>
            <p:extLst>
              <p:ext uri="{D42A27DB-BD31-4B8C-83A1-F6EECF244321}">
                <p14:modId xmlns:p14="http://schemas.microsoft.com/office/powerpoint/2010/main" val="3392231620"/>
              </p:ext>
            </p:extLst>
          </p:nvPr>
        </p:nvGraphicFramePr>
        <p:xfrm>
          <a:off x="1929117" y="3786896"/>
          <a:ext cx="8331651" cy="1981200"/>
        </p:xfrm>
        <a:graphic>
          <a:graphicData uri="http://schemas.openxmlformats.org/drawingml/2006/table">
            <a:tbl>
              <a:tblPr firstRow="1" bandRow="1">
                <a:tableStyleId>{5C22544A-7EE6-4342-B048-85BDC9FD1C3A}</a:tableStyleId>
              </a:tblPr>
              <a:tblGrid>
                <a:gridCol w="1518249">
                  <a:extLst>
                    <a:ext uri="{9D8B030D-6E8A-4147-A177-3AD203B41FA5}">
                      <a16:colId xmlns:a16="http://schemas.microsoft.com/office/drawing/2014/main" val="3761895387"/>
                    </a:ext>
                  </a:extLst>
                </a:gridCol>
                <a:gridCol w="1394734">
                  <a:extLst>
                    <a:ext uri="{9D8B030D-6E8A-4147-A177-3AD203B41FA5}">
                      <a16:colId xmlns:a16="http://schemas.microsoft.com/office/drawing/2014/main" val="2267147555"/>
                    </a:ext>
                  </a:extLst>
                </a:gridCol>
                <a:gridCol w="1354667">
                  <a:extLst>
                    <a:ext uri="{9D8B030D-6E8A-4147-A177-3AD203B41FA5}">
                      <a16:colId xmlns:a16="http://schemas.microsoft.com/office/drawing/2014/main" val="3716075236"/>
                    </a:ext>
                  </a:extLst>
                </a:gridCol>
                <a:gridCol w="1354667">
                  <a:extLst>
                    <a:ext uri="{9D8B030D-6E8A-4147-A177-3AD203B41FA5}">
                      <a16:colId xmlns:a16="http://schemas.microsoft.com/office/drawing/2014/main" val="2459021918"/>
                    </a:ext>
                  </a:extLst>
                </a:gridCol>
                <a:gridCol w="1354667">
                  <a:extLst>
                    <a:ext uri="{9D8B030D-6E8A-4147-A177-3AD203B41FA5}">
                      <a16:colId xmlns:a16="http://schemas.microsoft.com/office/drawing/2014/main" val="763763341"/>
                    </a:ext>
                  </a:extLst>
                </a:gridCol>
                <a:gridCol w="1354667">
                  <a:extLst>
                    <a:ext uri="{9D8B030D-6E8A-4147-A177-3AD203B41FA5}">
                      <a16:colId xmlns:a16="http://schemas.microsoft.com/office/drawing/2014/main" val="2393332682"/>
                    </a:ext>
                  </a:extLst>
                </a:gridCol>
              </a:tblGrid>
              <a:tr h="241857">
                <a:tc>
                  <a:txBody>
                    <a:bodyPr/>
                    <a:lstStyle/>
                    <a:p>
                      <a:pPr algn="ctr"/>
                      <a:r>
                        <a:rPr lang="en-US" sz="1200" dirty="0">
                          <a:latin typeface="Arial" panose="020B0604020202020204" pitchFamily="34" charset="0"/>
                          <a:cs typeface="Arial" panose="020B0604020202020204" pitchFamily="34" charset="0"/>
                        </a:rPr>
                        <a:t>Pilot Design</a:t>
                      </a:r>
                    </a:p>
                  </a:txBody>
                  <a:tcPr/>
                </a:tc>
                <a:tc rowSpan="2">
                  <a:txBody>
                    <a:bodyPr/>
                    <a:lstStyle/>
                    <a:p>
                      <a:pPr algn="ctr"/>
                      <a:r>
                        <a:rPr lang="en-US" sz="1200" dirty="0">
                          <a:latin typeface="Arial" panose="020B0604020202020204" pitchFamily="34" charset="0"/>
                          <a:cs typeface="Arial" panose="020B0604020202020204" pitchFamily="34" charset="0"/>
                        </a:rPr>
                        <a:t>Clustered</a:t>
                      </a:r>
                    </a:p>
                  </a:txBody>
                  <a:tcPr anchor="ctr"/>
                </a:tc>
                <a:tc rowSpan="2">
                  <a:txBody>
                    <a:bodyPr/>
                    <a:lstStyle/>
                    <a:p>
                      <a:pPr algn="ctr" rtl="0"/>
                      <a:r>
                        <a:rPr lang="en-US" sz="1200" dirty="0">
                          <a:latin typeface="Arial" panose="020B0604020202020204" pitchFamily="34" charset="0"/>
                          <a:cs typeface="Arial" panose="020B0604020202020204" pitchFamily="34" charset="0"/>
                        </a:rPr>
                        <a:t>Design 1</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S Gothic"/>
                          <a:cs typeface="Arial" panose="020B0604020202020204" pitchFamily="34" charset="0"/>
                        </a:rPr>
                        <a:t>Design 2</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S Gothic"/>
                          <a:cs typeface="Arial" panose="020B0604020202020204" pitchFamily="34" charset="0"/>
                        </a:rPr>
                        <a:t>Design 3</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S Gothic"/>
                          <a:cs typeface="Arial" panose="020B0604020202020204" pitchFamily="34" charset="0"/>
                        </a:rPr>
                        <a:t>Design 4</a:t>
                      </a:r>
                    </a:p>
                  </a:txBody>
                  <a:tcPr anchor="ctr"/>
                </a:tc>
                <a:extLst>
                  <a:ext uri="{0D108BD9-81ED-4DB2-BD59-A6C34878D82A}">
                    <a16:rowId xmlns:a16="http://schemas.microsoft.com/office/drawing/2014/main" val="971630983"/>
                  </a:ext>
                </a:extLst>
              </a:tr>
              <a:tr h="231439">
                <a:tc>
                  <a:txBody>
                    <a:bodyPr/>
                    <a:lstStyle/>
                    <a:p>
                      <a:pPr algn="ctr" rtl="0"/>
                      <a:r>
                        <a:rPr lang="en-US" sz="1000" b="1" dirty="0">
                          <a:latin typeface="Arial" panose="020B0604020202020204" pitchFamily="34" charset="0"/>
                          <a:cs typeface="Arial" panose="020B0604020202020204" pitchFamily="34" charset="0"/>
                        </a:rPr>
                        <a:t>DRU Index</a:t>
                      </a:r>
                    </a:p>
                  </a:txBody>
                  <a:tcPr/>
                </a:tc>
                <a:tc vMerge="1">
                  <a:txBody>
                    <a:bodyPr/>
                    <a:lstStyle/>
                    <a:p>
                      <a:pPr algn="ctr"/>
                      <a:endParaRPr lang="en-US" sz="1000" kern="1200" dirty="0">
                        <a:solidFill>
                          <a:schemeClr val="dk1"/>
                        </a:solidFill>
                        <a:latin typeface="Arial" panose="020B0604020202020204" pitchFamily="34" charset="0"/>
                        <a:ea typeface="+mn-ea"/>
                        <a:cs typeface="Arial" panose="020B0604020202020204" pitchFamily="34" charset="0"/>
                      </a:endParaRPr>
                    </a:p>
                  </a:txBody>
                  <a:tcPr/>
                </a:tc>
                <a:tc vMerge="1">
                  <a:txBody>
                    <a:bodyPr/>
                    <a:lstStyle/>
                    <a:p>
                      <a:pPr algn="ctr"/>
                      <a:endParaRPr lang="en-US" sz="1000" kern="1200" dirty="0">
                        <a:solidFill>
                          <a:schemeClr val="dk1"/>
                        </a:solidFill>
                        <a:latin typeface="Arial" panose="020B0604020202020204" pitchFamily="34" charset="0"/>
                        <a:ea typeface="+mn-ea"/>
                        <a:cs typeface="Arial" panose="020B0604020202020204" pitchFamily="34" charset="0"/>
                      </a:endParaRPr>
                    </a:p>
                  </a:txBody>
                  <a:tcPr/>
                </a:tc>
                <a:tc vMerge="1">
                  <a:txBody>
                    <a:bodyPr/>
                    <a:lstStyle/>
                    <a:p>
                      <a:pPr algn="ctr"/>
                      <a:endParaRPr lang="en-US" sz="1000" kern="1200" dirty="0">
                        <a:solidFill>
                          <a:schemeClr val="dk1"/>
                        </a:solidFill>
                        <a:latin typeface="Arial" panose="020B0604020202020204" pitchFamily="34" charset="0"/>
                        <a:ea typeface="+mn-ea"/>
                        <a:cs typeface="Arial" panose="020B0604020202020204" pitchFamily="34" charset="0"/>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Arial" panose="020B0604020202020204" pitchFamily="34" charset="0"/>
                        <a:ea typeface="+mn-ea"/>
                        <a:cs typeface="Arial" panose="020B0604020202020204" pitchFamily="34" charset="0"/>
                      </a:endParaRPr>
                    </a:p>
                  </a:txBody>
                  <a:tcPr/>
                </a:tc>
                <a:tc vMerge="1">
                  <a:txBody>
                    <a:bodyPr/>
                    <a:lstStyle/>
                    <a:p>
                      <a:pPr algn="ctr"/>
                      <a:endParaRPr lang="en-US" sz="10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45648259"/>
                  </a:ext>
                </a:extLst>
              </a:tr>
              <a:tr h="231439">
                <a:tc>
                  <a:txBody>
                    <a:bodyPr/>
                    <a:lstStyle/>
                    <a:p>
                      <a:pPr algn="ctr" rtl="0"/>
                      <a:r>
                        <a:rPr lang="en-US" sz="1000" b="1" dirty="0">
                          <a:latin typeface="Arial" panose="020B0604020202020204" pitchFamily="34" charset="0"/>
                          <a:cs typeface="Arial" panose="020B0604020202020204" pitchFamily="34" charset="0"/>
                        </a:rPr>
                        <a:t>106DRU20_1</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-65, -64, 59, 60</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-94, -34, 31, 91</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-103, -52, 22, 73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-87, -30, 38, 95</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-103, -23, 22, 102</a:t>
                      </a:r>
                    </a:p>
                  </a:txBody>
                  <a:tcPr/>
                </a:tc>
                <a:extLst>
                  <a:ext uri="{0D108BD9-81ED-4DB2-BD59-A6C34878D82A}">
                    <a16:rowId xmlns:a16="http://schemas.microsoft.com/office/drawing/2014/main" val="1405990052"/>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106DRU20_2</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-60, -59, 64, 65</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-91, -31, 34, 94</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-73, -22, 52, 103</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-95, -38, 30, 87 </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-102, -22, 23, 103</a:t>
                      </a:r>
                    </a:p>
                  </a:txBody>
                  <a:tcPr/>
                </a:tc>
                <a:extLst>
                  <a:ext uri="{0D108BD9-81ED-4DB2-BD59-A6C34878D82A}">
                    <a16:rowId xmlns:a16="http://schemas.microsoft.com/office/drawing/2014/main" val="789873766"/>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106DRU40_1</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-151, -144, 115, 122</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-187, -72, 60, 175</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-207, -108, 40, 139</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-180, -59, 67, 188</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-207, -50, 40, 197</a:t>
                      </a:r>
                    </a:p>
                  </a:txBody>
                  <a:tcPr/>
                </a:tc>
                <a:extLst>
                  <a:ext uri="{0D108BD9-81ED-4DB2-BD59-A6C34878D82A}">
                    <a16:rowId xmlns:a16="http://schemas.microsoft.com/office/drawing/2014/main" val="901904971"/>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106DRU40_2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-150, -143, 116, 123</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-186, -71, 61, 176</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-186, -89, 61, 158</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-199, -76, 48, 171</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-206, -49, 41, 198</a:t>
                      </a:r>
                    </a:p>
                  </a:txBody>
                  <a:tcPr/>
                </a:tc>
                <a:extLst>
                  <a:ext uri="{0D108BD9-81ED-4DB2-BD59-A6C34878D82A}">
                    <a16:rowId xmlns:a16="http://schemas.microsoft.com/office/drawing/2014/main" val="4220528483"/>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Gothic"/>
                          <a:cs typeface="Arial" panose="020B0604020202020204" pitchFamily="34" charset="0"/>
                        </a:rPr>
                        <a:t>106DRU40_3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-142, -134, 124, 131</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-185, -70, 62, 177</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-167, -70, 80, 177</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-171, -48, 76., 99</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-198, -41, 49, 206</a:t>
                      </a:r>
                    </a:p>
                  </a:txBody>
                  <a:tcPr/>
                </a:tc>
                <a:extLst>
                  <a:ext uri="{0D108BD9-81ED-4DB2-BD59-A6C34878D82A}">
                    <a16:rowId xmlns:a16="http://schemas.microsoft.com/office/drawing/2014/main" val="3229597652"/>
                  </a:ext>
                </a:extLst>
              </a:tr>
              <a:tr h="2314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Gothic"/>
                          <a:cs typeface="Arial" panose="020B0604020202020204" pitchFamily="34" charset="0"/>
                        </a:rPr>
                        <a:t>106DRU40_4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Arial" panose="020B0604020202020204" pitchFamily="34" charset="0"/>
                          <a:ea typeface="+mn-ea"/>
                          <a:cs typeface="Arial" panose="020B0604020202020204" pitchFamily="34" charset="0"/>
                        </a:rPr>
                        <a:t>-141, -133, 125, 132</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-184, -69, 63,178</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-148, -49, 99, 198</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-188, -67, 59,180</a:t>
                      </a:r>
                    </a:p>
                  </a:txBody>
                  <a:tcPr/>
                </a:tc>
                <a:tc>
                  <a:txBody>
                    <a:bodyPr/>
                    <a:lstStyle/>
                    <a:p>
                      <a:pPr algn="ctr"/>
                      <a:r>
                        <a:rPr lang="en-US" sz="1000" kern="1200" dirty="0">
                          <a:solidFill>
                            <a:schemeClr val="dk1"/>
                          </a:solidFill>
                          <a:latin typeface="Arial" panose="020B0604020202020204" pitchFamily="34" charset="0"/>
                          <a:ea typeface="+mn-ea"/>
                          <a:cs typeface="Arial" panose="020B0604020202020204" pitchFamily="34" charset="0"/>
                        </a:rPr>
                        <a:t>-197, -40, 50, 207</a:t>
                      </a:r>
                    </a:p>
                  </a:txBody>
                  <a:tcPr/>
                </a:tc>
                <a:extLst>
                  <a:ext uri="{0D108BD9-81ED-4DB2-BD59-A6C34878D82A}">
                    <a16:rowId xmlns:a16="http://schemas.microsoft.com/office/drawing/2014/main" val="633007812"/>
                  </a:ext>
                </a:extLst>
              </a:tr>
            </a:tbl>
          </a:graphicData>
        </a:graphic>
      </p:graphicFrame>
    </p:spTree>
    <p:extLst>
      <p:ext uri="{BB962C8B-B14F-4D97-AF65-F5344CB8AC3E}">
        <p14:creationId xmlns:p14="http://schemas.microsoft.com/office/powerpoint/2010/main" val="230379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5FFD-9BDC-467A-DEEE-E59060E0E10D}"/>
              </a:ext>
            </a:extLst>
          </p:cNvPr>
          <p:cNvSpPr>
            <a:spLocks noGrp="1"/>
          </p:cNvSpPr>
          <p:nvPr>
            <p:ph type="title"/>
          </p:nvPr>
        </p:nvSpPr>
        <p:spPr/>
        <p:txBody>
          <a:bodyPr/>
          <a:lstStyle/>
          <a:p>
            <a:r>
              <a:rPr lang="en-US" dirty="0"/>
              <a:t>Distribution Bandwidth = 20 MHz</a:t>
            </a:r>
          </a:p>
        </p:txBody>
      </p:sp>
      <p:sp>
        <p:nvSpPr>
          <p:cNvPr id="4" name="Slide Number Placeholder 3">
            <a:extLst>
              <a:ext uri="{FF2B5EF4-FFF2-40B4-BE49-F238E27FC236}">
                <a16:creationId xmlns:a16="http://schemas.microsoft.com/office/drawing/2014/main" id="{2543CA3C-9209-993A-8840-F3EA332F15B1}"/>
              </a:ext>
            </a:extLst>
          </p:cNvPr>
          <p:cNvSpPr>
            <a:spLocks noGrp="1"/>
          </p:cNvSpPr>
          <p:nvPr>
            <p:ph type="sldNum" idx="12"/>
          </p:nvPr>
        </p:nvSpPr>
        <p:spPr/>
        <p:txBody>
          <a:bodyPr/>
          <a:lstStyle/>
          <a:p>
            <a:r>
              <a:rPr lang="en-GB"/>
              <a:t>Slide </a:t>
            </a:r>
            <a:fld id="{440F5867-744E-4AA6-B0ED-4C44D2DFBB7B}" type="slidenum">
              <a:rPr lang="en-GB" smtClean="0"/>
              <a:pPr/>
              <a:t>18</a:t>
            </a:fld>
            <a:endParaRPr lang="en-GB"/>
          </a:p>
        </p:txBody>
      </p:sp>
      <p:sp>
        <p:nvSpPr>
          <p:cNvPr id="5" name="Footer Placeholder 4">
            <a:extLst>
              <a:ext uri="{FF2B5EF4-FFF2-40B4-BE49-F238E27FC236}">
                <a16:creationId xmlns:a16="http://schemas.microsoft.com/office/drawing/2014/main" id="{CFAF47CF-52A7-0546-097C-2F3EF4006991}"/>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311258A4-A13E-2096-941A-27D48AF1AD21}"/>
              </a:ext>
            </a:extLst>
          </p:cNvPr>
          <p:cNvSpPr>
            <a:spLocks noGrp="1"/>
          </p:cNvSpPr>
          <p:nvPr>
            <p:ph type="dt" idx="15"/>
          </p:nvPr>
        </p:nvSpPr>
        <p:spPr/>
        <p:txBody>
          <a:bodyPr/>
          <a:lstStyle/>
          <a:p>
            <a:r>
              <a:rPr lang="en-US"/>
              <a:t>May 2024</a:t>
            </a:r>
            <a:endParaRPr lang="en-GB"/>
          </a:p>
        </p:txBody>
      </p:sp>
      <p:pic>
        <p:nvPicPr>
          <p:cNvPr id="9" name="Picture 8">
            <a:extLst>
              <a:ext uri="{FF2B5EF4-FFF2-40B4-BE49-F238E27FC236}">
                <a16:creationId xmlns:a16="http://schemas.microsoft.com/office/drawing/2014/main" id="{78C2D7BE-9290-56F8-8D81-6F846BAB900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63540" y="1734057"/>
            <a:ext cx="4340815" cy="3657600"/>
          </a:xfrm>
          <a:prstGeom prst="rect">
            <a:avLst/>
          </a:prstGeom>
        </p:spPr>
      </p:pic>
      <p:pic>
        <p:nvPicPr>
          <p:cNvPr id="10" name="Picture 9">
            <a:extLst>
              <a:ext uri="{FF2B5EF4-FFF2-40B4-BE49-F238E27FC236}">
                <a16:creationId xmlns:a16="http://schemas.microsoft.com/office/drawing/2014/main" id="{F630BC7F-DD2B-5459-60B1-73A65C286B4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498167" y="1734057"/>
            <a:ext cx="4349372" cy="3657600"/>
          </a:xfrm>
          <a:prstGeom prst="rect">
            <a:avLst/>
          </a:prstGeom>
        </p:spPr>
      </p:pic>
      <p:sp>
        <p:nvSpPr>
          <p:cNvPr id="3" name="Content Placeholder 2">
            <a:extLst>
              <a:ext uri="{FF2B5EF4-FFF2-40B4-BE49-F238E27FC236}">
                <a16:creationId xmlns:a16="http://schemas.microsoft.com/office/drawing/2014/main" id="{D4792521-4E58-3A4F-7A96-FE993E01F62F}"/>
              </a:ext>
            </a:extLst>
          </p:cNvPr>
          <p:cNvSpPr>
            <a:spLocks noGrp="1"/>
          </p:cNvSpPr>
          <p:nvPr>
            <p:ph idx="1"/>
          </p:nvPr>
        </p:nvSpPr>
        <p:spPr>
          <a:xfrm>
            <a:off x="929217" y="5383030"/>
            <a:ext cx="10361084" cy="1065213"/>
          </a:xfrm>
        </p:spPr>
        <p:txBody>
          <a:bodyPr/>
          <a:lstStyle/>
          <a:p>
            <a:pPr marL="800100" lvl="1" indent="-342900">
              <a:buFont typeface="Arial" panose="020B0604020202020204" pitchFamily="34" charset="0"/>
              <a:buChar char="•"/>
            </a:pPr>
            <a:r>
              <a:rPr lang="en-US" dirty="0"/>
              <a:t>All distributed pilot designs perform the same, slightly better than the clustered pilot design.</a:t>
            </a:r>
          </a:p>
          <a:p>
            <a:pPr marL="800100" lvl="1" indent="-342900">
              <a:buFont typeface="Arial" panose="020B0604020202020204" pitchFamily="34" charset="0"/>
              <a:buChar char="•"/>
            </a:pPr>
            <a:r>
              <a:rPr lang="en-US" dirty="0"/>
              <a:t>The performance of the distributed pilot designs approaches that of the clustered pilot design as the MCS gets higher.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9810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5FFD-9BDC-467A-DEEE-E59060E0E10D}"/>
              </a:ext>
            </a:extLst>
          </p:cNvPr>
          <p:cNvSpPr>
            <a:spLocks noGrp="1"/>
          </p:cNvSpPr>
          <p:nvPr>
            <p:ph type="title"/>
          </p:nvPr>
        </p:nvSpPr>
        <p:spPr/>
        <p:txBody>
          <a:bodyPr/>
          <a:lstStyle/>
          <a:p>
            <a:r>
              <a:rPr lang="en-US" dirty="0"/>
              <a:t>Distribution Bandwidth = 20 MHz</a:t>
            </a:r>
          </a:p>
        </p:txBody>
      </p:sp>
      <p:sp>
        <p:nvSpPr>
          <p:cNvPr id="4" name="Slide Number Placeholder 3">
            <a:extLst>
              <a:ext uri="{FF2B5EF4-FFF2-40B4-BE49-F238E27FC236}">
                <a16:creationId xmlns:a16="http://schemas.microsoft.com/office/drawing/2014/main" id="{2543CA3C-9209-993A-8840-F3EA332F15B1}"/>
              </a:ext>
            </a:extLst>
          </p:cNvPr>
          <p:cNvSpPr>
            <a:spLocks noGrp="1"/>
          </p:cNvSpPr>
          <p:nvPr>
            <p:ph type="sldNum" idx="12"/>
          </p:nvPr>
        </p:nvSpPr>
        <p:spPr/>
        <p:txBody>
          <a:bodyPr/>
          <a:lstStyle/>
          <a:p>
            <a:r>
              <a:rPr lang="en-GB"/>
              <a:t>Slide </a:t>
            </a:r>
            <a:fld id="{440F5867-744E-4AA6-B0ED-4C44D2DFBB7B}" type="slidenum">
              <a:rPr lang="en-GB" smtClean="0"/>
              <a:pPr/>
              <a:t>19</a:t>
            </a:fld>
            <a:endParaRPr lang="en-GB"/>
          </a:p>
        </p:txBody>
      </p:sp>
      <p:sp>
        <p:nvSpPr>
          <p:cNvPr id="5" name="Footer Placeholder 4">
            <a:extLst>
              <a:ext uri="{FF2B5EF4-FFF2-40B4-BE49-F238E27FC236}">
                <a16:creationId xmlns:a16="http://schemas.microsoft.com/office/drawing/2014/main" id="{CFAF47CF-52A7-0546-097C-2F3EF4006991}"/>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311258A4-A13E-2096-941A-27D48AF1AD21}"/>
              </a:ext>
            </a:extLst>
          </p:cNvPr>
          <p:cNvSpPr>
            <a:spLocks noGrp="1"/>
          </p:cNvSpPr>
          <p:nvPr>
            <p:ph type="dt" idx="15"/>
          </p:nvPr>
        </p:nvSpPr>
        <p:spPr/>
        <p:txBody>
          <a:bodyPr/>
          <a:lstStyle/>
          <a:p>
            <a:r>
              <a:rPr lang="en-US"/>
              <a:t>May 2024</a:t>
            </a:r>
            <a:endParaRPr lang="en-GB"/>
          </a:p>
        </p:txBody>
      </p:sp>
      <p:pic>
        <p:nvPicPr>
          <p:cNvPr id="3" name="Picture 2">
            <a:extLst>
              <a:ext uri="{FF2B5EF4-FFF2-40B4-BE49-F238E27FC236}">
                <a16:creationId xmlns:a16="http://schemas.microsoft.com/office/drawing/2014/main" id="{01E9569B-A538-0449-10E3-A9F237463AA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439950" y="1600200"/>
            <a:ext cx="4353368" cy="3657600"/>
          </a:xfrm>
          <a:prstGeom prst="rect">
            <a:avLst/>
          </a:prstGeom>
        </p:spPr>
      </p:pic>
      <p:pic>
        <p:nvPicPr>
          <p:cNvPr id="9" name="Picture 8">
            <a:extLst>
              <a:ext uri="{FF2B5EF4-FFF2-40B4-BE49-F238E27FC236}">
                <a16:creationId xmlns:a16="http://schemas.microsoft.com/office/drawing/2014/main" id="{CAF465CA-C2C5-EFA6-BC1D-84175F18377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18867" y="1600200"/>
            <a:ext cx="4353368" cy="3657600"/>
          </a:xfrm>
          <a:prstGeom prst="rect">
            <a:avLst/>
          </a:prstGeom>
        </p:spPr>
      </p:pic>
      <p:sp>
        <p:nvSpPr>
          <p:cNvPr id="7" name="Content Placeholder 2">
            <a:extLst>
              <a:ext uri="{FF2B5EF4-FFF2-40B4-BE49-F238E27FC236}">
                <a16:creationId xmlns:a16="http://schemas.microsoft.com/office/drawing/2014/main" id="{751AF339-2CF2-ADCF-C262-7EAB54B0A0D6}"/>
              </a:ext>
            </a:extLst>
          </p:cNvPr>
          <p:cNvSpPr>
            <a:spLocks noGrp="1"/>
          </p:cNvSpPr>
          <p:nvPr>
            <p:ph idx="1"/>
          </p:nvPr>
        </p:nvSpPr>
        <p:spPr>
          <a:xfrm>
            <a:off x="929217" y="5383030"/>
            <a:ext cx="10361084" cy="1065213"/>
          </a:xfrm>
        </p:spPr>
        <p:txBody>
          <a:bodyPr/>
          <a:lstStyle/>
          <a:p>
            <a:pPr marL="800100" lvl="1" indent="-342900">
              <a:buFont typeface="Arial" panose="020B0604020202020204" pitchFamily="34" charset="0"/>
              <a:buChar char="•"/>
            </a:pPr>
            <a:r>
              <a:rPr lang="en-US" dirty="0"/>
              <a:t>The performance of the distributed pilot designs becomes similar to the clustered pilot design at higher MCSs.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06750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3589-F7E8-EE2A-3799-33CC7FED6308}"/>
              </a:ext>
            </a:extLst>
          </p:cNvPr>
          <p:cNvSpPr>
            <a:spLocks noGrp="1"/>
          </p:cNvSpPr>
          <p:nvPr>
            <p:ph type="title"/>
          </p:nvPr>
        </p:nvSpPr>
        <p:spPr/>
        <p:txBody>
          <a:bodyPr/>
          <a:lstStyle/>
          <a:p>
            <a:r>
              <a:rPr lang="en-US"/>
              <a:t>Abstract</a:t>
            </a:r>
          </a:p>
        </p:txBody>
      </p:sp>
      <p:sp>
        <p:nvSpPr>
          <p:cNvPr id="3" name="Content Placeholder 2">
            <a:extLst>
              <a:ext uri="{FF2B5EF4-FFF2-40B4-BE49-F238E27FC236}">
                <a16:creationId xmlns:a16="http://schemas.microsoft.com/office/drawing/2014/main" id="{9629AEAD-0F43-8081-17EC-A03CDA579E10}"/>
              </a:ext>
            </a:extLst>
          </p:cNvPr>
          <p:cNvSpPr>
            <a:spLocks noGrp="1"/>
          </p:cNvSpPr>
          <p:nvPr>
            <p:ph idx="1"/>
          </p:nvPr>
        </p:nvSpPr>
        <p:spPr/>
        <p:txBody>
          <a:bodyPr/>
          <a:lstStyle/>
          <a:p>
            <a:pPr>
              <a:buFont typeface="Arial" panose="020B0604020202020204" pitchFamily="34" charset="0"/>
              <a:buChar char="•"/>
            </a:pPr>
            <a:r>
              <a:rPr lang="en-US" dirty="0"/>
              <a:t>In this contribution, we investigate how the pilot structure and pilot tone allocation may impact the performance of phase tracking. In essence, we compare the PER performance of clustered vs distributed pilot tones. </a:t>
            </a:r>
          </a:p>
          <a:p>
            <a:endParaRPr lang="en-US" dirty="0"/>
          </a:p>
        </p:txBody>
      </p:sp>
      <p:sp>
        <p:nvSpPr>
          <p:cNvPr id="4" name="Slide Number Placeholder 3">
            <a:extLst>
              <a:ext uri="{FF2B5EF4-FFF2-40B4-BE49-F238E27FC236}">
                <a16:creationId xmlns:a16="http://schemas.microsoft.com/office/drawing/2014/main" id="{2A3B674E-3CA2-CB0A-423B-82A3856BD7FE}"/>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CA94EB20-7AD0-0711-120E-34B60E6C5F4A}"/>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AB671459-E5FD-37E2-87E0-F213DD82D698}"/>
              </a:ext>
            </a:extLst>
          </p:cNvPr>
          <p:cNvSpPr>
            <a:spLocks noGrp="1"/>
          </p:cNvSpPr>
          <p:nvPr>
            <p:ph type="dt" idx="15"/>
          </p:nvPr>
        </p:nvSpPr>
        <p:spPr/>
        <p:txBody>
          <a:bodyPr/>
          <a:lstStyle/>
          <a:p>
            <a:r>
              <a:rPr lang="en-US"/>
              <a:t>May 2024</a:t>
            </a:r>
            <a:endParaRPr lang="en-GB"/>
          </a:p>
        </p:txBody>
      </p:sp>
    </p:spTree>
    <p:extLst>
      <p:ext uri="{BB962C8B-B14F-4D97-AF65-F5344CB8AC3E}">
        <p14:creationId xmlns:p14="http://schemas.microsoft.com/office/powerpoint/2010/main" val="2344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5FFD-9BDC-467A-DEEE-E59060E0E10D}"/>
              </a:ext>
            </a:extLst>
          </p:cNvPr>
          <p:cNvSpPr>
            <a:spLocks noGrp="1"/>
          </p:cNvSpPr>
          <p:nvPr>
            <p:ph type="title"/>
          </p:nvPr>
        </p:nvSpPr>
        <p:spPr/>
        <p:txBody>
          <a:bodyPr/>
          <a:lstStyle/>
          <a:p>
            <a:r>
              <a:rPr lang="en-US" dirty="0"/>
              <a:t>Distribution Bandwidth = 40 MHz</a:t>
            </a:r>
          </a:p>
        </p:txBody>
      </p:sp>
      <p:sp>
        <p:nvSpPr>
          <p:cNvPr id="4" name="Slide Number Placeholder 3">
            <a:extLst>
              <a:ext uri="{FF2B5EF4-FFF2-40B4-BE49-F238E27FC236}">
                <a16:creationId xmlns:a16="http://schemas.microsoft.com/office/drawing/2014/main" id="{2543CA3C-9209-993A-8840-F3EA332F15B1}"/>
              </a:ext>
            </a:extLst>
          </p:cNvPr>
          <p:cNvSpPr>
            <a:spLocks noGrp="1"/>
          </p:cNvSpPr>
          <p:nvPr>
            <p:ph type="sldNum" idx="12"/>
          </p:nvPr>
        </p:nvSpPr>
        <p:spPr/>
        <p:txBody>
          <a:bodyPr/>
          <a:lstStyle/>
          <a:p>
            <a:r>
              <a:rPr lang="en-GB"/>
              <a:t>Slide </a:t>
            </a:r>
            <a:fld id="{440F5867-744E-4AA6-B0ED-4C44D2DFBB7B}" type="slidenum">
              <a:rPr lang="en-GB" smtClean="0"/>
              <a:pPr/>
              <a:t>20</a:t>
            </a:fld>
            <a:endParaRPr lang="en-GB"/>
          </a:p>
        </p:txBody>
      </p:sp>
      <p:sp>
        <p:nvSpPr>
          <p:cNvPr id="5" name="Footer Placeholder 4">
            <a:extLst>
              <a:ext uri="{FF2B5EF4-FFF2-40B4-BE49-F238E27FC236}">
                <a16:creationId xmlns:a16="http://schemas.microsoft.com/office/drawing/2014/main" id="{CFAF47CF-52A7-0546-097C-2F3EF4006991}"/>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311258A4-A13E-2096-941A-27D48AF1AD21}"/>
              </a:ext>
            </a:extLst>
          </p:cNvPr>
          <p:cNvSpPr>
            <a:spLocks noGrp="1"/>
          </p:cNvSpPr>
          <p:nvPr>
            <p:ph type="dt" idx="15"/>
          </p:nvPr>
        </p:nvSpPr>
        <p:spPr/>
        <p:txBody>
          <a:bodyPr/>
          <a:lstStyle/>
          <a:p>
            <a:r>
              <a:rPr lang="en-US"/>
              <a:t>May 2024</a:t>
            </a:r>
            <a:endParaRPr lang="en-GB"/>
          </a:p>
        </p:txBody>
      </p:sp>
      <p:pic>
        <p:nvPicPr>
          <p:cNvPr id="7" name="Picture 6">
            <a:extLst>
              <a:ext uri="{FF2B5EF4-FFF2-40B4-BE49-F238E27FC236}">
                <a16:creationId xmlns:a16="http://schemas.microsoft.com/office/drawing/2014/main" id="{EF260D3C-83B5-0851-6D52-FCEB6D1F656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38813" y="1751885"/>
            <a:ext cx="4349373" cy="3657600"/>
          </a:xfrm>
          <a:prstGeom prst="rect">
            <a:avLst/>
          </a:prstGeom>
        </p:spPr>
      </p:pic>
      <p:pic>
        <p:nvPicPr>
          <p:cNvPr id="8" name="Picture 7">
            <a:extLst>
              <a:ext uri="{FF2B5EF4-FFF2-40B4-BE49-F238E27FC236}">
                <a16:creationId xmlns:a16="http://schemas.microsoft.com/office/drawing/2014/main" id="{CBE80F5C-B0E6-AD83-91A4-F224F8144BA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80219" y="1751014"/>
            <a:ext cx="4349372" cy="3657600"/>
          </a:xfrm>
          <a:prstGeom prst="rect">
            <a:avLst/>
          </a:prstGeom>
        </p:spPr>
      </p:pic>
      <p:sp>
        <p:nvSpPr>
          <p:cNvPr id="3" name="Content Placeholder 2">
            <a:extLst>
              <a:ext uri="{FF2B5EF4-FFF2-40B4-BE49-F238E27FC236}">
                <a16:creationId xmlns:a16="http://schemas.microsoft.com/office/drawing/2014/main" id="{87B45148-F91A-17A5-816A-DCE159C8EBF6}"/>
              </a:ext>
            </a:extLst>
          </p:cNvPr>
          <p:cNvSpPr>
            <a:spLocks noGrp="1"/>
          </p:cNvSpPr>
          <p:nvPr>
            <p:ph idx="1"/>
          </p:nvPr>
        </p:nvSpPr>
        <p:spPr>
          <a:xfrm>
            <a:off x="929217" y="5383030"/>
            <a:ext cx="10361084" cy="1065213"/>
          </a:xfrm>
        </p:spPr>
        <p:txBody>
          <a:bodyPr/>
          <a:lstStyle/>
          <a:p>
            <a:pPr marL="800100" lvl="1" indent="-342900">
              <a:buFont typeface="Arial" panose="020B0604020202020204" pitchFamily="34" charset="0"/>
              <a:buChar char="•"/>
            </a:pPr>
            <a:r>
              <a:rPr lang="en-US" dirty="0"/>
              <a:t>Similar behavior for larger distribution bandwidths.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89937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5FFD-9BDC-467A-DEEE-E59060E0E10D}"/>
              </a:ext>
            </a:extLst>
          </p:cNvPr>
          <p:cNvSpPr>
            <a:spLocks noGrp="1"/>
          </p:cNvSpPr>
          <p:nvPr>
            <p:ph type="title"/>
          </p:nvPr>
        </p:nvSpPr>
        <p:spPr/>
        <p:txBody>
          <a:bodyPr/>
          <a:lstStyle/>
          <a:p>
            <a:r>
              <a:rPr lang="en-US" dirty="0"/>
              <a:t>Distribution Bandwidth = 40 MHz</a:t>
            </a:r>
          </a:p>
        </p:txBody>
      </p:sp>
      <p:sp>
        <p:nvSpPr>
          <p:cNvPr id="4" name="Slide Number Placeholder 3">
            <a:extLst>
              <a:ext uri="{FF2B5EF4-FFF2-40B4-BE49-F238E27FC236}">
                <a16:creationId xmlns:a16="http://schemas.microsoft.com/office/drawing/2014/main" id="{2543CA3C-9209-993A-8840-F3EA332F15B1}"/>
              </a:ext>
            </a:extLst>
          </p:cNvPr>
          <p:cNvSpPr>
            <a:spLocks noGrp="1"/>
          </p:cNvSpPr>
          <p:nvPr>
            <p:ph type="sldNum" idx="12"/>
          </p:nvPr>
        </p:nvSpPr>
        <p:spPr/>
        <p:txBody>
          <a:bodyPr/>
          <a:lstStyle/>
          <a:p>
            <a:r>
              <a:rPr lang="en-GB"/>
              <a:t>Slide </a:t>
            </a:r>
            <a:fld id="{440F5867-744E-4AA6-B0ED-4C44D2DFBB7B}" type="slidenum">
              <a:rPr lang="en-GB" smtClean="0"/>
              <a:pPr/>
              <a:t>21</a:t>
            </a:fld>
            <a:endParaRPr lang="en-GB"/>
          </a:p>
        </p:txBody>
      </p:sp>
      <p:sp>
        <p:nvSpPr>
          <p:cNvPr id="5" name="Footer Placeholder 4">
            <a:extLst>
              <a:ext uri="{FF2B5EF4-FFF2-40B4-BE49-F238E27FC236}">
                <a16:creationId xmlns:a16="http://schemas.microsoft.com/office/drawing/2014/main" id="{CFAF47CF-52A7-0546-097C-2F3EF4006991}"/>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311258A4-A13E-2096-941A-27D48AF1AD21}"/>
              </a:ext>
            </a:extLst>
          </p:cNvPr>
          <p:cNvSpPr>
            <a:spLocks noGrp="1"/>
          </p:cNvSpPr>
          <p:nvPr>
            <p:ph type="dt" idx="15"/>
          </p:nvPr>
        </p:nvSpPr>
        <p:spPr/>
        <p:txBody>
          <a:bodyPr/>
          <a:lstStyle/>
          <a:p>
            <a:r>
              <a:rPr lang="en-US"/>
              <a:t>May 2024</a:t>
            </a:r>
            <a:endParaRPr lang="en-GB"/>
          </a:p>
        </p:txBody>
      </p:sp>
      <p:pic>
        <p:nvPicPr>
          <p:cNvPr id="3" name="Picture 2">
            <a:extLst>
              <a:ext uri="{FF2B5EF4-FFF2-40B4-BE49-F238E27FC236}">
                <a16:creationId xmlns:a16="http://schemas.microsoft.com/office/drawing/2014/main" id="{4CAC6D22-A76E-79CD-6F16-CA017A5075C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08029" y="1751885"/>
            <a:ext cx="4321757" cy="3657600"/>
          </a:xfrm>
          <a:prstGeom prst="rect">
            <a:avLst/>
          </a:prstGeom>
        </p:spPr>
      </p:pic>
      <p:pic>
        <p:nvPicPr>
          <p:cNvPr id="9" name="Picture 8">
            <a:extLst>
              <a:ext uri="{FF2B5EF4-FFF2-40B4-BE49-F238E27FC236}">
                <a16:creationId xmlns:a16="http://schemas.microsoft.com/office/drawing/2014/main" id="{B177CEA3-44E4-F617-C2FE-44CF9C14070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44965" y="1751885"/>
            <a:ext cx="4321756" cy="3657600"/>
          </a:xfrm>
          <a:prstGeom prst="rect">
            <a:avLst/>
          </a:prstGeom>
        </p:spPr>
      </p:pic>
      <p:sp>
        <p:nvSpPr>
          <p:cNvPr id="7" name="Content Placeholder 2">
            <a:extLst>
              <a:ext uri="{FF2B5EF4-FFF2-40B4-BE49-F238E27FC236}">
                <a16:creationId xmlns:a16="http://schemas.microsoft.com/office/drawing/2014/main" id="{B1224C94-F597-2490-C089-775B3E3CF396}"/>
              </a:ext>
            </a:extLst>
          </p:cNvPr>
          <p:cNvSpPr>
            <a:spLocks noGrp="1"/>
          </p:cNvSpPr>
          <p:nvPr>
            <p:ph idx="1"/>
          </p:nvPr>
        </p:nvSpPr>
        <p:spPr>
          <a:xfrm>
            <a:off x="929217" y="5383030"/>
            <a:ext cx="10361084" cy="1065213"/>
          </a:xfrm>
        </p:spPr>
        <p:txBody>
          <a:bodyPr/>
          <a:lstStyle/>
          <a:p>
            <a:pPr marL="800100" lvl="1" indent="-342900">
              <a:buFont typeface="Arial" panose="020B0604020202020204" pitchFamily="34" charset="0"/>
              <a:buChar char="•"/>
            </a:pPr>
            <a:r>
              <a:rPr lang="en-US" dirty="0"/>
              <a:t>…, with a slight difference between the performance of the distributed and clustered pilot designs at high MCS. </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91556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C755-3218-FEF8-A336-D2FE860E9D9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D30F123-3F0F-8837-81CC-4811C59FCBD4}"/>
              </a:ext>
            </a:extLst>
          </p:cNvPr>
          <p:cNvSpPr>
            <a:spLocks noGrp="1"/>
          </p:cNvSpPr>
          <p:nvPr>
            <p:ph idx="1"/>
          </p:nvPr>
        </p:nvSpPr>
        <p:spPr/>
        <p:txBody>
          <a:bodyPr/>
          <a:lstStyle/>
          <a:p>
            <a:pPr>
              <a:buFont typeface="Arial" panose="020B0604020202020204" pitchFamily="34" charset="0"/>
              <a:buChar char="•"/>
            </a:pPr>
            <a:r>
              <a:rPr lang="en-US" dirty="0"/>
              <a:t>The PER performance of different designs for pilot structure is compared </a:t>
            </a:r>
          </a:p>
          <a:p>
            <a:pPr>
              <a:buFont typeface="Arial" panose="020B0604020202020204" pitchFamily="34" charset="0"/>
              <a:buChar char="•"/>
            </a:pPr>
            <a:r>
              <a:rPr lang="en-US" dirty="0"/>
              <a:t>All distributed pilot designs (regardless of the specifics of the design) perform the same </a:t>
            </a:r>
          </a:p>
          <a:p>
            <a:pPr>
              <a:buFont typeface="Arial" panose="020B0604020202020204" pitchFamily="34" charset="0"/>
              <a:buChar char="•"/>
            </a:pPr>
            <a:r>
              <a:rPr lang="en-US" dirty="0"/>
              <a:t>Distributed pilot designs perform slightly better than clustered pilot design. </a:t>
            </a:r>
          </a:p>
          <a:p>
            <a:pPr lvl="1">
              <a:buFont typeface="Arial" panose="020B0604020202020204" pitchFamily="34" charset="0"/>
              <a:buChar char="•"/>
            </a:pPr>
            <a:r>
              <a:rPr lang="en-US" dirty="0"/>
              <a:t>The performance is </a:t>
            </a:r>
            <a:r>
              <a:rPr lang="en-US"/>
              <a:t>better for </a:t>
            </a:r>
            <a:r>
              <a:rPr lang="en-US" dirty="0"/>
              <a:t>lower MCSs and larger distribution bandwidths </a:t>
            </a:r>
          </a:p>
          <a:p>
            <a:pPr>
              <a:buFont typeface="Arial" panose="020B0604020202020204" pitchFamily="34" charset="0"/>
              <a:buChar char="•"/>
            </a:pPr>
            <a:r>
              <a:rPr lang="en-US" dirty="0"/>
              <a:t>In terms of complexity, the discussed designs in this contribution are fairly similar.</a:t>
            </a:r>
          </a:p>
          <a:p>
            <a:pPr>
              <a:buFont typeface="Arial" panose="020B0604020202020204" pitchFamily="34" charset="0"/>
              <a:buChar char="•"/>
            </a:pPr>
            <a:r>
              <a:rPr lang="en-US" dirty="0"/>
              <a:t>A criteria to distinguish the best pilot design is required.    </a:t>
            </a:r>
          </a:p>
          <a:p>
            <a:pPr>
              <a:buFont typeface="Arial" panose="020B0604020202020204" pitchFamily="34" charset="0"/>
              <a:buChar char="•"/>
            </a:pPr>
            <a:r>
              <a:rPr lang="en-US" dirty="0"/>
              <a:t>Other methods to combine smaller DRUs to form larger DRUs may be also recommended[4]. </a:t>
            </a:r>
          </a:p>
          <a:p>
            <a:pPr marL="0" indent="0"/>
            <a:endParaRPr lang="en-US" dirty="0"/>
          </a:p>
        </p:txBody>
      </p:sp>
      <p:sp>
        <p:nvSpPr>
          <p:cNvPr id="4" name="Slide Number Placeholder 3">
            <a:extLst>
              <a:ext uri="{FF2B5EF4-FFF2-40B4-BE49-F238E27FC236}">
                <a16:creationId xmlns:a16="http://schemas.microsoft.com/office/drawing/2014/main" id="{FC1A0170-865A-1C6A-10BB-51A6610D14FE}"/>
              </a:ext>
            </a:extLst>
          </p:cNvPr>
          <p:cNvSpPr>
            <a:spLocks noGrp="1"/>
          </p:cNvSpPr>
          <p:nvPr>
            <p:ph type="sldNum" idx="12"/>
          </p:nvPr>
        </p:nvSpPr>
        <p:spPr/>
        <p:txBody>
          <a:bodyPr/>
          <a:lstStyle/>
          <a:p>
            <a:r>
              <a:rPr lang="en-GB"/>
              <a:t>Slide </a:t>
            </a:r>
            <a:fld id="{440F5867-744E-4AA6-B0ED-4C44D2DFBB7B}" type="slidenum">
              <a:rPr lang="en-GB" smtClean="0"/>
              <a:pPr/>
              <a:t>22</a:t>
            </a:fld>
            <a:endParaRPr lang="en-GB"/>
          </a:p>
        </p:txBody>
      </p:sp>
      <p:sp>
        <p:nvSpPr>
          <p:cNvPr id="5" name="Footer Placeholder 4">
            <a:extLst>
              <a:ext uri="{FF2B5EF4-FFF2-40B4-BE49-F238E27FC236}">
                <a16:creationId xmlns:a16="http://schemas.microsoft.com/office/drawing/2014/main" id="{86505885-D63E-70D1-92E5-D0070ADBAB8B}"/>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4C75C08D-7C6F-3272-FA3E-8DDA7B47F42D}"/>
              </a:ext>
            </a:extLst>
          </p:cNvPr>
          <p:cNvSpPr>
            <a:spLocks noGrp="1"/>
          </p:cNvSpPr>
          <p:nvPr>
            <p:ph type="dt" idx="15"/>
          </p:nvPr>
        </p:nvSpPr>
        <p:spPr/>
        <p:txBody>
          <a:bodyPr/>
          <a:lstStyle/>
          <a:p>
            <a:r>
              <a:rPr lang="en-US"/>
              <a:t>May 2024</a:t>
            </a:r>
            <a:endParaRPr lang="en-GB"/>
          </a:p>
        </p:txBody>
      </p:sp>
    </p:spTree>
    <p:extLst>
      <p:ext uri="{BB962C8B-B14F-4D97-AF65-F5344CB8AC3E}">
        <p14:creationId xmlns:p14="http://schemas.microsoft.com/office/powerpoint/2010/main" val="2718885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p:txBody>
          <a:bodyPr/>
          <a:lstStyle/>
          <a:p>
            <a:r>
              <a:rPr lang="en-GB" sz="1600" dirty="0"/>
              <a:t>[1] 11-24/0209r1, Specification Framework for TGbn</a:t>
            </a:r>
          </a:p>
          <a:p>
            <a:r>
              <a:rPr lang="en-GB" sz="1600" dirty="0"/>
              <a:t>[2] 11-24/0402r1, </a:t>
            </a:r>
            <a:r>
              <a:rPr lang="en-US" sz="1600" dirty="0"/>
              <a:t>20 MHz Tone Plan and Pilot Design for DRU</a:t>
            </a:r>
          </a:p>
          <a:p>
            <a:r>
              <a:rPr lang="en-GB" sz="1600" dirty="0"/>
              <a:t>[3] 11-24/0501r2, </a:t>
            </a:r>
            <a:r>
              <a:rPr lang="en-US" sz="1600" dirty="0"/>
              <a:t>Pilot design considerations for dRU</a:t>
            </a:r>
          </a:p>
          <a:p>
            <a:r>
              <a:rPr lang="en-US" sz="1600" dirty="0"/>
              <a:t>[4] </a:t>
            </a:r>
            <a:r>
              <a:rPr lang="en-GB" sz="1600" dirty="0"/>
              <a:t>11-24/0520r1, </a:t>
            </a:r>
            <a:r>
              <a:rPr lang="en-US" sz="1600" dirty="0"/>
              <a:t>Discussion on DRU</a:t>
            </a:r>
          </a:p>
          <a:p>
            <a:endParaRPr lang="en-GB" sz="1600" dirty="0"/>
          </a:p>
          <a:p>
            <a:endParaRPr lang="en-GB" sz="1600" dirty="0"/>
          </a:p>
          <a:p>
            <a:endParaRPr lang="en-GB" sz="16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5" name="Footer Placeholder 4"/>
          <p:cNvSpPr>
            <a:spLocks noGrp="1"/>
          </p:cNvSpPr>
          <p:nvPr>
            <p:ph type="ftr" idx="14"/>
          </p:nvPr>
        </p:nvSpPr>
        <p:spPr/>
        <p:txBody>
          <a:bodyPr/>
          <a:lstStyle/>
          <a:p>
            <a:r>
              <a:rPr lang="en-GB"/>
              <a:t>Mahmoud Kamel, InterDigital</a:t>
            </a:r>
          </a:p>
        </p:txBody>
      </p:sp>
      <p:sp>
        <p:nvSpPr>
          <p:cNvPr id="4" name="Date Placeholder 3"/>
          <p:cNvSpPr>
            <a:spLocks noGrp="1"/>
          </p:cNvSpPr>
          <p:nvPr>
            <p:ph type="dt" idx="15"/>
          </p:nvPr>
        </p:nvSpPr>
        <p:spPr/>
        <p:txBody>
          <a:bodyPr/>
          <a:lstStyle/>
          <a:p>
            <a:r>
              <a:rPr lang="en-US"/>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B406-79EC-2528-A5CD-B9CB5E513ADF}"/>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95FE4EC6-6D11-AC26-DE55-1A202FDDE5EB}"/>
              </a:ext>
            </a:extLst>
          </p:cNvPr>
          <p:cNvSpPr>
            <a:spLocks noGrp="1"/>
          </p:cNvSpPr>
          <p:nvPr>
            <p:ph idx="1"/>
          </p:nvPr>
        </p:nvSpPr>
        <p:spPr/>
        <p:txBody>
          <a:bodyPr/>
          <a:lstStyle/>
          <a:p>
            <a:pPr>
              <a:buFont typeface="Arial" panose="020B0604020202020204" pitchFamily="34" charset="0"/>
              <a:buChar char="•"/>
            </a:pPr>
            <a:r>
              <a:rPr lang="en-US" dirty="0"/>
              <a:t>It was agreed that [1]:</a:t>
            </a:r>
          </a:p>
          <a:p>
            <a:pPr lvl="1">
              <a:buFont typeface="Arial" panose="020B0604020202020204" pitchFamily="34" charset="0"/>
              <a:buChar char="•"/>
            </a:pPr>
            <a:r>
              <a:rPr lang="en-US" dirty="0"/>
              <a:t> 11bn supports hierarchical pilot structure for DRU where pilot locations of a larger DRU is a subset of pilot locations of smaller component DRUs within the same PPDU BW</a:t>
            </a:r>
          </a:p>
          <a:p>
            <a:pPr lvl="1">
              <a:buFont typeface="Arial" panose="020B0604020202020204" pitchFamily="34" charset="0"/>
              <a:buChar char="•"/>
            </a:pPr>
            <a:r>
              <a:rPr lang="en-US" dirty="0"/>
              <a:t>The number of pilot tones for the same size DRU and RRU (regular RU) is the same</a:t>
            </a:r>
          </a:p>
          <a:p>
            <a:pPr>
              <a:buFont typeface="Arial" panose="020B0604020202020204" pitchFamily="34" charset="0"/>
              <a:buChar char="•"/>
            </a:pPr>
            <a:r>
              <a:rPr lang="en-US" dirty="0"/>
              <a:t>Design methods to guarantee sufficiently distributed pilot tones in all DRUs were proposed in [2]</a:t>
            </a:r>
          </a:p>
          <a:p>
            <a:pPr>
              <a:buFont typeface="Arial" panose="020B0604020202020204" pitchFamily="34" charset="0"/>
              <a:buChar char="•"/>
            </a:pPr>
            <a:r>
              <a:rPr lang="en-US" dirty="0"/>
              <a:t>High level criteria for the selection of pilot tones and a hierarchical pilot structure were proposed in [3] </a:t>
            </a:r>
          </a:p>
          <a:p>
            <a:pPr>
              <a:buFont typeface="Arial" panose="020B0604020202020204" pitchFamily="34" charset="0"/>
              <a:buChar char="•"/>
            </a:pPr>
            <a:r>
              <a:rPr lang="en-US" dirty="0"/>
              <a:t>Throughout this contribution, the DRU notation </a:t>
            </a:r>
            <a:r>
              <a:rPr lang="en-US" i="1" dirty="0" err="1">
                <a:solidFill>
                  <a:srgbClr val="FF0000"/>
                </a:solidFill>
              </a:rPr>
              <a:t>x</a:t>
            </a:r>
            <a:r>
              <a:rPr lang="en-US" dirty="0" err="1"/>
              <a:t>DRU</a:t>
            </a:r>
            <a:r>
              <a:rPr lang="en-US" i="1" dirty="0" err="1">
                <a:solidFill>
                  <a:srgbClr val="FF0000"/>
                </a:solidFill>
              </a:rPr>
              <a:t>y</a:t>
            </a:r>
            <a:r>
              <a:rPr lang="en-US" dirty="0"/>
              <a:t> for a DRU of       </a:t>
            </a:r>
            <a:r>
              <a:rPr lang="en-US" i="1" dirty="0">
                <a:solidFill>
                  <a:srgbClr val="FF0000"/>
                </a:solidFill>
              </a:rPr>
              <a:t>x</a:t>
            </a:r>
            <a:r>
              <a:rPr lang="en-US" dirty="0"/>
              <a:t>-tones distributed over a </a:t>
            </a:r>
            <a:r>
              <a:rPr lang="en-US" i="1" dirty="0">
                <a:solidFill>
                  <a:srgbClr val="FF0000"/>
                </a:solidFill>
              </a:rPr>
              <a:t>y</a:t>
            </a:r>
            <a:r>
              <a:rPr lang="en-US" dirty="0"/>
              <a:t> MHz distribution bandwidth will be used [4]</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7831B3C-C40E-D6D3-2724-4E28B219D3B7}"/>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9A73FA7E-8AA1-B787-39F0-759471D08225}"/>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04721861-BCE4-289B-29DD-FE0DD4A944E9}"/>
              </a:ext>
            </a:extLst>
          </p:cNvPr>
          <p:cNvSpPr>
            <a:spLocks noGrp="1"/>
          </p:cNvSpPr>
          <p:nvPr>
            <p:ph type="dt" idx="15"/>
          </p:nvPr>
        </p:nvSpPr>
        <p:spPr/>
        <p:txBody>
          <a:bodyPr/>
          <a:lstStyle/>
          <a:p>
            <a:r>
              <a:rPr lang="en-US"/>
              <a:t>May 2024</a:t>
            </a:r>
            <a:endParaRPr lang="en-GB"/>
          </a:p>
        </p:txBody>
      </p:sp>
    </p:spTree>
    <p:extLst>
      <p:ext uri="{BB962C8B-B14F-4D97-AF65-F5344CB8AC3E}">
        <p14:creationId xmlns:p14="http://schemas.microsoft.com/office/powerpoint/2010/main" val="156605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4D615-81F4-D801-5719-CC2612092874}"/>
              </a:ext>
            </a:extLst>
          </p:cNvPr>
          <p:cNvSpPr>
            <a:spLocks noGrp="1"/>
          </p:cNvSpPr>
          <p:nvPr>
            <p:ph type="title"/>
          </p:nvPr>
        </p:nvSpPr>
        <p:spPr/>
        <p:txBody>
          <a:bodyPr/>
          <a:lstStyle/>
          <a:p>
            <a:r>
              <a:rPr lang="en-US" dirty="0"/>
              <a:t>Structure of Pilot Tones in RRU</a:t>
            </a:r>
          </a:p>
        </p:txBody>
      </p:sp>
      <p:sp>
        <p:nvSpPr>
          <p:cNvPr id="3" name="Content Placeholder 2">
            <a:extLst>
              <a:ext uri="{FF2B5EF4-FFF2-40B4-BE49-F238E27FC236}">
                <a16:creationId xmlns:a16="http://schemas.microsoft.com/office/drawing/2014/main" id="{91245B98-4E98-689F-4E1D-59851E280D0F}"/>
              </a:ext>
            </a:extLst>
          </p:cNvPr>
          <p:cNvSpPr>
            <a:spLocks noGrp="1"/>
          </p:cNvSpPr>
          <p:nvPr>
            <p:ph idx="1"/>
          </p:nvPr>
        </p:nvSpPr>
        <p:spPr>
          <a:xfrm>
            <a:off x="822959" y="1677985"/>
            <a:ext cx="10826115" cy="4494214"/>
          </a:xfrm>
        </p:spPr>
        <p:txBody>
          <a:bodyPr/>
          <a:lstStyle/>
          <a:p>
            <a:pPr>
              <a:buFont typeface="Arial" panose="020B0604020202020204" pitchFamily="34" charset="0"/>
              <a:buChar char="•"/>
            </a:pPr>
            <a:r>
              <a:rPr lang="en-US" sz="1800" dirty="0"/>
              <a:t>Recall that in Regular RU (RRU) the pilots are evenly distributed within the RRU bandwidth</a:t>
            </a:r>
          </a:p>
        </p:txBody>
      </p:sp>
      <p:sp>
        <p:nvSpPr>
          <p:cNvPr id="4" name="Slide Number Placeholder 3">
            <a:extLst>
              <a:ext uri="{FF2B5EF4-FFF2-40B4-BE49-F238E27FC236}">
                <a16:creationId xmlns:a16="http://schemas.microsoft.com/office/drawing/2014/main" id="{93710441-CF4C-9C5A-1938-6D225DBFDB4A}"/>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5" name="Footer Placeholder 4">
            <a:extLst>
              <a:ext uri="{FF2B5EF4-FFF2-40B4-BE49-F238E27FC236}">
                <a16:creationId xmlns:a16="http://schemas.microsoft.com/office/drawing/2014/main" id="{0176E80C-5D07-B674-2B95-3A7B045BE3A8}"/>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E7DC6C87-3094-5613-2F5C-EBD86AA292A1}"/>
              </a:ext>
            </a:extLst>
          </p:cNvPr>
          <p:cNvSpPr>
            <a:spLocks noGrp="1"/>
          </p:cNvSpPr>
          <p:nvPr>
            <p:ph type="dt" idx="15"/>
          </p:nvPr>
        </p:nvSpPr>
        <p:spPr/>
        <p:txBody>
          <a:bodyPr/>
          <a:lstStyle/>
          <a:p>
            <a:r>
              <a:rPr lang="en-US"/>
              <a:t>May 2024</a:t>
            </a:r>
            <a:endParaRPr lang="en-GB"/>
          </a:p>
        </p:txBody>
      </p:sp>
      <p:grpSp>
        <p:nvGrpSpPr>
          <p:cNvPr id="45" name="Group 44">
            <a:extLst>
              <a:ext uri="{FF2B5EF4-FFF2-40B4-BE49-F238E27FC236}">
                <a16:creationId xmlns:a16="http://schemas.microsoft.com/office/drawing/2014/main" id="{9DAE02B3-C9F6-A11E-203B-7CEA8018A2C0}"/>
              </a:ext>
            </a:extLst>
          </p:cNvPr>
          <p:cNvGrpSpPr/>
          <p:nvPr/>
        </p:nvGrpSpPr>
        <p:grpSpPr>
          <a:xfrm>
            <a:off x="662720" y="2223091"/>
            <a:ext cx="5532522" cy="3747296"/>
            <a:chOff x="4612964" y="2263590"/>
            <a:chExt cx="5532522" cy="3747296"/>
          </a:xfrm>
        </p:grpSpPr>
        <p:pic>
          <p:nvPicPr>
            <p:cNvPr id="9" name="Picture 8">
              <a:extLst>
                <a:ext uri="{FF2B5EF4-FFF2-40B4-BE49-F238E27FC236}">
                  <a16:creationId xmlns:a16="http://schemas.microsoft.com/office/drawing/2014/main" id="{AFFB4480-ADB0-EFAF-DFD9-6D1BB06F2FF7}"/>
                </a:ext>
              </a:extLst>
            </p:cNvPr>
            <p:cNvPicPr>
              <a:picLocks noChangeAspect="1"/>
            </p:cNvPicPr>
            <p:nvPr/>
          </p:nvPicPr>
          <p:blipFill>
            <a:blip r:embed="rId3"/>
            <a:stretch>
              <a:fillRect/>
            </a:stretch>
          </p:blipFill>
          <p:spPr>
            <a:xfrm>
              <a:off x="4612964" y="2363948"/>
              <a:ext cx="2966072" cy="3646938"/>
            </a:xfrm>
            <a:prstGeom prst="rect">
              <a:avLst/>
            </a:prstGeom>
          </p:spPr>
        </p:pic>
        <p:cxnSp>
          <p:nvCxnSpPr>
            <p:cNvPr id="11" name="Straight Connector 10">
              <a:extLst>
                <a:ext uri="{FF2B5EF4-FFF2-40B4-BE49-F238E27FC236}">
                  <a16:creationId xmlns:a16="http://schemas.microsoft.com/office/drawing/2014/main" id="{959FFEE0-D4CB-4D45-5A10-135B4DCCBCB5}"/>
                </a:ext>
              </a:extLst>
            </p:cNvPr>
            <p:cNvCxnSpPr>
              <a:cxnSpLocks/>
            </p:cNvCxnSpPr>
            <p:nvPr/>
          </p:nvCxnSpPr>
          <p:spPr bwMode="auto">
            <a:xfrm>
              <a:off x="4788711" y="2379868"/>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5D3FBDB-207C-F0B6-4723-CB6524EBCE79}"/>
                </a:ext>
              </a:extLst>
            </p:cNvPr>
            <p:cNvCxnSpPr>
              <a:cxnSpLocks/>
            </p:cNvCxnSpPr>
            <p:nvPr/>
          </p:nvCxnSpPr>
          <p:spPr bwMode="auto">
            <a:xfrm>
              <a:off x="5159632" y="2376042"/>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8F5F67E-CCE4-4A5B-16BA-9AAAA939CDC5}"/>
                </a:ext>
              </a:extLst>
            </p:cNvPr>
            <p:cNvCxnSpPr>
              <a:cxnSpLocks/>
            </p:cNvCxnSpPr>
            <p:nvPr/>
          </p:nvCxnSpPr>
          <p:spPr bwMode="auto">
            <a:xfrm>
              <a:off x="5530553" y="2376042"/>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96BE284-05E8-A022-71E7-406BF284F941}"/>
                </a:ext>
              </a:extLst>
            </p:cNvPr>
            <p:cNvCxnSpPr>
              <a:cxnSpLocks/>
            </p:cNvCxnSpPr>
            <p:nvPr/>
          </p:nvCxnSpPr>
          <p:spPr bwMode="auto">
            <a:xfrm>
              <a:off x="5901473" y="2376042"/>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4194F456-37EC-AD50-DBCE-B32150228434}"/>
                </a:ext>
              </a:extLst>
            </p:cNvPr>
            <p:cNvCxnSpPr>
              <a:cxnSpLocks/>
            </p:cNvCxnSpPr>
            <p:nvPr/>
          </p:nvCxnSpPr>
          <p:spPr bwMode="auto">
            <a:xfrm>
              <a:off x="6264330" y="2379867"/>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318B6A60-19E4-6E33-F97A-5F8B530B7E6B}"/>
                </a:ext>
              </a:extLst>
            </p:cNvPr>
            <p:cNvCxnSpPr>
              <a:cxnSpLocks/>
            </p:cNvCxnSpPr>
            <p:nvPr/>
          </p:nvCxnSpPr>
          <p:spPr bwMode="auto">
            <a:xfrm>
              <a:off x="6635251" y="2376041"/>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E8BD83D-9C08-6BE5-0F2A-14E320C04C6E}"/>
                </a:ext>
              </a:extLst>
            </p:cNvPr>
            <p:cNvCxnSpPr>
              <a:cxnSpLocks/>
            </p:cNvCxnSpPr>
            <p:nvPr/>
          </p:nvCxnSpPr>
          <p:spPr bwMode="auto">
            <a:xfrm>
              <a:off x="7006172" y="2376041"/>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D76F9E7-8589-5E66-2630-1E36FE9779DA}"/>
                </a:ext>
              </a:extLst>
            </p:cNvPr>
            <p:cNvCxnSpPr>
              <a:cxnSpLocks/>
            </p:cNvCxnSpPr>
            <p:nvPr/>
          </p:nvCxnSpPr>
          <p:spPr bwMode="auto">
            <a:xfrm>
              <a:off x="7377092" y="2376041"/>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8F9B9D95-FE7F-0B0D-62AF-2219A13769AC}"/>
                </a:ext>
              </a:extLst>
            </p:cNvPr>
            <p:cNvCxnSpPr>
              <a:cxnSpLocks/>
            </p:cNvCxnSpPr>
            <p:nvPr/>
          </p:nvCxnSpPr>
          <p:spPr bwMode="auto">
            <a:xfrm>
              <a:off x="4788711" y="3857906"/>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5FBF0802-434D-2080-6D0F-968EC0046E60}"/>
                </a:ext>
              </a:extLst>
            </p:cNvPr>
            <p:cNvCxnSpPr>
              <a:cxnSpLocks/>
            </p:cNvCxnSpPr>
            <p:nvPr/>
          </p:nvCxnSpPr>
          <p:spPr bwMode="auto">
            <a:xfrm>
              <a:off x="5159632" y="3854080"/>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7354C76-DA9D-E13A-6C2B-A8A08E10319E}"/>
                </a:ext>
              </a:extLst>
            </p:cNvPr>
            <p:cNvCxnSpPr>
              <a:cxnSpLocks/>
            </p:cNvCxnSpPr>
            <p:nvPr/>
          </p:nvCxnSpPr>
          <p:spPr bwMode="auto">
            <a:xfrm>
              <a:off x="5530553" y="3854080"/>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A91223A4-EDBA-7BDD-0E3D-75FB69527076}"/>
                </a:ext>
              </a:extLst>
            </p:cNvPr>
            <p:cNvCxnSpPr>
              <a:cxnSpLocks/>
            </p:cNvCxnSpPr>
            <p:nvPr/>
          </p:nvCxnSpPr>
          <p:spPr bwMode="auto">
            <a:xfrm>
              <a:off x="5901473" y="3854080"/>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AE9C4A2C-8F55-7132-694F-323C938ABF4B}"/>
                </a:ext>
              </a:extLst>
            </p:cNvPr>
            <p:cNvCxnSpPr>
              <a:cxnSpLocks/>
            </p:cNvCxnSpPr>
            <p:nvPr/>
          </p:nvCxnSpPr>
          <p:spPr bwMode="auto">
            <a:xfrm>
              <a:off x="6281264" y="3857905"/>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E8278E3-B924-D533-30C9-AA41FB864C09}"/>
                </a:ext>
              </a:extLst>
            </p:cNvPr>
            <p:cNvCxnSpPr>
              <a:cxnSpLocks/>
            </p:cNvCxnSpPr>
            <p:nvPr/>
          </p:nvCxnSpPr>
          <p:spPr bwMode="auto">
            <a:xfrm>
              <a:off x="6652185" y="3854079"/>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8F6A7941-A3ED-D08E-149B-0958B76EE5E8}"/>
                </a:ext>
              </a:extLst>
            </p:cNvPr>
            <p:cNvCxnSpPr>
              <a:cxnSpLocks/>
            </p:cNvCxnSpPr>
            <p:nvPr/>
          </p:nvCxnSpPr>
          <p:spPr bwMode="auto">
            <a:xfrm>
              <a:off x="7023106" y="3854079"/>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89C4881-640B-ACF7-0392-E07C22C76517}"/>
                </a:ext>
              </a:extLst>
            </p:cNvPr>
            <p:cNvCxnSpPr>
              <a:cxnSpLocks/>
            </p:cNvCxnSpPr>
            <p:nvPr/>
          </p:nvCxnSpPr>
          <p:spPr bwMode="auto">
            <a:xfrm>
              <a:off x="7394026" y="3854079"/>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7C016EFB-CFAE-62CE-B840-32F0C229C488}"/>
                </a:ext>
              </a:extLst>
            </p:cNvPr>
            <p:cNvCxnSpPr>
              <a:cxnSpLocks/>
            </p:cNvCxnSpPr>
            <p:nvPr/>
          </p:nvCxnSpPr>
          <p:spPr bwMode="auto">
            <a:xfrm>
              <a:off x="4792547" y="5292402"/>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50D49F74-DC52-95D0-FD7A-C5C5D3584BD1}"/>
                </a:ext>
              </a:extLst>
            </p:cNvPr>
            <p:cNvCxnSpPr>
              <a:cxnSpLocks/>
            </p:cNvCxnSpPr>
            <p:nvPr/>
          </p:nvCxnSpPr>
          <p:spPr bwMode="auto">
            <a:xfrm>
              <a:off x="5534389" y="5288576"/>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8BC35CC-F32C-D010-B144-55D921F725CD}"/>
                </a:ext>
              </a:extLst>
            </p:cNvPr>
            <p:cNvCxnSpPr>
              <a:cxnSpLocks/>
            </p:cNvCxnSpPr>
            <p:nvPr/>
          </p:nvCxnSpPr>
          <p:spPr bwMode="auto">
            <a:xfrm>
              <a:off x="6656021" y="5288575"/>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A856F8FB-F916-1B65-8121-13D462A3A5F6}"/>
                </a:ext>
              </a:extLst>
            </p:cNvPr>
            <p:cNvCxnSpPr>
              <a:cxnSpLocks/>
            </p:cNvCxnSpPr>
            <p:nvPr/>
          </p:nvCxnSpPr>
          <p:spPr bwMode="auto">
            <a:xfrm>
              <a:off x="7397862" y="5288575"/>
              <a:ext cx="0" cy="698429"/>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43" name="Straight Arrow Connector 42">
              <a:extLst>
                <a:ext uri="{FF2B5EF4-FFF2-40B4-BE49-F238E27FC236}">
                  <a16:creationId xmlns:a16="http://schemas.microsoft.com/office/drawing/2014/main" id="{40D43E2C-D659-21BE-67B2-1655831C4539}"/>
                </a:ext>
              </a:extLst>
            </p:cNvPr>
            <p:cNvCxnSpPr/>
            <p:nvPr/>
          </p:nvCxnSpPr>
          <p:spPr bwMode="auto">
            <a:xfrm flipH="1">
              <a:off x="7377092" y="2481943"/>
              <a:ext cx="835091" cy="17417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4" name="TextBox 43">
              <a:extLst>
                <a:ext uri="{FF2B5EF4-FFF2-40B4-BE49-F238E27FC236}">
                  <a16:creationId xmlns:a16="http://schemas.microsoft.com/office/drawing/2014/main" id="{5DE45AEB-E2CA-0A18-F1DD-E103DFDD9104}"/>
                </a:ext>
              </a:extLst>
            </p:cNvPr>
            <p:cNvSpPr txBox="1"/>
            <p:nvPr/>
          </p:nvSpPr>
          <p:spPr>
            <a:xfrm>
              <a:off x="8303460" y="2263590"/>
              <a:ext cx="1842026" cy="369332"/>
            </a:xfrm>
            <a:prstGeom prst="rect">
              <a:avLst/>
            </a:prstGeom>
            <a:noFill/>
          </p:spPr>
          <p:txBody>
            <a:bodyPr wrap="square" rtlCol="0">
              <a:spAutoFit/>
            </a:bodyPr>
            <a:lstStyle/>
            <a:p>
              <a:r>
                <a:rPr lang="en-US" sz="1800" dirty="0">
                  <a:solidFill>
                    <a:schemeClr val="tx1"/>
                  </a:solidFill>
                </a:rPr>
                <a:t>Pilot tones</a:t>
              </a:r>
            </a:p>
          </p:txBody>
        </p:sp>
      </p:grpSp>
      <p:pic>
        <p:nvPicPr>
          <p:cNvPr id="7" name="Picture 6">
            <a:extLst>
              <a:ext uri="{FF2B5EF4-FFF2-40B4-BE49-F238E27FC236}">
                <a16:creationId xmlns:a16="http://schemas.microsoft.com/office/drawing/2014/main" id="{D3E3D96E-56B6-EF10-2043-4A7BE60E3EC7}"/>
              </a:ext>
            </a:extLst>
          </p:cNvPr>
          <p:cNvPicPr>
            <a:picLocks noChangeAspect="1"/>
          </p:cNvPicPr>
          <p:nvPr/>
        </p:nvPicPr>
        <p:blipFill>
          <a:blip r:embed="rId4"/>
          <a:stretch>
            <a:fillRect/>
          </a:stretch>
        </p:blipFill>
        <p:spPr>
          <a:xfrm>
            <a:off x="6983698" y="4021966"/>
            <a:ext cx="4981622" cy="1844679"/>
          </a:xfrm>
          <a:prstGeom prst="rect">
            <a:avLst/>
          </a:prstGeom>
        </p:spPr>
      </p:pic>
      <p:sp>
        <p:nvSpPr>
          <p:cNvPr id="8" name="Oval 7">
            <a:extLst>
              <a:ext uri="{FF2B5EF4-FFF2-40B4-BE49-F238E27FC236}">
                <a16:creationId xmlns:a16="http://schemas.microsoft.com/office/drawing/2014/main" id="{DAC7A571-969C-75FA-EA2C-973BF9938BFB}"/>
              </a:ext>
            </a:extLst>
          </p:cNvPr>
          <p:cNvSpPr/>
          <p:nvPr/>
        </p:nvSpPr>
        <p:spPr bwMode="auto">
          <a:xfrm>
            <a:off x="6983698" y="4451230"/>
            <a:ext cx="918098" cy="79684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4" name="Straight Connector 13">
            <a:extLst>
              <a:ext uri="{FF2B5EF4-FFF2-40B4-BE49-F238E27FC236}">
                <a16:creationId xmlns:a16="http://schemas.microsoft.com/office/drawing/2014/main" id="{856EA4F1-7BAA-2566-325A-15FEB314F7FD}"/>
              </a:ext>
            </a:extLst>
          </p:cNvPr>
          <p:cNvCxnSpPr>
            <a:stCxn id="8" idx="0"/>
          </p:cNvCxnSpPr>
          <p:nvPr/>
        </p:nvCxnSpPr>
        <p:spPr bwMode="auto">
          <a:xfrm flipH="1" flipV="1">
            <a:off x="3628792" y="2323449"/>
            <a:ext cx="3813955" cy="212778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B6925F-AE83-FC0F-458B-8E69B9F42345}"/>
              </a:ext>
            </a:extLst>
          </p:cNvPr>
          <p:cNvCxnSpPr>
            <a:cxnSpLocks/>
          </p:cNvCxnSpPr>
          <p:nvPr/>
        </p:nvCxnSpPr>
        <p:spPr bwMode="auto">
          <a:xfrm flipH="1">
            <a:off x="3595454" y="5192281"/>
            <a:ext cx="3706149" cy="7542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1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4F59D-D2F7-1132-C78D-656642C9F6AB}"/>
              </a:ext>
            </a:extLst>
          </p:cNvPr>
          <p:cNvSpPr>
            <a:spLocks noGrp="1"/>
          </p:cNvSpPr>
          <p:nvPr>
            <p:ph type="title"/>
          </p:nvPr>
        </p:nvSpPr>
        <p:spPr/>
        <p:txBody>
          <a:bodyPr/>
          <a:lstStyle/>
          <a:p>
            <a:r>
              <a:rPr lang="en-US" dirty="0"/>
              <a:t>Structure of Pilot Tones in DRU</a:t>
            </a:r>
          </a:p>
        </p:txBody>
      </p:sp>
      <p:sp>
        <p:nvSpPr>
          <p:cNvPr id="3" name="Content Placeholder 2">
            <a:extLst>
              <a:ext uri="{FF2B5EF4-FFF2-40B4-BE49-F238E27FC236}">
                <a16:creationId xmlns:a16="http://schemas.microsoft.com/office/drawing/2014/main" id="{9DECD722-B903-88BF-CD45-1F1D92AB6E04}"/>
              </a:ext>
            </a:extLst>
          </p:cNvPr>
          <p:cNvSpPr>
            <a:spLocks noGrp="1"/>
          </p:cNvSpPr>
          <p:nvPr>
            <p:ph idx="1"/>
          </p:nvPr>
        </p:nvSpPr>
        <p:spPr/>
        <p:txBody>
          <a:bodyPr/>
          <a:lstStyle/>
          <a:p>
            <a:pPr>
              <a:buFont typeface="Arial" panose="020B0604020202020204" pitchFamily="34" charset="0"/>
              <a:buChar char="•"/>
            </a:pPr>
            <a:r>
              <a:rPr lang="en-US" dirty="0"/>
              <a:t>The selection of pilot structure in DRU may result in the pilots being clustered or distributed.  </a:t>
            </a:r>
          </a:p>
        </p:txBody>
      </p:sp>
      <p:sp>
        <p:nvSpPr>
          <p:cNvPr id="4" name="Slide Number Placeholder 3">
            <a:extLst>
              <a:ext uri="{FF2B5EF4-FFF2-40B4-BE49-F238E27FC236}">
                <a16:creationId xmlns:a16="http://schemas.microsoft.com/office/drawing/2014/main" id="{30D737F3-5771-7C1D-7522-2E9CBD6B27C5}"/>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5" name="Footer Placeholder 4">
            <a:extLst>
              <a:ext uri="{FF2B5EF4-FFF2-40B4-BE49-F238E27FC236}">
                <a16:creationId xmlns:a16="http://schemas.microsoft.com/office/drawing/2014/main" id="{230C457C-89C4-0632-83B6-03827A4787A8}"/>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9919CB48-7C6F-7E58-71F4-F7AFA7335ACF}"/>
              </a:ext>
            </a:extLst>
          </p:cNvPr>
          <p:cNvSpPr>
            <a:spLocks noGrp="1"/>
          </p:cNvSpPr>
          <p:nvPr>
            <p:ph type="dt" idx="15"/>
          </p:nvPr>
        </p:nvSpPr>
        <p:spPr/>
        <p:txBody>
          <a:bodyPr/>
          <a:lstStyle/>
          <a:p>
            <a:r>
              <a:rPr lang="en-US"/>
              <a:t>May 2024</a:t>
            </a:r>
            <a:endParaRPr lang="en-GB"/>
          </a:p>
        </p:txBody>
      </p:sp>
      <p:grpSp>
        <p:nvGrpSpPr>
          <p:cNvPr id="15" name="Group 14">
            <a:extLst>
              <a:ext uri="{FF2B5EF4-FFF2-40B4-BE49-F238E27FC236}">
                <a16:creationId xmlns:a16="http://schemas.microsoft.com/office/drawing/2014/main" id="{4ED972EB-A630-D358-B5D7-5EAF2BB28BC0}"/>
              </a:ext>
            </a:extLst>
          </p:cNvPr>
          <p:cNvGrpSpPr/>
          <p:nvPr/>
        </p:nvGrpSpPr>
        <p:grpSpPr>
          <a:xfrm>
            <a:off x="1356891" y="3685903"/>
            <a:ext cx="3875314" cy="1790807"/>
            <a:chOff x="1184366" y="3685903"/>
            <a:chExt cx="3875314" cy="1790807"/>
          </a:xfrm>
        </p:grpSpPr>
        <p:grpSp>
          <p:nvGrpSpPr>
            <p:cNvPr id="14" name="Group 13">
              <a:extLst>
                <a:ext uri="{FF2B5EF4-FFF2-40B4-BE49-F238E27FC236}">
                  <a16:creationId xmlns:a16="http://schemas.microsoft.com/office/drawing/2014/main" id="{AECD6884-1E88-C4AF-D9B8-9FF26ACD8CD6}"/>
                </a:ext>
              </a:extLst>
            </p:cNvPr>
            <p:cNvGrpSpPr/>
            <p:nvPr/>
          </p:nvGrpSpPr>
          <p:grpSpPr>
            <a:xfrm>
              <a:off x="1184366" y="3685903"/>
              <a:ext cx="3875314" cy="1375954"/>
              <a:chOff x="1184366" y="3685903"/>
              <a:chExt cx="3875314" cy="1375954"/>
            </a:xfrm>
          </p:grpSpPr>
          <p:sp>
            <p:nvSpPr>
              <p:cNvPr id="7" name="Rectangle 6">
                <a:extLst>
                  <a:ext uri="{FF2B5EF4-FFF2-40B4-BE49-F238E27FC236}">
                    <a16:creationId xmlns:a16="http://schemas.microsoft.com/office/drawing/2014/main" id="{619C70A8-F7EE-0755-26A7-65F1BA569D5B}"/>
                  </a:ext>
                </a:extLst>
              </p:cNvPr>
              <p:cNvSpPr/>
              <p:nvPr/>
            </p:nvSpPr>
            <p:spPr bwMode="auto">
              <a:xfrm>
                <a:off x="1184366" y="3685903"/>
                <a:ext cx="3875314" cy="137595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8" name="Straight Connector 7">
                <a:extLst>
                  <a:ext uri="{FF2B5EF4-FFF2-40B4-BE49-F238E27FC236}">
                    <a16:creationId xmlns:a16="http://schemas.microsoft.com/office/drawing/2014/main" id="{33492CA9-FD52-C75C-7D2C-E95EEBE83627}"/>
                  </a:ext>
                </a:extLst>
              </p:cNvPr>
              <p:cNvCxnSpPr>
                <a:cxnSpLocks/>
              </p:cNvCxnSpPr>
              <p:nvPr/>
            </p:nvCxnSpPr>
            <p:spPr bwMode="auto">
              <a:xfrm>
                <a:off x="1775545"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AABE3F58-2A8A-F803-06D4-7E4EDBE59939}"/>
                  </a:ext>
                </a:extLst>
              </p:cNvPr>
              <p:cNvCxnSpPr>
                <a:cxnSpLocks/>
              </p:cNvCxnSpPr>
              <p:nvPr/>
            </p:nvCxnSpPr>
            <p:spPr bwMode="auto">
              <a:xfrm>
                <a:off x="1875693"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42F7DA72-46B5-C0C0-249B-1188CE6E4807}"/>
                  </a:ext>
                </a:extLst>
              </p:cNvPr>
              <p:cNvCxnSpPr>
                <a:cxnSpLocks/>
              </p:cNvCxnSpPr>
              <p:nvPr/>
            </p:nvCxnSpPr>
            <p:spPr bwMode="auto">
              <a:xfrm>
                <a:off x="4392470"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D5F5165-B1F8-9386-1864-4DE5E8B6BAEC}"/>
                  </a:ext>
                </a:extLst>
              </p:cNvPr>
              <p:cNvCxnSpPr>
                <a:cxnSpLocks/>
              </p:cNvCxnSpPr>
              <p:nvPr/>
            </p:nvCxnSpPr>
            <p:spPr bwMode="auto">
              <a:xfrm>
                <a:off x="4492618"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grpSp>
        <p:sp>
          <p:nvSpPr>
            <p:cNvPr id="13" name="TextBox 12">
              <a:extLst>
                <a:ext uri="{FF2B5EF4-FFF2-40B4-BE49-F238E27FC236}">
                  <a16:creationId xmlns:a16="http://schemas.microsoft.com/office/drawing/2014/main" id="{201A61F5-A37D-471F-7416-BCA13440F12F}"/>
                </a:ext>
              </a:extLst>
            </p:cNvPr>
            <p:cNvSpPr txBox="1"/>
            <p:nvPr/>
          </p:nvSpPr>
          <p:spPr>
            <a:xfrm>
              <a:off x="2459021" y="5107378"/>
              <a:ext cx="1326004" cy="369332"/>
            </a:xfrm>
            <a:prstGeom prst="rect">
              <a:avLst/>
            </a:prstGeom>
            <a:noFill/>
          </p:spPr>
          <p:txBody>
            <a:bodyPr wrap="none" rtlCol="0">
              <a:spAutoFit/>
            </a:bodyPr>
            <a:lstStyle/>
            <a:p>
              <a:r>
                <a:rPr lang="en-US" sz="1800" dirty="0">
                  <a:solidFill>
                    <a:schemeClr val="tx1"/>
                  </a:solidFill>
                  <a:latin typeface="Arial" panose="020B0604020202020204" pitchFamily="34" charset="0"/>
                  <a:cs typeface="Arial" panose="020B0604020202020204" pitchFamily="34" charset="0"/>
                </a:rPr>
                <a:t>106DRU20</a:t>
              </a:r>
            </a:p>
          </p:txBody>
        </p:sp>
      </p:grpSp>
      <p:sp>
        <p:nvSpPr>
          <p:cNvPr id="19" name="Rectangle 18">
            <a:extLst>
              <a:ext uri="{FF2B5EF4-FFF2-40B4-BE49-F238E27FC236}">
                <a16:creationId xmlns:a16="http://schemas.microsoft.com/office/drawing/2014/main" id="{B9A438D5-6D38-8C1B-85C5-B84D60FA7871}"/>
              </a:ext>
            </a:extLst>
          </p:cNvPr>
          <p:cNvSpPr/>
          <p:nvPr/>
        </p:nvSpPr>
        <p:spPr bwMode="auto">
          <a:xfrm>
            <a:off x="6893427" y="3685903"/>
            <a:ext cx="3875314" cy="137595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0" name="Straight Connector 19">
            <a:extLst>
              <a:ext uri="{FF2B5EF4-FFF2-40B4-BE49-F238E27FC236}">
                <a16:creationId xmlns:a16="http://schemas.microsoft.com/office/drawing/2014/main" id="{48FEB0B9-0E57-BCEA-4ED9-49774027A434}"/>
              </a:ext>
            </a:extLst>
          </p:cNvPr>
          <p:cNvCxnSpPr>
            <a:cxnSpLocks/>
          </p:cNvCxnSpPr>
          <p:nvPr/>
        </p:nvCxnSpPr>
        <p:spPr bwMode="auto">
          <a:xfrm>
            <a:off x="7480405"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B76B325-8214-E8D5-5DE7-79A80236E332}"/>
              </a:ext>
            </a:extLst>
          </p:cNvPr>
          <p:cNvCxnSpPr>
            <a:cxnSpLocks/>
          </p:cNvCxnSpPr>
          <p:nvPr/>
        </p:nvCxnSpPr>
        <p:spPr bwMode="auto">
          <a:xfrm>
            <a:off x="8387496"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7971664-8149-4B23-9527-F0E61977C19E}"/>
              </a:ext>
            </a:extLst>
          </p:cNvPr>
          <p:cNvCxnSpPr>
            <a:cxnSpLocks/>
          </p:cNvCxnSpPr>
          <p:nvPr/>
        </p:nvCxnSpPr>
        <p:spPr bwMode="auto">
          <a:xfrm>
            <a:off x="9294587"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94AC7DAA-2BD0-64C9-E8E2-8ADD413E7F94}"/>
              </a:ext>
            </a:extLst>
          </p:cNvPr>
          <p:cNvCxnSpPr>
            <a:cxnSpLocks/>
          </p:cNvCxnSpPr>
          <p:nvPr/>
        </p:nvCxnSpPr>
        <p:spPr bwMode="auto">
          <a:xfrm>
            <a:off x="10201679" y="3685903"/>
            <a:ext cx="0" cy="1375954"/>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8AA546FA-97F4-41ED-AB97-F82947FAB423}"/>
              </a:ext>
            </a:extLst>
          </p:cNvPr>
          <p:cNvSpPr txBox="1"/>
          <p:nvPr/>
        </p:nvSpPr>
        <p:spPr>
          <a:xfrm>
            <a:off x="8168082" y="5107378"/>
            <a:ext cx="1326004" cy="369332"/>
          </a:xfrm>
          <a:prstGeom prst="rect">
            <a:avLst/>
          </a:prstGeom>
          <a:noFill/>
        </p:spPr>
        <p:txBody>
          <a:bodyPr wrap="none" rtlCol="0">
            <a:spAutoFit/>
          </a:bodyPr>
          <a:lstStyle/>
          <a:p>
            <a:r>
              <a:rPr lang="en-US" sz="1800" dirty="0">
                <a:solidFill>
                  <a:schemeClr val="tx1"/>
                </a:solidFill>
                <a:latin typeface="Arial" panose="020B0604020202020204" pitchFamily="34" charset="0"/>
                <a:cs typeface="Arial" panose="020B0604020202020204" pitchFamily="34" charset="0"/>
              </a:rPr>
              <a:t>106DRU20</a:t>
            </a:r>
          </a:p>
        </p:txBody>
      </p:sp>
      <p:sp>
        <p:nvSpPr>
          <p:cNvPr id="24" name="TextBox 23">
            <a:extLst>
              <a:ext uri="{FF2B5EF4-FFF2-40B4-BE49-F238E27FC236}">
                <a16:creationId xmlns:a16="http://schemas.microsoft.com/office/drawing/2014/main" id="{E2FF9985-1204-2BD0-8B4B-E0AF0EE21C9A}"/>
              </a:ext>
            </a:extLst>
          </p:cNvPr>
          <p:cNvSpPr txBox="1"/>
          <p:nvPr/>
        </p:nvSpPr>
        <p:spPr>
          <a:xfrm>
            <a:off x="2221776" y="3293811"/>
            <a:ext cx="1800493" cy="369332"/>
          </a:xfrm>
          <a:prstGeom prst="rect">
            <a:avLst/>
          </a:prstGeom>
          <a:noFill/>
        </p:spPr>
        <p:txBody>
          <a:bodyPr wrap="none" rtlCol="0">
            <a:spAutoFit/>
          </a:bodyPr>
          <a:lstStyle/>
          <a:p>
            <a:r>
              <a:rPr lang="en-US" sz="1800" dirty="0">
                <a:solidFill>
                  <a:schemeClr val="tx1"/>
                </a:solidFill>
                <a:latin typeface="Arial" panose="020B0604020202020204" pitchFamily="34" charset="0"/>
                <a:cs typeface="Arial" panose="020B0604020202020204" pitchFamily="34" charset="0"/>
              </a:rPr>
              <a:t>Clustered Pilots</a:t>
            </a:r>
          </a:p>
        </p:txBody>
      </p:sp>
      <p:sp>
        <p:nvSpPr>
          <p:cNvPr id="25" name="TextBox 24">
            <a:extLst>
              <a:ext uri="{FF2B5EF4-FFF2-40B4-BE49-F238E27FC236}">
                <a16:creationId xmlns:a16="http://schemas.microsoft.com/office/drawing/2014/main" id="{5C7FCF01-4D3C-E6DB-4B9E-34288A869A98}"/>
              </a:ext>
            </a:extLst>
          </p:cNvPr>
          <p:cNvSpPr txBox="1"/>
          <p:nvPr/>
        </p:nvSpPr>
        <p:spPr>
          <a:xfrm>
            <a:off x="7871908" y="3305521"/>
            <a:ext cx="1915909" cy="369332"/>
          </a:xfrm>
          <a:prstGeom prst="rect">
            <a:avLst/>
          </a:prstGeom>
          <a:noFill/>
        </p:spPr>
        <p:txBody>
          <a:bodyPr wrap="none" rtlCol="0">
            <a:spAutoFit/>
          </a:bodyPr>
          <a:lstStyle/>
          <a:p>
            <a:r>
              <a:rPr lang="en-US" sz="1800" dirty="0">
                <a:solidFill>
                  <a:schemeClr val="tx1"/>
                </a:solidFill>
                <a:latin typeface="Arial" panose="020B0604020202020204" pitchFamily="34" charset="0"/>
                <a:cs typeface="Arial" panose="020B0604020202020204" pitchFamily="34" charset="0"/>
              </a:rPr>
              <a:t>Distributed Pilots</a:t>
            </a:r>
          </a:p>
        </p:txBody>
      </p:sp>
    </p:spTree>
    <p:extLst>
      <p:ext uri="{BB962C8B-B14F-4D97-AF65-F5344CB8AC3E}">
        <p14:creationId xmlns:p14="http://schemas.microsoft.com/office/powerpoint/2010/main" val="176823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C673-FCB0-35E9-3859-FF3760D74928}"/>
              </a:ext>
            </a:extLst>
          </p:cNvPr>
          <p:cNvSpPr>
            <a:spLocks noGrp="1"/>
          </p:cNvSpPr>
          <p:nvPr>
            <p:ph type="title"/>
          </p:nvPr>
        </p:nvSpPr>
        <p:spPr/>
        <p:txBody>
          <a:bodyPr/>
          <a:lstStyle/>
          <a:p>
            <a:r>
              <a:rPr lang="en-US" dirty="0"/>
              <a:t>Hierarchical Structure of DRUs</a:t>
            </a:r>
          </a:p>
        </p:txBody>
      </p:sp>
      <p:pic>
        <p:nvPicPr>
          <p:cNvPr id="35" name="Content Placeholder 34">
            <a:extLst>
              <a:ext uri="{FF2B5EF4-FFF2-40B4-BE49-F238E27FC236}">
                <a16:creationId xmlns:a16="http://schemas.microsoft.com/office/drawing/2014/main" id="{328E1907-221E-67C3-CBA4-3F50B6692088}"/>
              </a:ext>
            </a:extLst>
          </p:cNvPr>
          <p:cNvPicPr>
            <a:picLocks noGrp="1" noChangeAspect="1"/>
          </p:cNvPicPr>
          <p:nvPr>
            <p:ph idx="1"/>
          </p:nvPr>
        </p:nvPicPr>
        <p:blipFill>
          <a:blip r:embed="rId2"/>
          <a:stretch>
            <a:fillRect/>
          </a:stretch>
        </p:blipFill>
        <p:spPr>
          <a:xfrm>
            <a:off x="1514147" y="1854763"/>
            <a:ext cx="6316369" cy="1880473"/>
          </a:xfrm>
          <a:prstGeom prst="rect">
            <a:avLst/>
          </a:prstGeom>
        </p:spPr>
      </p:pic>
      <p:sp>
        <p:nvSpPr>
          <p:cNvPr id="4" name="Slide Number Placeholder 3">
            <a:extLst>
              <a:ext uri="{FF2B5EF4-FFF2-40B4-BE49-F238E27FC236}">
                <a16:creationId xmlns:a16="http://schemas.microsoft.com/office/drawing/2014/main" id="{DEAE5E11-B182-E395-DD44-A5B72D6C60C5}"/>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5" name="Footer Placeholder 4">
            <a:extLst>
              <a:ext uri="{FF2B5EF4-FFF2-40B4-BE49-F238E27FC236}">
                <a16:creationId xmlns:a16="http://schemas.microsoft.com/office/drawing/2014/main" id="{10511493-F363-B8FB-6959-699005969398}"/>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B2E110E3-D30A-C5F3-EDFA-C075AC9D4318}"/>
              </a:ext>
            </a:extLst>
          </p:cNvPr>
          <p:cNvSpPr>
            <a:spLocks noGrp="1"/>
          </p:cNvSpPr>
          <p:nvPr>
            <p:ph type="dt" idx="15"/>
          </p:nvPr>
        </p:nvSpPr>
        <p:spPr/>
        <p:txBody>
          <a:bodyPr/>
          <a:lstStyle/>
          <a:p>
            <a:r>
              <a:rPr lang="en-US"/>
              <a:t>May 2024</a:t>
            </a:r>
            <a:endParaRPr lang="en-GB"/>
          </a:p>
        </p:txBody>
      </p:sp>
      <p:pic>
        <p:nvPicPr>
          <p:cNvPr id="64" name="Picture 63">
            <a:extLst>
              <a:ext uri="{FF2B5EF4-FFF2-40B4-BE49-F238E27FC236}">
                <a16:creationId xmlns:a16="http://schemas.microsoft.com/office/drawing/2014/main" id="{DF445EEA-2EC5-BBC6-CC87-F3E931C3443D}"/>
              </a:ext>
            </a:extLst>
          </p:cNvPr>
          <p:cNvPicPr>
            <a:picLocks noChangeAspect="1"/>
          </p:cNvPicPr>
          <p:nvPr/>
        </p:nvPicPr>
        <p:blipFill>
          <a:blip r:embed="rId3"/>
          <a:stretch>
            <a:fillRect/>
          </a:stretch>
        </p:blipFill>
        <p:spPr>
          <a:xfrm>
            <a:off x="1514146" y="4198326"/>
            <a:ext cx="6316369" cy="1883007"/>
          </a:xfrm>
          <a:prstGeom prst="rect">
            <a:avLst/>
          </a:prstGeom>
        </p:spPr>
      </p:pic>
      <p:sp>
        <p:nvSpPr>
          <p:cNvPr id="65" name="TextBox 64">
            <a:extLst>
              <a:ext uri="{FF2B5EF4-FFF2-40B4-BE49-F238E27FC236}">
                <a16:creationId xmlns:a16="http://schemas.microsoft.com/office/drawing/2014/main" id="{1E8867AE-60A4-B55B-EEA6-C60F0B3AE099}"/>
              </a:ext>
            </a:extLst>
          </p:cNvPr>
          <p:cNvSpPr txBox="1"/>
          <p:nvPr/>
        </p:nvSpPr>
        <p:spPr>
          <a:xfrm>
            <a:off x="385761" y="2641110"/>
            <a:ext cx="909223" cy="307777"/>
          </a:xfrm>
          <a:prstGeom prst="rect">
            <a:avLst/>
          </a:prstGeom>
          <a:noFill/>
        </p:spPr>
        <p:txBody>
          <a:bodyPr wrap="none" rtlCol="0">
            <a:spAutoFit/>
          </a:bodyPr>
          <a:lstStyle/>
          <a:p>
            <a:r>
              <a:rPr lang="en-US" sz="1400" b="1" dirty="0">
                <a:solidFill>
                  <a:schemeClr val="tx1"/>
                </a:solidFill>
                <a:latin typeface="Arial" panose="020B0604020202020204" pitchFamily="34" charset="0"/>
                <a:cs typeface="Arial" panose="020B0604020202020204" pitchFamily="34" charset="0"/>
              </a:rPr>
              <a:t>Option 1</a:t>
            </a:r>
          </a:p>
        </p:txBody>
      </p:sp>
      <p:sp>
        <p:nvSpPr>
          <p:cNvPr id="66" name="TextBox 65">
            <a:extLst>
              <a:ext uri="{FF2B5EF4-FFF2-40B4-BE49-F238E27FC236}">
                <a16:creationId xmlns:a16="http://schemas.microsoft.com/office/drawing/2014/main" id="{634ADF28-2B28-BE75-49CF-05898EA8538C}"/>
              </a:ext>
            </a:extLst>
          </p:cNvPr>
          <p:cNvSpPr txBox="1"/>
          <p:nvPr/>
        </p:nvSpPr>
        <p:spPr>
          <a:xfrm>
            <a:off x="385761" y="4985940"/>
            <a:ext cx="909223" cy="307777"/>
          </a:xfrm>
          <a:prstGeom prst="rect">
            <a:avLst/>
          </a:prstGeom>
          <a:noFill/>
        </p:spPr>
        <p:txBody>
          <a:bodyPr wrap="none" rtlCol="0">
            <a:spAutoFit/>
          </a:bodyPr>
          <a:lstStyle/>
          <a:p>
            <a:r>
              <a:rPr lang="en-US" sz="1400" b="1" dirty="0">
                <a:solidFill>
                  <a:schemeClr val="tx1"/>
                </a:solidFill>
                <a:latin typeface="Arial" panose="020B0604020202020204" pitchFamily="34" charset="0"/>
                <a:cs typeface="Arial" panose="020B0604020202020204" pitchFamily="34" charset="0"/>
              </a:rPr>
              <a:t>Option 2</a:t>
            </a:r>
          </a:p>
        </p:txBody>
      </p:sp>
      <p:sp>
        <p:nvSpPr>
          <p:cNvPr id="67" name="Content Placeholder 2">
            <a:extLst>
              <a:ext uri="{FF2B5EF4-FFF2-40B4-BE49-F238E27FC236}">
                <a16:creationId xmlns:a16="http://schemas.microsoft.com/office/drawing/2014/main" id="{1C0E488D-540B-E19F-FB14-484AEE04EC07}"/>
              </a:ext>
            </a:extLst>
          </p:cNvPr>
          <p:cNvSpPr txBox="1">
            <a:spLocks/>
          </p:cNvSpPr>
          <p:nvPr/>
        </p:nvSpPr>
        <p:spPr bwMode="auto">
          <a:xfrm>
            <a:off x="7944928" y="1854763"/>
            <a:ext cx="3648973" cy="422657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pPr>
            <a:r>
              <a:rPr lang="en-US" sz="1600" b="0" kern="0" dirty="0"/>
              <a:t>Either Option 1 or Option 2 can be applied to form larger DRUs from smaller DRUs for any of the pilot designs in the next slides.  </a:t>
            </a:r>
            <a:endParaRPr lang="en-US" sz="2000" b="0" kern="0" dirty="0"/>
          </a:p>
        </p:txBody>
      </p:sp>
    </p:spTree>
    <p:extLst>
      <p:ext uri="{BB962C8B-B14F-4D97-AF65-F5344CB8AC3E}">
        <p14:creationId xmlns:p14="http://schemas.microsoft.com/office/powerpoint/2010/main" val="3613963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903C-3B30-C31F-FF8C-FD8D70D8B72C}"/>
              </a:ext>
            </a:extLst>
          </p:cNvPr>
          <p:cNvSpPr>
            <a:spLocks noGrp="1"/>
          </p:cNvSpPr>
          <p:nvPr>
            <p:ph type="title"/>
          </p:nvPr>
        </p:nvSpPr>
        <p:spPr/>
        <p:txBody>
          <a:bodyPr/>
          <a:lstStyle/>
          <a:p>
            <a:r>
              <a:rPr lang="en-US" dirty="0"/>
              <a:t>Clustered Pilot Structure</a:t>
            </a:r>
          </a:p>
        </p:txBody>
      </p:sp>
      <p:sp>
        <p:nvSpPr>
          <p:cNvPr id="4" name="Slide Number Placeholder 3">
            <a:extLst>
              <a:ext uri="{FF2B5EF4-FFF2-40B4-BE49-F238E27FC236}">
                <a16:creationId xmlns:a16="http://schemas.microsoft.com/office/drawing/2014/main" id="{4A73B302-6162-36E9-DD8F-D98DCB57F260}"/>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5" name="Footer Placeholder 4">
            <a:extLst>
              <a:ext uri="{FF2B5EF4-FFF2-40B4-BE49-F238E27FC236}">
                <a16:creationId xmlns:a16="http://schemas.microsoft.com/office/drawing/2014/main" id="{89555EED-FEE7-F2A0-D3EB-B5E4EDAC529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A4E5CC-CC9E-0A84-5B46-3991FC13DA9C}"/>
              </a:ext>
            </a:extLst>
          </p:cNvPr>
          <p:cNvSpPr>
            <a:spLocks noGrp="1"/>
          </p:cNvSpPr>
          <p:nvPr>
            <p:ph type="dt" idx="15"/>
          </p:nvPr>
        </p:nvSpPr>
        <p:spPr/>
        <p:txBody>
          <a:bodyPr/>
          <a:lstStyle/>
          <a:p>
            <a:r>
              <a:rPr lang="en-US"/>
              <a:t>May 2024</a:t>
            </a:r>
            <a:endParaRPr lang="en-GB"/>
          </a:p>
        </p:txBody>
      </p:sp>
      <p:sp>
        <p:nvSpPr>
          <p:cNvPr id="13" name="Content Placeholder 12">
            <a:extLst>
              <a:ext uri="{FF2B5EF4-FFF2-40B4-BE49-F238E27FC236}">
                <a16:creationId xmlns:a16="http://schemas.microsoft.com/office/drawing/2014/main" id="{E7A25878-FBE3-DEEF-D7BC-56D2C2E62C91}"/>
              </a:ext>
            </a:extLst>
          </p:cNvPr>
          <p:cNvSpPr>
            <a:spLocks noGrp="1"/>
          </p:cNvSpPr>
          <p:nvPr>
            <p:ph idx="1"/>
          </p:nvPr>
        </p:nvSpPr>
        <p:spPr>
          <a:xfrm>
            <a:off x="905775" y="1687903"/>
            <a:ext cx="10361084" cy="4113213"/>
          </a:xfrm>
        </p:spPr>
        <p:txBody>
          <a:bodyPr/>
          <a:lstStyle/>
          <a:p>
            <a:pPr>
              <a:buFont typeface="Arial" panose="020B0604020202020204" pitchFamily="34" charset="0"/>
              <a:buChar char="•"/>
            </a:pPr>
            <a:r>
              <a:rPr lang="en-US" sz="2000" dirty="0"/>
              <a:t>Distribution Bandwidth = 20 MHz</a:t>
            </a:r>
          </a:p>
          <a:p>
            <a:pPr lvl="1">
              <a:buFont typeface="Arial" panose="020B0604020202020204" pitchFamily="34" charset="0"/>
              <a:buChar char="•"/>
            </a:pPr>
            <a:r>
              <a:rPr lang="en-US" sz="1600" dirty="0"/>
              <a:t>By applying option 1 of the hierarchal structure in the previous slide, the larger DRUs (e.g., 52DRU20 or 106DRU20) will have its pilots clustered.    </a:t>
            </a:r>
          </a:p>
          <a:p>
            <a:pPr>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D081198A-E880-4107-11ED-ABF3A65228CB}"/>
              </a:ext>
            </a:extLst>
          </p:cNvPr>
          <p:cNvPicPr>
            <a:picLocks noChangeAspect="1"/>
          </p:cNvPicPr>
          <p:nvPr/>
        </p:nvPicPr>
        <p:blipFill>
          <a:blip r:embed="rId2"/>
          <a:stretch>
            <a:fillRect/>
          </a:stretch>
        </p:blipFill>
        <p:spPr>
          <a:xfrm>
            <a:off x="301110" y="3004894"/>
            <a:ext cx="11689264" cy="2581281"/>
          </a:xfrm>
          <a:prstGeom prst="rect">
            <a:avLst/>
          </a:prstGeom>
        </p:spPr>
      </p:pic>
      <p:sp>
        <p:nvSpPr>
          <p:cNvPr id="7" name="Rectangle 6">
            <a:extLst>
              <a:ext uri="{FF2B5EF4-FFF2-40B4-BE49-F238E27FC236}">
                <a16:creationId xmlns:a16="http://schemas.microsoft.com/office/drawing/2014/main" id="{7E90F319-519B-67C6-61C6-FDE239F3A23D}"/>
              </a:ext>
            </a:extLst>
          </p:cNvPr>
          <p:cNvSpPr/>
          <p:nvPr/>
        </p:nvSpPr>
        <p:spPr bwMode="auto">
          <a:xfrm>
            <a:off x="301110" y="3003753"/>
            <a:ext cx="11748516" cy="537385"/>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B050"/>
              </a:solidFill>
              <a:effectLst/>
              <a:latin typeface="Times New Roman" pitchFamily="16" charset="0"/>
              <a:ea typeface="MS Gothic" charset="-128"/>
            </a:endParaRPr>
          </a:p>
        </p:txBody>
      </p:sp>
      <p:sp>
        <p:nvSpPr>
          <p:cNvPr id="8" name="TextBox 7">
            <a:extLst>
              <a:ext uri="{FF2B5EF4-FFF2-40B4-BE49-F238E27FC236}">
                <a16:creationId xmlns:a16="http://schemas.microsoft.com/office/drawing/2014/main" id="{4227E572-B330-2F20-20D3-9513CC09DB71}"/>
              </a:ext>
            </a:extLst>
          </p:cNvPr>
          <p:cNvSpPr txBox="1"/>
          <p:nvPr/>
        </p:nvSpPr>
        <p:spPr>
          <a:xfrm>
            <a:off x="301110" y="2614616"/>
            <a:ext cx="1058458" cy="276999"/>
          </a:xfrm>
          <a:prstGeom prst="rect">
            <a:avLst/>
          </a:prstGeom>
          <a:noFill/>
          <a:ln>
            <a:solidFill>
              <a:srgbClr val="00B050"/>
            </a:solidFill>
          </a:ln>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52DRU20_1</a:t>
            </a:r>
          </a:p>
        </p:txBody>
      </p:sp>
    </p:spTree>
    <p:extLst>
      <p:ext uri="{BB962C8B-B14F-4D97-AF65-F5344CB8AC3E}">
        <p14:creationId xmlns:p14="http://schemas.microsoft.com/office/powerpoint/2010/main" val="219898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903C-3B30-C31F-FF8C-FD8D70D8B72C}"/>
              </a:ext>
            </a:extLst>
          </p:cNvPr>
          <p:cNvSpPr>
            <a:spLocks noGrp="1"/>
          </p:cNvSpPr>
          <p:nvPr>
            <p:ph type="title"/>
          </p:nvPr>
        </p:nvSpPr>
        <p:spPr/>
        <p:txBody>
          <a:bodyPr/>
          <a:lstStyle/>
          <a:p>
            <a:r>
              <a:rPr lang="en-US" dirty="0"/>
              <a:t>Clustered Pilot Structure</a:t>
            </a:r>
          </a:p>
        </p:txBody>
      </p:sp>
      <p:sp>
        <p:nvSpPr>
          <p:cNvPr id="4" name="Slide Number Placeholder 3">
            <a:extLst>
              <a:ext uri="{FF2B5EF4-FFF2-40B4-BE49-F238E27FC236}">
                <a16:creationId xmlns:a16="http://schemas.microsoft.com/office/drawing/2014/main" id="{4A73B302-6162-36E9-DD8F-D98DCB57F260}"/>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89555EED-FEE7-F2A0-D3EB-B5E4EDAC529E}"/>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7DA4E5CC-CC9E-0A84-5B46-3991FC13DA9C}"/>
              </a:ext>
            </a:extLst>
          </p:cNvPr>
          <p:cNvSpPr>
            <a:spLocks noGrp="1"/>
          </p:cNvSpPr>
          <p:nvPr>
            <p:ph type="dt" idx="15"/>
          </p:nvPr>
        </p:nvSpPr>
        <p:spPr/>
        <p:txBody>
          <a:bodyPr/>
          <a:lstStyle/>
          <a:p>
            <a:r>
              <a:rPr lang="en-US"/>
              <a:t>May 2024</a:t>
            </a:r>
            <a:endParaRPr lang="en-GB"/>
          </a:p>
        </p:txBody>
      </p:sp>
      <p:sp>
        <p:nvSpPr>
          <p:cNvPr id="13" name="Content Placeholder 12">
            <a:extLst>
              <a:ext uri="{FF2B5EF4-FFF2-40B4-BE49-F238E27FC236}">
                <a16:creationId xmlns:a16="http://schemas.microsoft.com/office/drawing/2014/main" id="{E7A25878-FBE3-DEEF-D7BC-56D2C2E62C91}"/>
              </a:ext>
            </a:extLst>
          </p:cNvPr>
          <p:cNvSpPr>
            <a:spLocks noGrp="1"/>
          </p:cNvSpPr>
          <p:nvPr>
            <p:ph idx="1"/>
          </p:nvPr>
        </p:nvSpPr>
        <p:spPr>
          <a:xfrm>
            <a:off x="815874" y="1507889"/>
            <a:ext cx="10361084" cy="4113213"/>
          </a:xfrm>
        </p:spPr>
        <p:txBody>
          <a:bodyPr/>
          <a:lstStyle/>
          <a:p>
            <a:pPr>
              <a:buFont typeface="Arial" panose="020B0604020202020204" pitchFamily="34" charset="0"/>
              <a:buChar char="•"/>
            </a:pPr>
            <a:r>
              <a:rPr lang="en-US" sz="2000" dirty="0"/>
              <a:t>Distribution Bandwidth = 40 MHz</a:t>
            </a:r>
          </a:p>
          <a:p>
            <a:pPr>
              <a:buFont typeface="Arial" panose="020B0604020202020204" pitchFamily="34" charset="0"/>
              <a:buChar char="•"/>
            </a:pPr>
            <a:endParaRPr lang="en-US" sz="2000" dirty="0"/>
          </a:p>
        </p:txBody>
      </p:sp>
      <p:pic>
        <p:nvPicPr>
          <p:cNvPr id="7" name="Picture 6">
            <a:extLst>
              <a:ext uri="{FF2B5EF4-FFF2-40B4-BE49-F238E27FC236}">
                <a16:creationId xmlns:a16="http://schemas.microsoft.com/office/drawing/2014/main" id="{BB3CD45E-1C46-5359-6632-64B933566ACF}"/>
              </a:ext>
            </a:extLst>
          </p:cNvPr>
          <p:cNvPicPr>
            <a:picLocks noChangeAspect="1"/>
          </p:cNvPicPr>
          <p:nvPr/>
        </p:nvPicPr>
        <p:blipFill>
          <a:blip r:embed="rId2"/>
          <a:stretch>
            <a:fillRect/>
          </a:stretch>
        </p:blipFill>
        <p:spPr>
          <a:xfrm>
            <a:off x="1443630" y="2477086"/>
            <a:ext cx="9302626" cy="3953616"/>
          </a:xfrm>
          <a:prstGeom prst="rect">
            <a:avLst/>
          </a:prstGeom>
        </p:spPr>
      </p:pic>
      <p:sp>
        <p:nvSpPr>
          <p:cNvPr id="10" name="Rectangle 9">
            <a:extLst>
              <a:ext uri="{FF2B5EF4-FFF2-40B4-BE49-F238E27FC236}">
                <a16:creationId xmlns:a16="http://schemas.microsoft.com/office/drawing/2014/main" id="{409D1E85-73AE-A370-922C-C8CE1C029931}"/>
              </a:ext>
            </a:extLst>
          </p:cNvPr>
          <p:cNvSpPr/>
          <p:nvPr/>
        </p:nvSpPr>
        <p:spPr bwMode="auto">
          <a:xfrm>
            <a:off x="1443628" y="2460013"/>
            <a:ext cx="9302627" cy="438462"/>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B050"/>
              </a:solidFill>
              <a:effectLst/>
              <a:latin typeface="Times New Roman" pitchFamily="16" charset="0"/>
              <a:ea typeface="MS Gothic" charset="-128"/>
            </a:endParaRPr>
          </a:p>
        </p:txBody>
      </p:sp>
      <p:sp>
        <p:nvSpPr>
          <p:cNvPr id="11" name="TextBox 10">
            <a:extLst>
              <a:ext uri="{FF2B5EF4-FFF2-40B4-BE49-F238E27FC236}">
                <a16:creationId xmlns:a16="http://schemas.microsoft.com/office/drawing/2014/main" id="{218D0951-53C6-3B1D-4AF8-36A4D1005D62}"/>
              </a:ext>
            </a:extLst>
          </p:cNvPr>
          <p:cNvSpPr txBox="1"/>
          <p:nvPr/>
        </p:nvSpPr>
        <p:spPr>
          <a:xfrm>
            <a:off x="1443628" y="2057153"/>
            <a:ext cx="1058458" cy="276999"/>
          </a:xfrm>
          <a:prstGeom prst="rect">
            <a:avLst/>
          </a:prstGeom>
          <a:noFill/>
          <a:ln>
            <a:solidFill>
              <a:srgbClr val="00B050"/>
            </a:solidFill>
          </a:ln>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52DRU20_1</a:t>
            </a:r>
          </a:p>
        </p:txBody>
      </p:sp>
    </p:spTree>
    <p:extLst>
      <p:ext uri="{BB962C8B-B14F-4D97-AF65-F5344CB8AC3E}">
        <p14:creationId xmlns:p14="http://schemas.microsoft.com/office/powerpoint/2010/main" val="340297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93DAD3A-9A06-3789-AA96-B55716BE04BC}"/>
              </a:ext>
            </a:extLst>
          </p:cNvPr>
          <p:cNvPicPr>
            <a:picLocks noChangeAspect="1"/>
          </p:cNvPicPr>
          <p:nvPr/>
        </p:nvPicPr>
        <p:blipFill>
          <a:blip r:embed="rId2"/>
          <a:stretch>
            <a:fillRect/>
          </a:stretch>
        </p:blipFill>
        <p:spPr>
          <a:xfrm>
            <a:off x="584525" y="2706646"/>
            <a:ext cx="11181685" cy="2474819"/>
          </a:xfrm>
          <a:prstGeom prst="rect">
            <a:avLst/>
          </a:prstGeom>
        </p:spPr>
      </p:pic>
      <p:sp>
        <p:nvSpPr>
          <p:cNvPr id="2" name="Title 1">
            <a:extLst>
              <a:ext uri="{FF2B5EF4-FFF2-40B4-BE49-F238E27FC236}">
                <a16:creationId xmlns:a16="http://schemas.microsoft.com/office/drawing/2014/main" id="{00A7E16B-90D5-AC7A-7207-61F7773C56B0}"/>
              </a:ext>
            </a:extLst>
          </p:cNvPr>
          <p:cNvSpPr>
            <a:spLocks noGrp="1"/>
          </p:cNvSpPr>
          <p:nvPr>
            <p:ph type="title"/>
          </p:nvPr>
        </p:nvSpPr>
        <p:spPr/>
        <p:txBody>
          <a:bodyPr/>
          <a:lstStyle/>
          <a:p>
            <a:r>
              <a:rPr lang="en-US" dirty="0"/>
              <a:t>Distributed Pilot Structure</a:t>
            </a:r>
          </a:p>
        </p:txBody>
      </p:sp>
      <p:sp>
        <p:nvSpPr>
          <p:cNvPr id="3" name="Content Placeholder 2">
            <a:extLst>
              <a:ext uri="{FF2B5EF4-FFF2-40B4-BE49-F238E27FC236}">
                <a16:creationId xmlns:a16="http://schemas.microsoft.com/office/drawing/2014/main" id="{26D0D14F-FE9B-1527-D848-9864B981DEBD}"/>
              </a:ext>
            </a:extLst>
          </p:cNvPr>
          <p:cNvSpPr>
            <a:spLocks noGrp="1"/>
          </p:cNvSpPr>
          <p:nvPr>
            <p:ph idx="1"/>
          </p:nvPr>
        </p:nvSpPr>
        <p:spPr>
          <a:xfrm>
            <a:off x="914401" y="1658984"/>
            <a:ext cx="10361084" cy="4113213"/>
          </a:xfrm>
        </p:spPr>
        <p:txBody>
          <a:bodyPr/>
          <a:lstStyle/>
          <a:p>
            <a:pPr>
              <a:buFont typeface="Arial" panose="020B0604020202020204" pitchFamily="34" charset="0"/>
              <a:buChar char="•"/>
            </a:pPr>
            <a:r>
              <a:rPr lang="en-US" sz="2000" dirty="0"/>
              <a:t>Design 1 (Distribution Bandwidth = 20 MHz) [2]</a:t>
            </a:r>
          </a:p>
          <a:p>
            <a:pPr marL="0" indent="0"/>
            <a:endParaRPr lang="en-US" dirty="0"/>
          </a:p>
        </p:txBody>
      </p:sp>
      <p:sp>
        <p:nvSpPr>
          <p:cNvPr id="4" name="Slide Number Placeholder 3">
            <a:extLst>
              <a:ext uri="{FF2B5EF4-FFF2-40B4-BE49-F238E27FC236}">
                <a16:creationId xmlns:a16="http://schemas.microsoft.com/office/drawing/2014/main" id="{E9A9DABF-1B66-3B57-CA01-9890EA8D1143}"/>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5" name="Footer Placeholder 4">
            <a:extLst>
              <a:ext uri="{FF2B5EF4-FFF2-40B4-BE49-F238E27FC236}">
                <a16:creationId xmlns:a16="http://schemas.microsoft.com/office/drawing/2014/main" id="{60562DE7-F01E-7E16-72CC-AA99EDC9D160}"/>
              </a:ext>
            </a:extLst>
          </p:cNvPr>
          <p:cNvSpPr>
            <a:spLocks noGrp="1"/>
          </p:cNvSpPr>
          <p:nvPr>
            <p:ph type="ftr" idx="14"/>
          </p:nvPr>
        </p:nvSpPr>
        <p:spPr/>
        <p:txBody>
          <a:bodyPr/>
          <a:lstStyle/>
          <a:p>
            <a:r>
              <a:rPr lang="en-GB"/>
              <a:t>Mahmoud Kamel, InterDigital</a:t>
            </a:r>
          </a:p>
        </p:txBody>
      </p:sp>
      <p:sp>
        <p:nvSpPr>
          <p:cNvPr id="6" name="Date Placeholder 5">
            <a:extLst>
              <a:ext uri="{FF2B5EF4-FFF2-40B4-BE49-F238E27FC236}">
                <a16:creationId xmlns:a16="http://schemas.microsoft.com/office/drawing/2014/main" id="{CD07E188-1EB6-1D81-44E7-CA895E1B4C76}"/>
              </a:ext>
            </a:extLst>
          </p:cNvPr>
          <p:cNvSpPr>
            <a:spLocks noGrp="1"/>
          </p:cNvSpPr>
          <p:nvPr>
            <p:ph type="dt" idx="15"/>
          </p:nvPr>
        </p:nvSpPr>
        <p:spPr/>
        <p:txBody>
          <a:bodyPr/>
          <a:lstStyle/>
          <a:p>
            <a:r>
              <a:rPr lang="en-US"/>
              <a:t>May 2024</a:t>
            </a:r>
            <a:endParaRPr lang="en-GB"/>
          </a:p>
        </p:txBody>
      </p:sp>
      <p:sp>
        <p:nvSpPr>
          <p:cNvPr id="7" name="Rectangle 6">
            <a:extLst>
              <a:ext uri="{FF2B5EF4-FFF2-40B4-BE49-F238E27FC236}">
                <a16:creationId xmlns:a16="http://schemas.microsoft.com/office/drawing/2014/main" id="{91C93CF1-11A8-0F83-6EDA-936C9AE5BFF8}"/>
              </a:ext>
            </a:extLst>
          </p:cNvPr>
          <p:cNvSpPr/>
          <p:nvPr/>
        </p:nvSpPr>
        <p:spPr bwMode="auto">
          <a:xfrm>
            <a:off x="584525" y="2687344"/>
            <a:ext cx="11181685" cy="276999"/>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B050"/>
              </a:solidFill>
              <a:effectLst/>
              <a:latin typeface="Times New Roman" pitchFamily="16" charset="0"/>
              <a:ea typeface="MS Gothic" charset="-128"/>
            </a:endParaRPr>
          </a:p>
        </p:txBody>
      </p:sp>
      <p:sp>
        <p:nvSpPr>
          <p:cNvPr id="8" name="TextBox 7">
            <a:extLst>
              <a:ext uri="{FF2B5EF4-FFF2-40B4-BE49-F238E27FC236}">
                <a16:creationId xmlns:a16="http://schemas.microsoft.com/office/drawing/2014/main" id="{A874BBC5-5741-EE83-F9EB-F4103CA7D321}"/>
              </a:ext>
            </a:extLst>
          </p:cNvPr>
          <p:cNvSpPr txBox="1"/>
          <p:nvPr/>
        </p:nvSpPr>
        <p:spPr>
          <a:xfrm>
            <a:off x="584524" y="2255619"/>
            <a:ext cx="1058458" cy="276999"/>
          </a:xfrm>
          <a:prstGeom prst="rect">
            <a:avLst/>
          </a:prstGeom>
          <a:noFill/>
          <a:ln>
            <a:solidFill>
              <a:srgbClr val="00B050"/>
            </a:solidFill>
          </a:ln>
        </p:spPr>
        <p:txBody>
          <a:bodyPr wrap="square" rtlCol="0">
            <a:spAutoFit/>
          </a:bodyPr>
          <a:lstStyle/>
          <a:p>
            <a:r>
              <a:rPr lang="en-US" sz="1200" dirty="0">
                <a:solidFill>
                  <a:srgbClr val="00B050"/>
                </a:solidFill>
                <a:latin typeface="Arial" panose="020B0604020202020204" pitchFamily="34" charset="0"/>
                <a:cs typeface="Arial" panose="020B0604020202020204" pitchFamily="34" charset="0"/>
              </a:rPr>
              <a:t>52DRU20_1</a:t>
            </a:r>
          </a:p>
        </p:txBody>
      </p:sp>
      <p:sp>
        <p:nvSpPr>
          <p:cNvPr id="10" name="Rectangle 9">
            <a:extLst>
              <a:ext uri="{FF2B5EF4-FFF2-40B4-BE49-F238E27FC236}">
                <a16:creationId xmlns:a16="http://schemas.microsoft.com/office/drawing/2014/main" id="{C3E5C8EC-6296-AE92-71DF-98CB19859B72}"/>
              </a:ext>
            </a:extLst>
          </p:cNvPr>
          <p:cNvSpPr/>
          <p:nvPr/>
        </p:nvSpPr>
        <p:spPr bwMode="auto">
          <a:xfrm>
            <a:off x="584525" y="4085288"/>
            <a:ext cx="11181685" cy="276999"/>
          </a:xfrm>
          <a:prstGeom prst="rect">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rgbClr val="00B050"/>
              </a:solidFill>
              <a:effectLst/>
              <a:latin typeface="Times New Roman" pitchFamily="16" charset="0"/>
              <a:ea typeface="MS Gothic" charset="-128"/>
            </a:endParaRPr>
          </a:p>
        </p:txBody>
      </p:sp>
    </p:spTree>
    <p:extLst>
      <p:ext uri="{BB962C8B-B14F-4D97-AF65-F5344CB8AC3E}">
        <p14:creationId xmlns:p14="http://schemas.microsoft.com/office/powerpoint/2010/main" val="10350726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820705B85C04E9444D684292CAAA3" ma:contentTypeVersion="16" ma:contentTypeDescription="Create a new document." ma:contentTypeScope="" ma:versionID="6666871dc7110a63c7a7b450020270ec">
  <xsd:schema xmlns:xsd="http://www.w3.org/2001/XMLSchema" xmlns:xs="http://www.w3.org/2001/XMLSchema" xmlns:p="http://schemas.microsoft.com/office/2006/metadata/properties" xmlns:ns2="e3424205-c870-41b8-8c6f-b833c5b04d9f" xmlns:ns3="9dae37dc-1963-4192-976e-711db4d08a86" targetNamespace="http://schemas.microsoft.com/office/2006/metadata/properties" ma:root="true" ma:fieldsID="3ed1c42fc11e7b26f2a5a195d50d612d" ns2:_="" ns3:_="">
    <xsd:import namespace="e3424205-c870-41b8-8c6f-b833c5b04d9f"/>
    <xsd:import namespace="9dae37dc-1963-4192-976e-711db4d08a8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424205-c870-41b8-8c6f-b833c5b04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d049dfe-3525-43e5-8f81-1f102b2aa2d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ae37dc-1963-4192-976e-711db4d08a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9b894c3-ae8d-4531-bf40-70742ed1faae}" ma:internalName="TaxCatchAll" ma:showField="CatchAllData" ma:web="9dae37dc-1963-4192-976e-711db4d08a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dae37dc-1963-4192-976e-711db4d08a86">
      <UserInfo>
        <DisplayName>Mahmoud Kamel</DisplayName>
        <AccountId>15</AccountId>
        <AccountType/>
      </UserInfo>
      <UserInfo>
        <DisplayName>Ying Wang</DisplayName>
        <AccountId>254</AccountId>
        <AccountType/>
      </UserInfo>
      <UserInfo>
        <DisplayName>Rui Yang</DisplayName>
        <AccountId>4</AccountId>
        <AccountType/>
      </UserInfo>
      <UserInfo>
        <DisplayName>Joseph Levy</DisplayName>
        <AccountId>11</AccountId>
        <AccountType/>
      </UserInfo>
      <UserInfo>
        <DisplayName>Hanqing Lou</DisplayName>
        <AccountId>12</AccountId>
        <AccountType/>
      </UserInfo>
      <UserInfo>
        <DisplayName>Xiaofei Wang</DisplayName>
        <AccountId>10</AccountId>
        <AccountType/>
      </UserInfo>
    </SharedWithUsers>
    <lcf76f155ced4ddcb4097134ff3c332f xmlns="e3424205-c870-41b8-8c6f-b833c5b04d9f">
      <Terms xmlns="http://schemas.microsoft.com/office/infopath/2007/PartnerControls"/>
    </lcf76f155ced4ddcb4097134ff3c332f>
    <TaxCatchAll xmlns="9dae37dc-1963-4192-976e-711db4d08a86" xsi:nil="true"/>
  </documentManagement>
</p:properties>
</file>

<file path=customXml/itemProps1.xml><?xml version="1.0" encoding="utf-8"?>
<ds:datastoreItem xmlns:ds="http://schemas.openxmlformats.org/officeDocument/2006/customXml" ds:itemID="{5B51812B-922D-4C79-910E-EBDBEE6B018E}"/>
</file>

<file path=customXml/itemProps2.xml><?xml version="1.0" encoding="utf-8"?>
<ds:datastoreItem xmlns:ds="http://schemas.openxmlformats.org/officeDocument/2006/customXml" ds:itemID="{0B71E92E-F032-459B-A95E-CDADF8501A5E}"/>
</file>

<file path=customXml/itemProps3.xml><?xml version="1.0" encoding="utf-8"?>
<ds:datastoreItem xmlns:ds="http://schemas.openxmlformats.org/officeDocument/2006/customXml" ds:itemID="{84A8D434-7AEE-445F-86A8-D238C2D7B91F}"/>
</file>

<file path=docProps/app.xml><?xml version="1.0" encoding="utf-8"?>
<Properties xmlns="http://schemas.openxmlformats.org/officeDocument/2006/extended-properties" xmlns:vt="http://schemas.openxmlformats.org/officeDocument/2006/docPropsVTypes">
  <Template>802-11-Submission-16-9</Template>
  <TotalTime>0</TotalTime>
  <Words>1251</Words>
  <Application>Microsoft Office PowerPoint</Application>
  <PresentationFormat>Widescreen</PresentationFormat>
  <Paragraphs>221</Paragraphs>
  <Slides>23</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Arial Unicode MS</vt:lpstr>
      <vt:lpstr>Times New Roman</vt:lpstr>
      <vt:lpstr>Office Theme</vt:lpstr>
      <vt:lpstr>Document</vt:lpstr>
      <vt:lpstr>On the Pilot Tone Allocations in DRU</vt:lpstr>
      <vt:lpstr>Abstract</vt:lpstr>
      <vt:lpstr>Background</vt:lpstr>
      <vt:lpstr>Structure of Pilot Tones in RRU</vt:lpstr>
      <vt:lpstr>Structure of Pilot Tones in DRU</vt:lpstr>
      <vt:lpstr>Hierarchical Structure of DRUs</vt:lpstr>
      <vt:lpstr>Clustered Pilot Structure</vt:lpstr>
      <vt:lpstr>Clustered Pilot Structure</vt:lpstr>
      <vt:lpstr>Distributed Pilot Structure</vt:lpstr>
      <vt:lpstr>Distributed Pilot Structure</vt:lpstr>
      <vt:lpstr>Distributed Pilot Structure</vt:lpstr>
      <vt:lpstr>Distributed Pilot Structure</vt:lpstr>
      <vt:lpstr>Distributed Pilot Structure</vt:lpstr>
      <vt:lpstr>Distributed Pilot Structure</vt:lpstr>
      <vt:lpstr>Distributed Pilot Structure</vt:lpstr>
      <vt:lpstr>Distributed Pilot Structure</vt:lpstr>
      <vt:lpstr>Simulation Environment</vt:lpstr>
      <vt:lpstr>Distribution Bandwidth = 20 MHz</vt:lpstr>
      <vt:lpstr>Distribution Bandwidth = 20 MHz</vt:lpstr>
      <vt:lpstr>Distribution Bandwidth = 40 MHz</vt:lpstr>
      <vt:lpstr>Distribution Bandwidth = 40 MHz</vt:lpstr>
      <vt:lpstr>Conclusions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2024-05-10T19:56:36Z</dcterms:created>
  <dcterms:modified xsi:type="dcterms:W3CDTF">2024-05-10T19:56:45Z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d2f777e-4347-4fc6-823a-b44ab313546a_Enabled">
    <vt:lpwstr>true</vt:lpwstr>
  </property>
  <property fmtid="{D5CDD505-2E9C-101B-9397-08002B2CF9AE}" pid="3" name="MSIP_Label_4d2f777e-4347-4fc6-823a-b44ab313546a_SetDate">
    <vt:lpwstr>2024-05-10T19:56:45Z</vt:lpwstr>
  </property>
  <property fmtid="{D5CDD505-2E9C-101B-9397-08002B2CF9AE}" pid="4" name="MSIP_Label_4d2f777e-4347-4fc6-823a-b44ab313546a_Method">
    <vt:lpwstr>Standard</vt:lpwstr>
  </property>
  <property fmtid="{D5CDD505-2E9C-101B-9397-08002B2CF9AE}" pid="5" name="MSIP_Label_4d2f777e-4347-4fc6-823a-b44ab313546a_Name">
    <vt:lpwstr>Non-Public</vt:lpwstr>
  </property>
  <property fmtid="{D5CDD505-2E9C-101B-9397-08002B2CF9AE}" pid="6" name="MSIP_Label_4d2f777e-4347-4fc6-823a-b44ab313546a_SiteId">
    <vt:lpwstr>e351b779-f6d5-4e50-8568-80e922d180ae</vt:lpwstr>
  </property>
  <property fmtid="{D5CDD505-2E9C-101B-9397-08002B2CF9AE}" pid="7" name="MSIP_Label_4d2f777e-4347-4fc6-823a-b44ab313546a_ActionId">
    <vt:lpwstr>c833aa94-5853-479f-85a5-7fe89d5d44d8</vt:lpwstr>
  </property>
  <property fmtid="{D5CDD505-2E9C-101B-9397-08002B2CF9AE}" pid="8" name="MSIP_Label_4d2f777e-4347-4fc6-823a-b44ab313546a_ContentBits">
    <vt:lpwstr>0</vt:lpwstr>
  </property>
  <property fmtid="{D5CDD505-2E9C-101B-9397-08002B2CF9AE}" pid="9" name="ClassificationContentMarkingFooterText">
    <vt:lpwstr>INTERDIGITAL NON-PUBLIC INFORMATION DO NOT REDISTRIBUTE OR COPY</vt:lpwstr>
  </property>
  <property fmtid="{D5CDD505-2E9C-101B-9397-08002B2CF9AE}" pid="10" name="MSIP_Label_bcf26ed8-713a-4e6c-8a04-66607341a11c_ContentBits">
    <vt:lpwstr>0</vt:lpwstr>
  </property>
  <property fmtid="{D5CDD505-2E9C-101B-9397-08002B2CF9AE}" pid="11" name="MediaServiceImageTags">
    <vt:lpwstr/>
  </property>
  <property fmtid="{D5CDD505-2E9C-101B-9397-08002B2CF9AE}" pid="12" name="ContentTypeId">
    <vt:lpwstr>0x01010061D820705B85C04E9444D684292CAAA3</vt:lpwstr>
  </property>
  <property fmtid="{D5CDD505-2E9C-101B-9397-08002B2CF9AE}" pid="13" name="MSIP_Label_bcf26ed8-713a-4e6c-8a04-66607341a11c_SiteId">
    <vt:lpwstr>e351b779-f6d5-4e50-8568-80e922d180ae</vt:lpwstr>
  </property>
  <property fmtid="{D5CDD505-2E9C-101B-9397-08002B2CF9AE}" pid="14" name="MSIP_Label_bcf26ed8-713a-4e6c-8a04-66607341a11c_Method">
    <vt:lpwstr>Privileged</vt:lpwstr>
  </property>
  <property fmtid="{D5CDD505-2E9C-101B-9397-08002B2CF9AE}" pid="15" name="MSIP_Label_bcf26ed8-713a-4e6c-8a04-66607341a11c_SetDate">
    <vt:lpwstr>2024-05-09T15:37:42Z</vt:lpwstr>
  </property>
  <property fmtid="{D5CDD505-2E9C-101B-9397-08002B2CF9AE}" pid="16" name="ClassificationContentMarkingFooterLocations">
    <vt:lpwstr>Office Theme:3</vt:lpwstr>
  </property>
  <property fmtid="{D5CDD505-2E9C-101B-9397-08002B2CF9AE}" pid="17" name="MSIP_Label_bcf26ed8-713a-4e6c-8a04-66607341a11c_Name">
    <vt:lpwstr>Public</vt:lpwstr>
  </property>
  <property fmtid="{D5CDD505-2E9C-101B-9397-08002B2CF9AE}" pid="18" name="MSIP_Label_bcf26ed8-713a-4e6c-8a04-66607341a11c_ActionId">
    <vt:lpwstr>a592e2fe-e8d9-4fcf-b538-7f012a2a9cb2</vt:lpwstr>
  </property>
  <property fmtid="{D5CDD505-2E9C-101B-9397-08002B2CF9AE}" pid="19" name="MSIP_Label_bcf26ed8-713a-4e6c-8a04-66607341a11c_Enabled">
    <vt:lpwstr>true</vt:lpwstr>
  </property>
</Properties>
</file>