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3" r:id="rId2"/>
    <p:sldId id="1140" r:id="rId3"/>
    <p:sldId id="1155" r:id="rId4"/>
    <p:sldId id="1163" r:id="rId5"/>
    <p:sldId id="1235" r:id="rId6"/>
    <p:sldId id="1236" r:id="rId7"/>
    <p:sldId id="1210" r:id="rId8"/>
    <p:sldId id="1166" r:id="rId9"/>
    <p:sldId id="1167" r:id="rId10"/>
    <p:sldId id="1237" r:id="rId11"/>
    <p:sldId id="1242" r:id="rId12"/>
    <p:sldId id="1172" r:id="rId13"/>
    <p:sldId id="1175" r:id="rId14"/>
    <p:sldId id="1176" r:id="rId15"/>
    <p:sldId id="1177" r:id="rId16"/>
    <p:sldId id="1185" r:id="rId17"/>
    <p:sldId id="1226" r:id="rId18"/>
    <p:sldId id="1182" r:id="rId19"/>
    <p:sldId id="1190" r:id="rId20"/>
    <p:sldId id="1238" r:id="rId21"/>
    <p:sldId id="1240" r:id="rId22"/>
    <p:sldId id="1241" r:id="rId23"/>
    <p:sldId id="1239" r:id="rId24"/>
    <p:sldId id="1231" r:id="rId25"/>
    <p:sldId id="1232" r:id="rId26"/>
    <p:sldId id="1233" r:id="rId27"/>
    <p:sldId id="1162" r:id="rId2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802.11-24/0767r0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20 MHz Tone Plan and Pilot Design for DRU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2024-05-12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Pilot </a:t>
            </a:r>
            <a:r>
              <a:rPr lang="en-US" altLang="ko-KR" dirty="0" smtClean="0"/>
              <a:t>Tones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proposed pilot tones are sufficiently spaced within DRUs as well as among different DRUs</a:t>
            </a:r>
          </a:p>
          <a:p>
            <a:pPr lvl="1"/>
            <a:r>
              <a:rPr lang="en-US" altLang="ko-KR" sz="1800" dirty="0" smtClean="0"/>
              <a:t>They can overcome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residual </a:t>
            </a:r>
            <a:r>
              <a:rPr lang="en-US" altLang="ko-KR" sz="1800" dirty="0" smtClean="0"/>
              <a:t>CFO impact and provide </a:t>
            </a:r>
            <a:r>
              <a:rPr lang="en-US" altLang="ko-KR" sz="1800" dirty="0" smtClean="0"/>
              <a:t>reliable </a:t>
            </a:r>
            <a:r>
              <a:rPr lang="en-US" altLang="ko-KR" sz="1800" dirty="0" smtClean="0"/>
              <a:t>performance</a:t>
            </a:r>
          </a:p>
          <a:p>
            <a:pPr lvl="1"/>
            <a:r>
              <a:rPr lang="en-US" altLang="ko-KR" sz="1800" dirty="0" smtClean="0"/>
              <a:t>See Appendix for performance comparison between our pilot tone design approach and pilot tones in [11]</a:t>
            </a:r>
            <a:endParaRPr lang="en-US" altLang="ko-KR" sz="1800" dirty="0" smtClean="0"/>
          </a:p>
          <a:p>
            <a:r>
              <a:rPr lang="en-US" altLang="ko-KR" sz="2000" dirty="0" smtClean="0"/>
              <a:t>Also</a:t>
            </a:r>
            <a:r>
              <a:rPr lang="en-US" altLang="ko-KR" sz="2000" dirty="0" smtClean="0"/>
              <a:t>, </a:t>
            </a:r>
            <a:r>
              <a:rPr lang="en-US" altLang="ko-KR" sz="2000" dirty="0" smtClean="0"/>
              <a:t>since the </a:t>
            </a:r>
            <a:r>
              <a:rPr lang="en-US" altLang="ko-KR" sz="2000" dirty="0" smtClean="0"/>
              <a:t>proposed pilot tones have a mirror symmetric </a:t>
            </a:r>
            <a:r>
              <a:rPr lang="en-US" altLang="ko-KR" sz="2000" dirty="0" smtClean="0"/>
              <a:t>property, our complete tone plan is totally mirror symmetric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 smtClean="0"/>
              <a:t>is the traditional design method and thus it </a:t>
            </a:r>
            <a:r>
              <a:rPr lang="en-US" altLang="ko-KR" sz="1800" dirty="0" smtClean="0"/>
              <a:t>may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be </a:t>
            </a:r>
            <a:r>
              <a:rPr lang="en-US" altLang="ko-KR" sz="1800" dirty="0" smtClean="0"/>
              <a:t>desirable for implementation</a:t>
            </a:r>
          </a:p>
          <a:p>
            <a:pPr lvl="2"/>
            <a:r>
              <a:rPr lang="en-US" altLang="ko-KR" sz="1600" dirty="0" smtClean="0"/>
              <a:t>Merits may be reduced when only one part (i.e., either data tones or pilot tones) has this property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Also, we saw that this property makes no harmful impact on PAPR</a:t>
            </a:r>
          </a:p>
          <a:p>
            <a:pPr lvl="2"/>
            <a:r>
              <a:rPr lang="en-US" altLang="ko-KR" sz="1600" dirty="0" smtClean="0"/>
              <a:t>While in some tone plans having this property can degrade the PAPR performance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7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Pilot </a:t>
            </a:r>
            <a:r>
              <a:rPr lang="en-US" altLang="ko-KR" dirty="0" smtClean="0"/>
              <a:t>Tones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smtClean="0"/>
              <a:t>addition, the proposed pilot tones can significantly reduce DRU types in the proposed DRU tone plan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Basically, most of the RRUs with the same size are the same type</a:t>
            </a:r>
          </a:p>
          <a:p>
            <a:pPr lvl="2"/>
            <a:r>
              <a:rPr lang="en-US" altLang="ko-KR" sz="1600" dirty="0" smtClean="0"/>
              <a:t>Implementation may be unified for a certain size RRU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Thus, minimizing </a:t>
            </a:r>
            <a:r>
              <a:rPr lang="en-US" altLang="ko-KR" sz="1800" dirty="0" smtClean="0"/>
              <a:t>DRU types would be helpful to complexity reduction</a:t>
            </a:r>
          </a:p>
          <a:p>
            <a:pPr lvl="1"/>
            <a:r>
              <a:rPr lang="en-US" altLang="ko-KR" sz="1800" dirty="0" smtClean="0"/>
              <a:t>In [12], the same pilot tones are applied to the tone plan in [7] and </a:t>
            </a:r>
            <a:r>
              <a:rPr lang="en-US" altLang="ko-KR" sz="1800" dirty="0" smtClean="0"/>
              <a:t>there are five </a:t>
            </a:r>
            <a:r>
              <a:rPr lang="en-US" altLang="ko-KR" sz="1800" dirty="0" smtClean="0"/>
              <a:t>26 DRU, four 52 DRU and two 106 DRU </a:t>
            </a:r>
            <a:r>
              <a:rPr lang="en-US" altLang="ko-KR" sz="1800" dirty="0" smtClean="0"/>
              <a:t>types</a:t>
            </a:r>
          </a:p>
          <a:p>
            <a:pPr lvl="2"/>
            <a:r>
              <a:rPr lang="en-US" altLang="ko-KR" sz="1600" dirty="0" smtClean="0"/>
              <a:t>We found that it can be easily achieved under various kinds of pilot tones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Whereas </a:t>
            </a:r>
            <a:r>
              <a:rPr lang="en-US" altLang="ko-KR" sz="1800" dirty="0" smtClean="0"/>
              <a:t>in </a:t>
            </a:r>
            <a:r>
              <a:rPr lang="en-US" altLang="ko-KR" sz="1800" dirty="0" smtClean="0"/>
              <a:t>our proposed tone plan DRU types can be further reduced by using the proposed pilot tones and there are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five 26 DRU, </a:t>
            </a:r>
            <a:r>
              <a:rPr lang="en-US" altLang="ko-KR" sz="1800" dirty="0" smtClean="0"/>
              <a:t>two </a:t>
            </a:r>
            <a:r>
              <a:rPr lang="en-US" altLang="ko-KR" sz="1800" dirty="0"/>
              <a:t>52 DRU and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106 DRU </a:t>
            </a:r>
            <a:r>
              <a:rPr lang="en-US" altLang="ko-KR" sz="1800" dirty="0" smtClean="0"/>
              <a:t>types</a:t>
            </a:r>
          </a:p>
          <a:p>
            <a:pPr lvl="2"/>
            <a:r>
              <a:rPr lang="en-US" altLang="ko-KR" sz="1600" dirty="0" smtClean="0"/>
              <a:t>From this perspective, the proposed pilot tones are more suitable to our tone plan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33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20 MHz DRU tone plan and have compared it with the tone plan proposed in [7]</a:t>
            </a:r>
          </a:p>
          <a:p>
            <a:pPr lvl="1"/>
            <a:r>
              <a:rPr lang="en-US" altLang="ko-KR" sz="1800" dirty="0" smtClean="0"/>
              <a:t>Two tone plans have similar performance in terms of PAPR</a:t>
            </a:r>
          </a:p>
          <a:p>
            <a:pPr lvl="1"/>
            <a:r>
              <a:rPr lang="en-US" altLang="ko-KR" sz="1800" dirty="0" smtClean="0"/>
              <a:t>From the implementation point of view, our proposed tone plan may be more desirable based on </a:t>
            </a:r>
            <a:r>
              <a:rPr lang="en-US" altLang="ko-KR" sz="1800" dirty="0" smtClean="0"/>
              <a:t>the mirror symmetric property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have also proposed the design approach for pilot tones and have provided specific pilot tones for 20 MHz DRU tone plan</a:t>
            </a:r>
          </a:p>
          <a:p>
            <a:pPr lvl="1"/>
            <a:r>
              <a:rPr lang="en-US" altLang="ko-KR" sz="1800" dirty="0"/>
              <a:t>The proposed pilot tones </a:t>
            </a:r>
            <a:r>
              <a:rPr lang="en-US" altLang="ko-KR" sz="1800" dirty="0" smtClean="0"/>
              <a:t>are mirror symmetric and sufficiently </a:t>
            </a:r>
            <a:r>
              <a:rPr lang="en-US" altLang="ko-KR" sz="1800" dirty="0"/>
              <a:t>spaced within DRU and among different DRUs as </a:t>
            </a:r>
            <a:r>
              <a:rPr lang="en-US" altLang="ko-KR" sz="1800" dirty="0" smtClean="0"/>
              <a:t>well</a:t>
            </a:r>
          </a:p>
          <a:p>
            <a:pPr lvl="1"/>
            <a:r>
              <a:rPr lang="en-US" altLang="ko-KR" sz="1800" dirty="0" smtClean="0"/>
              <a:t>The proposed pilot tones </a:t>
            </a:r>
            <a:r>
              <a:rPr lang="en-US" altLang="ko-KR" sz="1800" dirty="0" smtClean="0"/>
              <a:t>can </a:t>
            </a:r>
            <a:r>
              <a:rPr lang="en-US" altLang="ko-KR" sz="1800" dirty="0" smtClean="0"/>
              <a:t>significantly reduce DRU </a:t>
            </a:r>
            <a:r>
              <a:rPr lang="en-US" altLang="ko-KR" sz="1800" dirty="0"/>
              <a:t>types in our proposed tone plan 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11bn supports 20 MHz distribution bandwidth for DRU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8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 20 MHz distribution bandwidth, the following DRUs are defined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Nine 26 DRUs</a:t>
            </a:r>
          </a:p>
          <a:p>
            <a:pPr lvl="2"/>
            <a:r>
              <a:rPr lang="en-US" altLang="ko-KR" sz="1600" dirty="0" smtClean="0"/>
              <a:t>Four 52 DRUs</a:t>
            </a:r>
          </a:p>
          <a:p>
            <a:pPr lvl="2"/>
            <a:r>
              <a:rPr lang="en-US" altLang="ko-KR" sz="1600" dirty="0" smtClean="0"/>
              <a:t>Two 106 DRUs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 20 MHz distribution bandwidth, 52 / 106 DRUs are defined as follows</a:t>
            </a:r>
          </a:p>
          <a:p>
            <a:pPr lvl="2"/>
            <a:r>
              <a:rPr lang="en-US" altLang="ko-KR" sz="1600" dirty="0" smtClean="0"/>
              <a:t>52 DRUs are defined by combining two 26 DRUs</a:t>
            </a:r>
          </a:p>
          <a:p>
            <a:pPr lvl="3"/>
            <a:r>
              <a:rPr lang="en-US" altLang="ko-KR" sz="1400" dirty="0" smtClean="0"/>
              <a:t>Different 52 DRUs consist of different 26 DRUs</a:t>
            </a:r>
          </a:p>
          <a:p>
            <a:pPr lvl="2"/>
            <a:r>
              <a:rPr lang="en-US" altLang="ko-KR" sz="1600" dirty="0" smtClean="0"/>
              <a:t>106 </a:t>
            </a:r>
            <a:r>
              <a:rPr lang="en-US" altLang="ko-KR" sz="1600" dirty="0"/>
              <a:t>DRUs are defined by combining two </a:t>
            </a:r>
            <a:r>
              <a:rPr lang="en-US" altLang="ko-KR" sz="1600" dirty="0" smtClean="0"/>
              <a:t>52 DRUs and two null tones</a:t>
            </a:r>
            <a:endParaRPr lang="en-US" altLang="ko-KR" sz="1600" dirty="0"/>
          </a:p>
          <a:p>
            <a:pPr lvl="3"/>
            <a:r>
              <a:rPr lang="en-US" altLang="ko-KR" sz="1400" dirty="0"/>
              <a:t>Different </a:t>
            </a:r>
            <a:r>
              <a:rPr lang="en-US" altLang="ko-KR" sz="1400" dirty="0" smtClean="0"/>
              <a:t>106 </a:t>
            </a:r>
            <a:r>
              <a:rPr lang="en-US" altLang="ko-KR" sz="1400" dirty="0"/>
              <a:t>DRUs </a:t>
            </a:r>
            <a:r>
              <a:rPr lang="en-US" altLang="ko-KR" sz="1400" dirty="0" smtClean="0"/>
              <a:t>consist </a:t>
            </a:r>
            <a:r>
              <a:rPr lang="en-US" altLang="ko-KR" sz="1400" dirty="0"/>
              <a:t>of different </a:t>
            </a:r>
            <a:r>
              <a:rPr lang="en-US" altLang="ko-KR" sz="1400" dirty="0" smtClean="0"/>
              <a:t>52 DRUs and different null tones</a:t>
            </a:r>
          </a:p>
          <a:p>
            <a:pPr lvl="2"/>
            <a:r>
              <a:rPr lang="en-US" altLang="ko-KR" sz="1600" dirty="0" smtClean="0"/>
              <a:t>Tone indices for 26 DRUs and four null tones are TBD</a:t>
            </a:r>
          </a:p>
          <a:p>
            <a:pPr lvl="2"/>
            <a:r>
              <a:rPr lang="en-US" altLang="ko-KR" sz="1600" dirty="0" smtClean="0"/>
              <a:t>Exact DRU combinations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Do you agree to add the following text to the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SFD?</a:t>
            </a:r>
          </a:p>
          <a:p>
            <a:pPr lvl="1"/>
            <a:r>
              <a:rPr lang="en-US" altLang="ko-KR" sz="1600" dirty="0" smtClean="0"/>
              <a:t>DRU tone plan for 20 MHz bandwidth is defined as follows</a:t>
            </a:r>
          </a:p>
          <a:p>
            <a:pPr lvl="2"/>
            <a:r>
              <a:rPr lang="en-US" altLang="ko-KR" sz="1200" dirty="0"/>
              <a:t>26 DRU_1: {-121:9:-13, 5:9:113}</a:t>
            </a:r>
          </a:p>
          <a:p>
            <a:pPr lvl="2"/>
            <a:r>
              <a:rPr lang="en-US" altLang="ko-KR" sz="1200" dirty="0"/>
              <a:t>26 DRU_2: {-116:9:-8, 10:9:118}</a:t>
            </a:r>
          </a:p>
          <a:p>
            <a:pPr lvl="2"/>
            <a:r>
              <a:rPr lang="en-US" altLang="ko-KR" sz="1200" dirty="0"/>
              <a:t>26 DRU_3: {-119:9:-11, 7:9:115}</a:t>
            </a:r>
          </a:p>
          <a:p>
            <a:pPr lvl="2"/>
            <a:r>
              <a:rPr lang="en-US" altLang="ko-KR" sz="1200" dirty="0"/>
              <a:t>26 DRU_4: {-114:9:-6, 12:9:120}</a:t>
            </a:r>
          </a:p>
          <a:p>
            <a:pPr lvl="2"/>
            <a:r>
              <a:rPr lang="en-US" altLang="ko-KR" sz="1200" dirty="0"/>
              <a:t>26 DRU_5: {-117:9:-9, 9:9:117}</a:t>
            </a:r>
          </a:p>
          <a:p>
            <a:pPr lvl="2"/>
            <a:r>
              <a:rPr lang="en-US" altLang="ko-KR" sz="1200" dirty="0"/>
              <a:t>26 DRU_6: {-120:9:-12, 6:9:114}</a:t>
            </a:r>
          </a:p>
          <a:p>
            <a:pPr lvl="2"/>
            <a:r>
              <a:rPr lang="en-US" altLang="ko-KR" sz="1200" dirty="0"/>
              <a:t>26 DRU_7: {-115:9:-7, 11:9:119}</a:t>
            </a:r>
          </a:p>
          <a:p>
            <a:pPr lvl="2"/>
            <a:r>
              <a:rPr lang="en-US" altLang="ko-KR" sz="1200" dirty="0"/>
              <a:t>26 DRU_8: {-118:9:-10, 8:9:116}</a:t>
            </a:r>
          </a:p>
          <a:p>
            <a:pPr lvl="2"/>
            <a:r>
              <a:rPr lang="en-US" altLang="ko-KR" sz="1200" dirty="0"/>
              <a:t>26 DRU_9: {-113:9:-5, 13:9:121}</a:t>
            </a:r>
          </a:p>
          <a:p>
            <a:pPr lvl="2"/>
            <a:r>
              <a:rPr lang="en-US" altLang="ko-KR" sz="1200" dirty="0"/>
              <a:t>52 DRU_1: 26 DRU_1 + 26 DRU_2</a:t>
            </a:r>
          </a:p>
          <a:p>
            <a:pPr lvl="2"/>
            <a:r>
              <a:rPr lang="en-US" altLang="ko-KR" sz="1200" dirty="0"/>
              <a:t>52 DRU_2: 26 DRU_3 + 26 DRU_4</a:t>
            </a:r>
          </a:p>
          <a:p>
            <a:pPr lvl="2"/>
            <a:r>
              <a:rPr lang="en-US" altLang="ko-KR" sz="1200" dirty="0"/>
              <a:t>52 DRU_3: 26 DRU_6 + 26 DRU_7</a:t>
            </a:r>
          </a:p>
          <a:p>
            <a:pPr lvl="2"/>
            <a:r>
              <a:rPr lang="en-US" altLang="ko-KR" sz="1200" dirty="0"/>
              <a:t>52 DRU_4: 26 DRU_8 + 26 DRU_9</a:t>
            </a:r>
          </a:p>
          <a:p>
            <a:pPr lvl="2"/>
            <a:r>
              <a:rPr lang="en-US" altLang="ko-KR" sz="1200" dirty="0"/>
              <a:t>106 DRU_1: 52 DRU_1 + 52 DRU_2 + {-4, 3}</a:t>
            </a:r>
          </a:p>
          <a:p>
            <a:pPr lvl="2"/>
            <a:r>
              <a:rPr lang="en-US" altLang="ko-KR" sz="1200" dirty="0"/>
              <a:t>106 DRU_2: 52 DRU_3 + 52 DRU_4 + {-3, 4}</a:t>
            </a:r>
          </a:p>
          <a:p>
            <a:pPr lvl="2"/>
            <a:r>
              <a:rPr lang="en-US" altLang="ko-KR" sz="1200" dirty="0" smtClean="0"/>
              <a:t>The </a:t>
            </a:r>
            <a:r>
              <a:rPr lang="en-US" altLang="ko-KR" sz="1200" dirty="0"/>
              <a:t>RU indices within parentheses stand for the RRU indices which are mapped to DRUs</a:t>
            </a:r>
          </a:p>
          <a:p>
            <a:pPr lvl="2"/>
            <a:endParaRPr lang="en-US" altLang="ko-KR" sz="1200" dirty="0"/>
          </a:p>
          <a:p>
            <a:r>
              <a:rPr lang="en-US" altLang="ko-KR" sz="1800" dirty="0" smtClean="0"/>
              <a:t>Y/N/A</a:t>
            </a:r>
            <a:r>
              <a:rPr lang="en-US" altLang="ko-KR" sz="1800" dirty="0"/>
              <a:t>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1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Pilot tone gap in each 26 DRU is 126</a:t>
            </a:r>
          </a:p>
          <a:p>
            <a:pPr lvl="1"/>
            <a:r>
              <a:rPr lang="en-US" altLang="ko-KR" sz="1800" dirty="0" smtClean="0"/>
              <a:t>Tone gap </a:t>
            </a:r>
            <a:r>
              <a:rPr lang="en-US" altLang="ko-KR" sz="1800" dirty="0"/>
              <a:t>between two adjacent pilot tones is </a:t>
            </a:r>
            <a:r>
              <a:rPr lang="en-US" altLang="ko-KR" sz="1800" dirty="0" smtClean="0"/>
              <a:t>10 except for around DC tones</a:t>
            </a:r>
          </a:p>
          <a:p>
            <a:pPr lvl="1"/>
            <a:r>
              <a:rPr lang="en-US" altLang="ko-KR" sz="1800" dirty="0" smtClean="0"/>
              <a:t>Exact pilot tone indices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3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Do you agree to add the following text to the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SFD?</a:t>
            </a:r>
          </a:p>
          <a:p>
            <a:pPr lvl="1"/>
            <a:r>
              <a:rPr lang="en-US" altLang="ko-KR" sz="1600" dirty="0"/>
              <a:t>Pilot tones for DRUs in 20 MHz bandwidth are defined as follows</a:t>
            </a:r>
          </a:p>
          <a:p>
            <a:pPr lvl="2"/>
            <a:r>
              <a:rPr lang="en-US" altLang="ko-KR" sz="1200" dirty="0" smtClean="0"/>
              <a:t>26 DRU_1: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103, 23}</a:t>
            </a:r>
            <a:endParaRPr lang="en-US" altLang="ko-KR" sz="1200" dirty="0"/>
          </a:p>
          <a:p>
            <a:pPr lvl="2"/>
            <a:r>
              <a:rPr lang="en-US" altLang="ko-KR" sz="1200" dirty="0"/>
              <a:t>26 DRU_2: {-53, 73}</a:t>
            </a:r>
          </a:p>
          <a:p>
            <a:pPr lvl="2"/>
            <a:r>
              <a:rPr lang="en-US" altLang="ko-KR" sz="1200" dirty="0"/>
              <a:t>26 DRU_3: {-83, 43}</a:t>
            </a:r>
          </a:p>
          <a:p>
            <a:pPr lvl="2"/>
            <a:r>
              <a:rPr lang="en-US" altLang="ko-KR" sz="1200" dirty="0"/>
              <a:t>26 DRU_4: {-33, 93}</a:t>
            </a:r>
          </a:p>
          <a:p>
            <a:pPr lvl="2"/>
            <a:r>
              <a:rPr lang="en-US" altLang="ko-KR" sz="1200" dirty="0"/>
              <a:t>26 DRU_5: {-63, 63}</a:t>
            </a:r>
          </a:p>
          <a:p>
            <a:pPr lvl="2"/>
            <a:r>
              <a:rPr lang="en-US" altLang="ko-KR" sz="1200" dirty="0" smtClean="0"/>
              <a:t>26 DRU_6: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93, 33}</a:t>
            </a:r>
            <a:endParaRPr lang="en-US" altLang="ko-KR" sz="1200" dirty="0"/>
          </a:p>
          <a:p>
            <a:pPr lvl="2"/>
            <a:r>
              <a:rPr lang="en-US" altLang="ko-KR" sz="1200" dirty="0"/>
              <a:t>26 DRU_7: {-43, 83}</a:t>
            </a:r>
          </a:p>
          <a:p>
            <a:pPr lvl="2"/>
            <a:r>
              <a:rPr lang="en-US" altLang="ko-KR" sz="1200" dirty="0" smtClean="0"/>
              <a:t>26 DRU_8: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73, 53}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26 DRU_9: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23, 103}</a:t>
            </a:r>
            <a:endParaRPr lang="en-US" altLang="ko-KR" sz="1200" dirty="0"/>
          </a:p>
          <a:p>
            <a:pPr lvl="2"/>
            <a:r>
              <a:rPr lang="en-US" altLang="ko-KR" sz="1200" dirty="0"/>
              <a:t>52 </a:t>
            </a:r>
            <a:r>
              <a:rPr lang="en-US" altLang="ko-KR" sz="1200" dirty="0" smtClean="0"/>
              <a:t>DRU_1: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103, -53, 23, 73}</a:t>
            </a:r>
            <a:endParaRPr lang="en-US" altLang="ko-KR" sz="1200" dirty="0"/>
          </a:p>
          <a:p>
            <a:pPr lvl="2"/>
            <a:r>
              <a:rPr lang="en-US" altLang="ko-KR" sz="1200" dirty="0"/>
              <a:t>52 DRU_2: {-83, -33, 43, 93}</a:t>
            </a:r>
          </a:p>
          <a:p>
            <a:pPr lvl="2"/>
            <a:r>
              <a:rPr lang="en-US" altLang="ko-KR" sz="1200" dirty="0" smtClean="0"/>
              <a:t>52 DRU_3: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93, -43, 33, 83}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52 DRU_4: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73, -23, 53, 103}</a:t>
            </a:r>
            <a:endParaRPr lang="en-US" altLang="ko-KR" sz="1200" dirty="0"/>
          </a:p>
          <a:p>
            <a:pPr lvl="2"/>
            <a:r>
              <a:rPr lang="en-US" altLang="ko-KR" sz="1200" dirty="0"/>
              <a:t>106 </a:t>
            </a:r>
            <a:r>
              <a:rPr lang="en-US" altLang="ko-KR" sz="1200" dirty="0" smtClean="0"/>
              <a:t>DRU_1: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103, -53, 23, 73}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106 DRU_2: </a:t>
            </a:r>
            <a:r>
              <a:rPr lang="en-US" altLang="ko-KR" sz="1200" dirty="0"/>
              <a:t>{-</a:t>
            </a:r>
            <a:r>
              <a:rPr lang="en-US" altLang="ko-KR" sz="1200" dirty="0" smtClean="0"/>
              <a:t>73, -23, 53, 103}</a:t>
            </a:r>
            <a:endParaRPr lang="en-US" altLang="ko-KR" sz="12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Y/N/A</a:t>
            </a:r>
            <a:r>
              <a:rPr lang="en-US" altLang="ko-KR" sz="1800" dirty="0"/>
              <a:t>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F2F meeting, various topics for DRU were extensively discussed [1-12]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one plan designs [5][7][8][12] and pilot designs [5][8][11] were discussed</a:t>
            </a:r>
          </a:p>
          <a:p>
            <a:pPr lvl="1"/>
            <a:r>
              <a:rPr lang="en-US" altLang="ko-KR" sz="1800" dirty="0" smtClean="0"/>
              <a:t>In particular for 20 MHz, we introduced approaches on how to design DRU tone plan and pilot in [5]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</a:t>
            </a:r>
            <a:r>
              <a:rPr lang="en-US" altLang="ko-KR" sz="2000" dirty="0" smtClean="0"/>
              <a:t>propose a 20 MHz DRU tone plan and its pilot tones</a:t>
            </a:r>
          </a:p>
          <a:p>
            <a:pPr lvl="1"/>
            <a:r>
              <a:rPr lang="en-US" altLang="ko-KR" sz="1800" dirty="0" smtClean="0"/>
              <a:t>We compare our proposed tone plan with </a:t>
            </a:r>
            <a:r>
              <a:rPr lang="en-US" altLang="ko-KR" sz="1800" dirty="0" smtClean="0"/>
              <a:t>that in </a:t>
            </a:r>
            <a:r>
              <a:rPr lang="en-US" altLang="ko-KR" sz="1800" dirty="0" smtClean="0"/>
              <a:t>[7]</a:t>
            </a:r>
          </a:p>
          <a:p>
            <a:pPr lvl="1"/>
            <a:r>
              <a:rPr lang="en-US" altLang="ko-KR" sz="1800" dirty="0" smtClean="0"/>
              <a:t>We also discuss some benefits of the proposed pilot tones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r>
              <a:rPr lang="en-US" altLang="ko-KR" dirty="0"/>
              <a:t>Comparison for Pilot Tones (</a:t>
            </a:r>
            <a:r>
              <a:rPr lang="en-US" altLang="ko-KR" dirty="0" smtClean="0"/>
              <a:t>1/7)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Pilot tones were proposed in [11] based on the tone plan [7]</a:t>
            </a:r>
          </a:p>
          <a:p>
            <a:pPr lvl="1"/>
            <a:r>
              <a:rPr lang="en-US" altLang="ko-KR" sz="1800" dirty="0" smtClean="0"/>
              <a:t>In the next slide, we show the pilot tones in detail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Here, we compare the performance between our proposed pilot tone design and those in [11]</a:t>
            </a:r>
          </a:p>
          <a:p>
            <a:pPr lvl="1"/>
            <a:r>
              <a:rPr lang="en-US" altLang="ko-KR" sz="1800" dirty="0" smtClean="0"/>
              <a:t>Since pilot tones in [11] are based on the tone plan in [7], we use that tone plan for PER comparison</a:t>
            </a:r>
          </a:p>
          <a:p>
            <a:pPr lvl="2"/>
            <a:r>
              <a:rPr lang="en-US" altLang="ko-KR" sz="1600" dirty="0" smtClean="0"/>
              <a:t>To this end, w</a:t>
            </a:r>
            <a:r>
              <a:rPr lang="en-US" altLang="ko-KR" sz="1600" dirty="0" smtClean="0"/>
              <a:t>e </a:t>
            </a:r>
            <a:r>
              <a:rPr lang="en-US" altLang="ko-KR" sz="1600" dirty="0" smtClean="0"/>
              <a:t>apply our proposed pilot design approach to the tone plan in [7]</a:t>
            </a:r>
          </a:p>
          <a:p>
            <a:pPr lvl="1"/>
            <a:r>
              <a:rPr lang="en-US" altLang="ko-KR" sz="1800" dirty="0" smtClean="0"/>
              <a:t>We compare the performance for 52 DRUs</a:t>
            </a:r>
          </a:p>
          <a:p>
            <a:pPr lvl="2"/>
            <a:r>
              <a:rPr lang="en-US" altLang="ko-KR" sz="1600" dirty="0"/>
              <a:t>T</a:t>
            </a:r>
            <a:r>
              <a:rPr lang="en-US" altLang="ko-KR" sz="1600" dirty="0" smtClean="0"/>
              <a:t>he performance for 26 DRUs may be similar since the pilot tone gap within each 26 DRU is the same for both proposals</a:t>
            </a:r>
          </a:p>
          <a:p>
            <a:pPr lvl="2"/>
            <a:r>
              <a:rPr lang="en-US" altLang="ko-KR" sz="1600" dirty="0" smtClean="0"/>
              <a:t>[11] doesn’t provide pilot tones for 106 DRUs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Comparison for Pilot Tones (2/7)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[11], pilot tones were proposed based on the tone plan in [7]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see that the pilot tones within 52 DRUs are closely located</a:t>
            </a:r>
            <a:endParaRPr lang="en-US" altLang="ko-KR" sz="1800" dirty="0"/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304800" y="2133600"/>
            <a:ext cx="8239125" cy="1338828"/>
            <a:chOff x="300020" y="4359394"/>
            <a:chExt cx="8239125" cy="1338828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9969" y="4403552"/>
              <a:ext cx="7459176" cy="1244336"/>
            </a:xfrm>
            <a:prstGeom prst="rect">
              <a:avLst/>
            </a:prstGeom>
          </p:spPr>
        </p:pic>
        <p:grpSp>
          <p:nvGrpSpPr>
            <p:cNvPr id="9" name="그룹 8"/>
            <p:cNvGrpSpPr/>
            <p:nvPr/>
          </p:nvGrpSpPr>
          <p:grpSpPr>
            <a:xfrm>
              <a:off x="300020" y="4359394"/>
              <a:ext cx="5651709" cy="1338828"/>
              <a:chOff x="309545" y="4182657"/>
              <a:chExt cx="5651709" cy="1338828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09545" y="4182657"/>
                <a:ext cx="838200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DRU_1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DRU_6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DRU_3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DRU_8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DRU_2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DRU_7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DRU_4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DRU_9</a:t>
                </a:r>
                <a:endParaRPr lang="en-US" altLang="ko-KR" sz="900" dirty="0"/>
              </a:p>
              <a:p>
                <a:r>
                  <a:rPr lang="en-US" altLang="ko-KR" sz="900" dirty="0"/>
                  <a:t>26 </a:t>
                </a:r>
                <a:r>
                  <a:rPr lang="en-US" altLang="ko-KR" sz="900" dirty="0" smtClean="0"/>
                  <a:t>DRU_5</a:t>
                </a:r>
                <a:endParaRPr lang="ko-KR" altLang="en-US" sz="900" dirty="0"/>
              </a:p>
            </p:txBody>
          </p:sp>
          <p:sp>
            <p:nvSpPr>
              <p:cNvPr id="28" name="직사각형 27"/>
              <p:cNvSpPr/>
              <p:nvPr/>
            </p:nvSpPr>
            <p:spPr bwMode="auto">
              <a:xfrm>
                <a:off x="2032670" y="4767090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직사각형 28"/>
              <p:cNvSpPr/>
              <p:nvPr/>
            </p:nvSpPr>
            <p:spPr bwMode="auto">
              <a:xfrm>
                <a:off x="5774599" y="4767090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1416645" y="4376956"/>
              <a:ext cx="6812955" cy="1270233"/>
              <a:chOff x="1416645" y="4376956"/>
              <a:chExt cx="6812955" cy="1270233"/>
            </a:xfrm>
          </p:grpSpPr>
          <p:sp>
            <p:nvSpPr>
              <p:cNvPr id="11" name="직사각형 10"/>
              <p:cNvSpPr/>
              <p:nvPr/>
            </p:nvSpPr>
            <p:spPr bwMode="auto">
              <a:xfrm>
                <a:off x="1416645" y="438458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>
                <a:off x="3156182" y="451423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직사각형 12"/>
              <p:cNvSpPr/>
              <p:nvPr/>
            </p:nvSpPr>
            <p:spPr bwMode="auto">
              <a:xfrm>
                <a:off x="1715589" y="4658250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 bwMode="auto">
              <a:xfrm>
                <a:off x="3460982" y="4793872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>
                <a:off x="5181600" y="4376956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6903045" y="4506606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5473337" y="4650617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7194782" y="478623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739656" y="5050495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2299063" y="5180145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4007445" y="5324156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 bwMode="auto">
              <a:xfrm>
                <a:off x="2590800" y="5459778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7475634" y="5050495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6045926" y="5180145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직사각형 24"/>
              <p:cNvSpPr/>
              <p:nvPr/>
            </p:nvSpPr>
            <p:spPr bwMode="auto">
              <a:xfrm>
                <a:off x="8032982" y="5324156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직사각형 25"/>
              <p:cNvSpPr/>
              <p:nvPr/>
            </p:nvSpPr>
            <p:spPr bwMode="auto">
              <a:xfrm>
                <a:off x="6627222" y="5459778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8" name="그룹 127"/>
          <p:cNvGrpSpPr/>
          <p:nvPr/>
        </p:nvGrpSpPr>
        <p:grpSpPr>
          <a:xfrm>
            <a:off x="143270" y="3581400"/>
            <a:ext cx="8755788" cy="2044116"/>
            <a:chOff x="143270" y="4273672"/>
            <a:chExt cx="8755788" cy="2044116"/>
          </a:xfrm>
        </p:grpSpPr>
        <p:sp>
          <p:nvSpPr>
            <p:cNvPr id="60" name="TextBox 59"/>
            <p:cNvSpPr txBox="1"/>
            <p:nvPr/>
          </p:nvSpPr>
          <p:spPr>
            <a:xfrm>
              <a:off x="144702" y="4287605"/>
              <a:ext cx="9044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52 DRU_1</a:t>
              </a:r>
              <a:endParaRPr lang="ko-KR" altLang="en-US" sz="1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3270" y="4859179"/>
              <a:ext cx="9044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52 DRU_3</a:t>
              </a:r>
              <a:endParaRPr lang="ko-KR" alt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43270" y="5392579"/>
              <a:ext cx="9044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52 DRU_2</a:t>
              </a:r>
              <a:endParaRPr lang="ko-KR" alt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43270" y="6002179"/>
              <a:ext cx="9044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52 DRU_4</a:t>
              </a:r>
              <a:endParaRPr lang="ko-KR" altLang="en-US" sz="1000" dirty="0"/>
            </a:p>
          </p:txBody>
        </p:sp>
        <p:grpSp>
          <p:nvGrpSpPr>
            <p:cNvPr id="96" name="그룹 95"/>
            <p:cNvGrpSpPr/>
            <p:nvPr/>
          </p:nvGrpSpPr>
          <p:grpSpPr>
            <a:xfrm>
              <a:off x="1040933" y="4273672"/>
              <a:ext cx="7832957" cy="374528"/>
              <a:chOff x="752912" y="2515952"/>
              <a:chExt cx="7832957" cy="374528"/>
            </a:xfrm>
          </p:grpSpPr>
          <p:pic>
            <p:nvPicPr>
              <p:cNvPr id="97" name="그림 9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1900" y="2734811"/>
                <a:ext cx="7748804" cy="144567"/>
              </a:xfrm>
              <a:prstGeom prst="rect">
                <a:avLst/>
              </a:prstGeom>
            </p:spPr>
          </p:pic>
          <p:pic>
            <p:nvPicPr>
              <p:cNvPr id="98" name="그림 9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2912" y="2515952"/>
                <a:ext cx="7832957" cy="151048"/>
              </a:xfrm>
              <a:prstGeom prst="rect">
                <a:avLst/>
              </a:prstGeom>
            </p:spPr>
          </p:pic>
          <p:grpSp>
            <p:nvGrpSpPr>
              <p:cNvPr id="99" name="그룹 98"/>
              <p:cNvGrpSpPr/>
              <p:nvPr/>
            </p:nvGrpSpPr>
            <p:grpSpPr>
              <a:xfrm>
                <a:off x="1396767" y="2516292"/>
                <a:ext cx="1736521" cy="374188"/>
                <a:chOff x="1396767" y="2518650"/>
                <a:chExt cx="1736521" cy="374188"/>
              </a:xfrm>
            </p:grpSpPr>
            <p:sp>
              <p:nvSpPr>
                <p:cNvPr id="100" name="직사각형 99"/>
                <p:cNvSpPr/>
                <p:nvPr/>
              </p:nvSpPr>
              <p:spPr bwMode="auto">
                <a:xfrm>
                  <a:off x="1396767" y="2518650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1" name="직사각형 100"/>
                <p:cNvSpPr/>
                <p:nvPr/>
              </p:nvSpPr>
              <p:spPr bwMode="auto">
                <a:xfrm>
                  <a:off x="2946633" y="2518650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2" name="직사각형 101"/>
                <p:cNvSpPr/>
                <p:nvPr/>
              </p:nvSpPr>
              <p:spPr bwMode="auto">
                <a:xfrm>
                  <a:off x="1405156" y="2724301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3" name="직사각형 102"/>
                <p:cNvSpPr/>
                <p:nvPr/>
              </p:nvSpPr>
              <p:spPr bwMode="auto">
                <a:xfrm>
                  <a:off x="2945934" y="2724301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4" name="그룹 103"/>
            <p:cNvGrpSpPr/>
            <p:nvPr/>
          </p:nvGrpSpPr>
          <p:grpSpPr>
            <a:xfrm>
              <a:off x="1032545" y="4800600"/>
              <a:ext cx="7861154" cy="374188"/>
              <a:chOff x="744524" y="3411523"/>
              <a:chExt cx="7861154" cy="374188"/>
            </a:xfrm>
          </p:grpSpPr>
          <p:pic>
            <p:nvPicPr>
              <p:cNvPr id="105" name="그림 10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900" y="3632433"/>
                <a:ext cx="7793778" cy="131110"/>
              </a:xfrm>
              <a:prstGeom prst="rect">
                <a:avLst/>
              </a:prstGeom>
            </p:spPr>
          </p:pic>
          <p:pic>
            <p:nvPicPr>
              <p:cNvPr id="106" name="그림 10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4524" y="3420235"/>
                <a:ext cx="7832957" cy="144387"/>
              </a:xfrm>
              <a:prstGeom prst="rect">
                <a:avLst/>
              </a:prstGeom>
            </p:spPr>
          </p:pic>
          <p:grpSp>
            <p:nvGrpSpPr>
              <p:cNvPr id="107" name="그룹 106"/>
              <p:cNvGrpSpPr/>
              <p:nvPr/>
            </p:nvGrpSpPr>
            <p:grpSpPr>
              <a:xfrm>
                <a:off x="5045978" y="3411523"/>
                <a:ext cx="1710655" cy="374188"/>
                <a:chOff x="5045978" y="3316968"/>
                <a:chExt cx="1710655" cy="374188"/>
              </a:xfrm>
            </p:grpSpPr>
            <p:sp>
              <p:nvSpPr>
                <p:cNvPr id="108" name="직사각형 107"/>
                <p:cNvSpPr/>
                <p:nvPr/>
              </p:nvSpPr>
              <p:spPr bwMode="auto">
                <a:xfrm>
                  <a:off x="5045978" y="3316968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9" name="직사각형 108"/>
                <p:cNvSpPr/>
                <p:nvPr/>
              </p:nvSpPr>
              <p:spPr bwMode="auto">
                <a:xfrm>
                  <a:off x="6569978" y="3316968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0" name="직사각형 109"/>
                <p:cNvSpPr/>
                <p:nvPr/>
              </p:nvSpPr>
              <p:spPr bwMode="auto">
                <a:xfrm>
                  <a:off x="5045978" y="3522619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1" name="직사각형 110"/>
                <p:cNvSpPr/>
                <p:nvPr/>
              </p:nvSpPr>
              <p:spPr bwMode="auto">
                <a:xfrm>
                  <a:off x="6569978" y="3522619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12" name="그룹 111"/>
            <p:cNvGrpSpPr/>
            <p:nvPr/>
          </p:nvGrpSpPr>
          <p:grpSpPr>
            <a:xfrm>
              <a:off x="1037438" y="5334000"/>
              <a:ext cx="7861620" cy="374188"/>
              <a:chOff x="749417" y="4343400"/>
              <a:chExt cx="7861620" cy="374188"/>
            </a:xfrm>
          </p:grpSpPr>
          <p:pic>
            <p:nvPicPr>
              <p:cNvPr id="113" name="그림 112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9691" y="4562912"/>
                <a:ext cx="7841346" cy="138334"/>
              </a:xfrm>
              <a:prstGeom prst="rect">
                <a:avLst/>
              </a:prstGeom>
            </p:spPr>
          </p:pic>
          <p:pic>
            <p:nvPicPr>
              <p:cNvPr id="114" name="그림 113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9417" y="4352272"/>
                <a:ext cx="7856261" cy="151917"/>
              </a:xfrm>
              <a:prstGeom prst="rect">
                <a:avLst/>
              </a:prstGeom>
            </p:spPr>
          </p:pic>
          <p:grpSp>
            <p:nvGrpSpPr>
              <p:cNvPr id="115" name="그룹 114"/>
              <p:cNvGrpSpPr/>
              <p:nvPr/>
            </p:nvGrpSpPr>
            <p:grpSpPr>
              <a:xfrm>
                <a:off x="1997978" y="4343400"/>
                <a:ext cx="1727433" cy="374188"/>
                <a:chOff x="1997978" y="4242033"/>
                <a:chExt cx="1727433" cy="374188"/>
              </a:xfrm>
            </p:grpSpPr>
            <p:sp>
              <p:nvSpPr>
                <p:cNvPr id="116" name="직사각형 115"/>
                <p:cNvSpPr/>
                <p:nvPr/>
              </p:nvSpPr>
              <p:spPr bwMode="auto">
                <a:xfrm>
                  <a:off x="1997978" y="4242033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7" name="직사각형 116"/>
                <p:cNvSpPr/>
                <p:nvPr/>
              </p:nvSpPr>
              <p:spPr bwMode="auto">
                <a:xfrm>
                  <a:off x="3538756" y="4242033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8" name="직사각형 117"/>
                <p:cNvSpPr/>
                <p:nvPr/>
              </p:nvSpPr>
              <p:spPr bwMode="auto">
                <a:xfrm>
                  <a:off x="1997978" y="4447684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9" name="직사각형 118"/>
                <p:cNvSpPr/>
                <p:nvPr/>
              </p:nvSpPr>
              <p:spPr bwMode="auto">
                <a:xfrm>
                  <a:off x="3538756" y="4447684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0" name="그룹 119"/>
            <p:cNvGrpSpPr/>
            <p:nvPr/>
          </p:nvGrpSpPr>
          <p:grpSpPr>
            <a:xfrm>
              <a:off x="1042332" y="5943600"/>
              <a:ext cx="7839948" cy="374188"/>
              <a:chOff x="754311" y="5290207"/>
              <a:chExt cx="7839948" cy="374188"/>
            </a:xfrm>
          </p:grpSpPr>
          <p:pic>
            <p:nvPicPr>
              <p:cNvPr id="121" name="그림 120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5882" y="5503877"/>
                <a:ext cx="7768377" cy="152463"/>
              </a:xfrm>
              <a:prstGeom prst="rect">
                <a:avLst/>
              </a:prstGeom>
            </p:spPr>
          </p:pic>
          <p:pic>
            <p:nvPicPr>
              <p:cNvPr id="122" name="그림 121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4311" y="5298974"/>
                <a:ext cx="7839947" cy="144782"/>
              </a:xfrm>
              <a:prstGeom prst="rect">
                <a:avLst/>
              </a:prstGeom>
            </p:spPr>
          </p:pic>
          <p:grpSp>
            <p:nvGrpSpPr>
              <p:cNvPr id="123" name="그룹 122"/>
              <p:cNvGrpSpPr/>
              <p:nvPr/>
            </p:nvGrpSpPr>
            <p:grpSpPr>
              <a:xfrm>
                <a:off x="5655578" y="5290207"/>
                <a:ext cx="2328644" cy="374188"/>
                <a:chOff x="5655578" y="5146467"/>
                <a:chExt cx="2328644" cy="374188"/>
              </a:xfrm>
            </p:grpSpPr>
            <p:sp>
              <p:nvSpPr>
                <p:cNvPr id="124" name="직사각형 123"/>
                <p:cNvSpPr/>
                <p:nvPr/>
              </p:nvSpPr>
              <p:spPr bwMode="auto">
                <a:xfrm>
                  <a:off x="5655578" y="5146467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5" name="직사각형 124"/>
                <p:cNvSpPr/>
                <p:nvPr/>
              </p:nvSpPr>
              <p:spPr bwMode="auto">
                <a:xfrm>
                  <a:off x="7187967" y="5146467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6" name="직사각형 125"/>
                <p:cNvSpPr/>
                <p:nvPr/>
              </p:nvSpPr>
              <p:spPr bwMode="auto">
                <a:xfrm>
                  <a:off x="5655578" y="5352118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7" name="직사각형 126"/>
                <p:cNvSpPr/>
                <p:nvPr/>
              </p:nvSpPr>
              <p:spPr bwMode="auto">
                <a:xfrm>
                  <a:off x="7797567" y="5352118"/>
                  <a:ext cx="186655" cy="16853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591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r>
              <a:rPr lang="en-US" altLang="ko-KR" dirty="0"/>
              <a:t>Comparison for Pilot </a:t>
            </a:r>
            <a:r>
              <a:rPr lang="en-US" altLang="ko-KR" dirty="0" smtClean="0"/>
              <a:t>Tones (3/7)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compare </a:t>
            </a:r>
            <a:r>
              <a:rPr lang="en-US" altLang="ko-KR" sz="2000" dirty="0" smtClean="0"/>
              <a:t>the PER performance between </a:t>
            </a:r>
            <a:r>
              <a:rPr lang="en-US" altLang="ko-KR" sz="2000" dirty="0"/>
              <a:t>our proposed tone </a:t>
            </a:r>
            <a:r>
              <a:rPr lang="en-US" altLang="ko-KR" sz="2000" dirty="0" smtClean="0"/>
              <a:t>plan and </a:t>
            </a:r>
            <a:r>
              <a:rPr lang="en-US" altLang="ko-KR" sz="2000" dirty="0"/>
              <a:t>tone plan proposed in [7]</a:t>
            </a:r>
          </a:p>
          <a:p>
            <a:endParaRPr lang="en-US" altLang="ko-KR" sz="2000" dirty="0"/>
          </a:p>
          <a:p>
            <a:r>
              <a:rPr lang="en-US" altLang="ko-KR" sz="2000" dirty="0"/>
              <a:t>Simulation Assumptions</a:t>
            </a:r>
          </a:p>
          <a:p>
            <a:pPr lvl="1"/>
            <a:r>
              <a:rPr lang="en-US" altLang="ko-KR" sz="1800" dirty="0"/>
              <a:t>20 MHz UL TB PPDU with four 52 DRUs</a:t>
            </a:r>
          </a:p>
          <a:p>
            <a:pPr lvl="1"/>
            <a:r>
              <a:rPr lang="en-US" altLang="ko-KR" sz="1800" dirty="0"/>
              <a:t>SISO under Channel D </a:t>
            </a:r>
            <a:r>
              <a:rPr lang="en-US" altLang="ko-KR" sz="1800" dirty="0" err="1"/>
              <a:t>NLoS</a:t>
            </a:r>
            <a:endParaRPr lang="en-US" altLang="ko-KR" sz="1800" dirty="0"/>
          </a:p>
          <a:p>
            <a:pPr lvl="1"/>
            <a:r>
              <a:rPr lang="en-US" altLang="ko-KR" sz="1800" dirty="0"/>
              <a:t>1000 data bits per</a:t>
            </a:r>
            <a:r>
              <a:rPr lang="ko-KR" altLang="en-US" sz="1800" dirty="0"/>
              <a:t> </a:t>
            </a:r>
            <a:r>
              <a:rPr lang="en-US" altLang="ko-KR" sz="1800" dirty="0"/>
              <a:t>each STA</a:t>
            </a:r>
          </a:p>
          <a:p>
            <a:pPr lvl="1"/>
            <a:r>
              <a:rPr lang="en-US" altLang="ko-KR" sz="1800" dirty="0"/>
              <a:t>MCS 0/8 with LDPC </a:t>
            </a:r>
            <a:r>
              <a:rPr lang="en-US" altLang="ko-KR" sz="1800" dirty="0" smtClean="0"/>
              <a:t>coding</a:t>
            </a:r>
          </a:p>
          <a:p>
            <a:pPr lvl="1"/>
            <a:r>
              <a:rPr lang="en-US" altLang="ko-KR" sz="1800" dirty="0" smtClean="0"/>
              <a:t>No channel smoothing</a:t>
            </a:r>
            <a:endParaRPr lang="en-US" altLang="ko-KR" sz="1800" dirty="0"/>
          </a:p>
          <a:p>
            <a:pPr lvl="1"/>
            <a:r>
              <a:rPr lang="en-US" altLang="ko-KR" sz="1800" dirty="0"/>
              <a:t>Residual CFO for each STA: [+</a:t>
            </a:r>
            <a:r>
              <a:rPr lang="en-US" altLang="ko-KR" sz="1800" dirty="0" err="1"/>
              <a:t>rCFO</a:t>
            </a:r>
            <a:r>
              <a:rPr lang="en-US" altLang="ko-KR" sz="1800" dirty="0"/>
              <a:t> –</a:t>
            </a:r>
            <a:r>
              <a:rPr lang="en-US" altLang="ko-KR" sz="1800" dirty="0" err="1"/>
              <a:t>rCFO</a:t>
            </a:r>
            <a:r>
              <a:rPr lang="en-US" altLang="ko-KR" sz="1800" dirty="0"/>
              <a:t> +</a:t>
            </a:r>
            <a:r>
              <a:rPr lang="en-US" altLang="ko-KR" sz="1800" dirty="0" err="1"/>
              <a:t>rCFO</a:t>
            </a:r>
            <a:r>
              <a:rPr lang="en-US" altLang="ko-KR" sz="1800" dirty="0"/>
              <a:t> –</a:t>
            </a:r>
            <a:r>
              <a:rPr lang="en-US" altLang="ko-KR" sz="1800" dirty="0" err="1"/>
              <a:t>rCFO</a:t>
            </a:r>
            <a:r>
              <a:rPr lang="en-US" altLang="ko-KR" sz="1800" dirty="0"/>
              <a:t>]</a:t>
            </a:r>
          </a:p>
          <a:p>
            <a:pPr lvl="2"/>
            <a:r>
              <a:rPr lang="en-US" altLang="ko-KR" sz="1600" dirty="0"/>
              <a:t>Different </a:t>
            </a:r>
            <a:r>
              <a:rPr lang="en-US" altLang="ko-KR" sz="1600" dirty="0" err="1"/>
              <a:t>rCFO</a:t>
            </a:r>
            <a:r>
              <a:rPr lang="en-US" altLang="ko-KR" sz="1600" dirty="0"/>
              <a:t> values are considered depending on the MCS level</a:t>
            </a:r>
          </a:p>
          <a:p>
            <a:pPr lvl="1"/>
            <a:r>
              <a:rPr lang="en-US" altLang="ko-KR" sz="1800" dirty="0"/>
              <a:t>PERs for </a:t>
            </a:r>
            <a:r>
              <a:rPr lang="en-US" altLang="ko-KR" sz="1800" dirty="0" smtClean="0"/>
              <a:t>all 52 DRUs </a:t>
            </a:r>
            <a:r>
              <a:rPr lang="en-US" altLang="ko-KR" sz="1800" dirty="0"/>
              <a:t>are </a:t>
            </a:r>
            <a:r>
              <a:rPr lang="en-US" altLang="ko-KR" sz="1800" dirty="0" smtClean="0"/>
              <a:t>provided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r>
              <a:rPr lang="en-US" altLang="ko-KR" dirty="0"/>
              <a:t>Comparison for Pilot Tones </a:t>
            </a:r>
            <a:r>
              <a:rPr lang="en-US" altLang="ko-KR" dirty="0" smtClean="0"/>
              <a:t>(4/7)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52 DRU_1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800" dirty="0" smtClean="0"/>
              <a:t>It seems that the </a:t>
            </a:r>
            <a:r>
              <a:rPr lang="en-US" altLang="ko-KR" sz="1800" dirty="0"/>
              <a:t>proposed </a:t>
            </a:r>
            <a:r>
              <a:rPr lang="en-US" altLang="ko-KR" sz="1800" dirty="0" smtClean="0"/>
              <a:t>pilot tones have slightly better performance at 10 % PER especially with high </a:t>
            </a:r>
            <a:r>
              <a:rPr lang="en-US" altLang="ko-KR" sz="1800" dirty="0" err="1" smtClean="0"/>
              <a:t>rCFO</a:t>
            </a:r>
            <a:r>
              <a:rPr lang="en-US" altLang="ko-KR" sz="1800" dirty="0" smtClean="0"/>
              <a:t> although they look almost similar</a:t>
            </a:r>
          </a:p>
          <a:p>
            <a:pPr lvl="2"/>
            <a:r>
              <a:rPr lang="en-US" altLang="ko-KR" sz="1600" dirty="0"/>
              <a:t>P</a:t>
            </a:r>
            <a:r>
              <a:rPr lang="en-US" altLang="ko-KR" sz="1600" dirty="0" smtClean="0"/>
              <a:t>ilot tones for 52 DRUs in [11] are located relatively close to each other compared to our proposal 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15679" y="4771479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0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42519" y="4771478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8</a:t>
            </a:r>
            <a:endParaRPr lang="ko-KR" alt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89" y="2057683"/>
            <a:ext cx="3618450" cy="272246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027" y="2057683"/>
            <a:ext cx="3618450" cy="27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5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r>
              <a:rPr lang="en-US" altLang="ko-KR" dirty="0"/>
              <a:t>Comparison for Pilot Tones </a:t>
            </a:r>
            <a:r>
              <a:rPr lang="en-US" altLang="ko-KR" dirty="0" smtClean="0"/>
              <a:t>(5/7)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52 </a:t>
            </a:r>
            <a:r>
              <a:rPr lang="en-US" altLang="ko-KR" sz="2000" dirty="0" smtClean="0"/>
              <a:t>DRU_2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We can see that proposed pilots have slightly better </a:t>
            </a:r>
            <a:r>
              <a:rPr lang="en-US" altLang="ko-KR" sz="1800" dirty="0" smtClean="0"/>
              <a:t>performance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15679" y="5079252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0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42519" y="5079251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8</a:t>
            </a: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94" y="2364277"/>
            <a:ext cx="3618450" cy="272246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833" y="2365173"/>
            <a:ext cx="3618450" cy="27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r>
              <a:rPr lang="en-US" altLang="ko-KR" dirty="0"/>
              <a:t>Comparison for Pilot Tones </a:t>
            </a:r>
            <a:r>
              <a:rPr lang="en-US" altLang="ko-KR" dirty="0" smtClean="0"/>
              <a:t>(6/7)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52 </a:t>
            </a:r>
            <a:r>
              <a:rPr lang="en-US" altLang="ko-KR" sz="2000" dirty="0" smtClean="0"/>
              <a:t>DRU_3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We can see that proposed pilots have slightly better </a:t>
            </a:r>
            <a:r>
              <a:rPr lang="en-US" altLang="ko-KR" sz="1800" dirty="0" smtClean="0"/>
              <a:t>performance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15679" y="5079252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0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42519" y="5079251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8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89" y="2361678"/>
            <a:ext cx="3618450" cy="272246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833" y="2361677"/>
            <a:ext cx="3618450" cy="27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r>
              <a:rPr lang="en-US" altLang="ko-KR" dirty="0"/>
              <a:t>Comparison for Pilot Tones </a:t>
            </a:r>
            <a:r>
              <a:rPr lang="en-US" altLang="ko-KR" dirty="0" smtClean="0"/>
              <a:t>(7/7)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52 </a:t>
            </a:r>
            <a:r>
              <a:rPr lang="en-US" altLang="ko-KR" sz="2000" dirty="0" smtClean="0"/>
              <a:t>DRU_4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We can see that proposed pilots have slightly better </a:t>
            </a:r>
            <a:r>
              <a:rPr lang="en-US" altLang="ko-KR" sz="1800" dirty="0" smtClean="0"/>
              <a:t>performance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15679" y="5079252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0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42519" y="5079251"/>
            <a:ext cx="63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MCS 8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89" y="2365173"/>
            <a:ext cx="3618450" cy="272246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627" y="2365397"/>
            <a:ext cx="3618450" cy="27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6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/>
              <a:t>[1] 11-23-2200-03-00bn-distribution-bandwidth-of-dru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2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11-24-0332-00-00bn-discussion-on-drus</a:t>
            </a:r>
          </a:p>
          <a:p>
            <a:pPr marL="0" indent="0">
              <a:buNone/>
            </a:pPr>
            <a:r>
              <a:rPr lang="en-US" altLang="ko-KR" sz="1800" dirty="0" smtClean="0"/>
              <a:t>[3] 11-24-0400-00-00bn-hybrid-ppdu-and-distribution-bandwidth-for-dru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4</a:t>
            </a:r>
            <a:r>
              <a:rPr lang="en-US" altLang="ko-KR" sz="1800" dirty="0" smtClean="0"/>
              <a:t>] 11-24-0401-00-00bn-multiple-dru-follow-up</a:t>
            </a:r>
          </a:p>
          <a:p>
            <a:pPr marL="0" indent="0">
              <a:buNone/>
            </a:pPr>
            <a:r>
              <a:rPr lang="en-US" altLang="ko-KR" sz="1800" dirty="0" smtClean="0"/>
              <a:t>[5] 11-24-0402-01-00bn-20-mhz-tone-plan-and-pilot-design-for-dru</a:t>
            </a:r>
          </a:p>
          <a:p>
            <a:pPr marL="0" indent="0">
              <a:buNone/>
            </a:pPr>
            <a:r>
              <a:rPr lang="en-US" altLang="ko-KR" sz="1800" dirty="0" smtClean="0"/>
              <a:t>[6] 11-24-0429-00-00bn-range-extension-with-dru</a:t>
            </a:r>
          </a:p>
          <a:p>
            <a:pPr marL="0" indent="0">
              <a:buNone/>
            </a:pPr>
            <a:r>
              <a:rPr lang="en-US" altLang="ko-KR" sz="1800" dirty="0" smtClean="0"/>
              <a:t>[7] 11-24-0468-01-00bn-dru-tone-plan-for-11bn</a:t>
            </a:r>
          </a:p>
          <a:p>
            <a:pPr marL="0" indent="0">
              <a:buNone/>
            </a:pPr>
            <a:r>
              <a:rPr lang="en-US" altLang="ko-KR" sz="1800" dirty="0" smtClean="0"/>
              <a:t>[8] 11-24-0476-01-00bn-tone-plan-design-principles-for-distributed-ru</a:t>
            </a:r>
          </a:p>
          <a:p>
            <a:pPr marL="0" indent="0">
              <a:buNone/>
            </a:pPr>
            <a:r>
              <a:rPr lang="en-US" altLang="ko-KR" sz="1800" dirty="0" smtClean="0"/>
              <a:t>[9] 11-24-0477-02-00bn-high-level-perspective-on-dru-follow-up</a:t>
            </a:r>
          </a:p>
          <a:p>
            <a:pPr marL="0" indent="0">
              <a:buNone/>
            </a:pPr>
            <a:r>
              <a:rPr lang="en-US" altLang="ko-KR" sz="1800" dirty="0" smtClean="0"/>
              <a:t>[10] 11-24-0500-00-00bn-follow-up-on-high-level-thoughts-on-dru-design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11] 11-24-0501-02-00bn-pilot-design-considerations-for-dru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[12] 11-24-0520-01-00bn-discussion-on-dru</a:t>
            </a:r>
          </a:p>
          <a:p>
            <a:pPr marL="0" indent="0">
              <a:buNone/>
            </a:pPr>
            <a:r>
              <a:rPr lang="en-US" altLang="ko-KR" sz="1800" dirty="0"/>
              <a:t>[13] 11-24-0800-01-00bn-dsicussions-on-dru-pilot-design-principles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</a:t>
            </a:r>
            <a:br>
              <a:rPr lang="en-US" altLang="ko-KR" dirty="0" smtClean="0"/>
            </a:br>
            <a:r>
              <a:rPr lang="en-US" altLang="ko-KR" dirty="0" smtClean="0"/>
              <a:t>for 20 MHz DRU Tone 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we follow the general principle introduced in [5]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also consider </a:t>
            </a:r>
            <a:r>
              <a:rPr lang="en-US" altLang="ko-KR" sz="2000" dirty="0" smtClean="0"/>
              <a:t>minimizing the PAPR </a:t>
            </a:r>
            <a:r>
              <a:rPr lang="en-US" altLang="ko-KR" sz="2000" dirty="0" smtClean="0"/>
              <a:t>and achieving </a:t>
            </a:r>
            <a:r>
              <a:rPr lang="en-US" altLang="ko-KR" sz="2000" dirty="0" smtClean="0"/>
              <a:t>mirror </a:t>
            </a:r>
            <a:r>
              <a:rPr lang="en-US" altLang="ko-KR" sz="2000" dirty="0" smtClean="0"/>
              <a:t>symmetry at the same time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this end, we allocate DRUs to {-121 ~ -5, +5 ~ +121}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Also</a:t>
            </a:r>
            <a:r>
              <a:rPr lang="en-US" altLang="ko-KR" sz="2000" dirty="0" smtClean="0"/>
              <a:t>, we place four null tones which are additionally allocated to 106 DRUs on -4, -3, +3, +4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 </a:t>
            </a:r>
            <a:r>
              <a:rPr lang="en-US" altLang="ko-KR" dirty="0"/>
              <a:t>MHz DRU Tone </a:t>
            </a:r>
            <a:r>
              <a:rPr lang="en-US" altLang="ko-KR" dirty="0" smtClean="0"/>
              <a:t>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20 MHz DRU tone plan</a:t>
            </a:r>
          </a:p>
          <a:p>
            <a:pPr lvl="1"/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_1</a:t>
            </a:r>
            <a:r>
              <a:rPr lang="pl-PL" altLang="ko-KR" sz="1600" dirty="0" smtClean="0"/>
              <a:t>: </a:t>
            </a:r>
            <a:r>
              <a:rPr lang="en-US" altLang="ko-KR" sz="1600" dirty="0" smtClean="0"/>
              <a:t>{</a:t>
            </a:r>
            <a:r>
              <a:rPr lang="pl-PL" altLang="ko-KR" sz="1600" dirty="0" smtClean="0"/>
              <a:t>-1</a:t>
            </a:r>
            <a:r>
              <a:rPr lang="en-US" altLang="ko-KR" sz="1600" dirty="0" smtClean="0"/>
              <a:t>21</a:t>
            </a:r>
            <a:r>
              <a:rPr lang="pl-PL" altLang="ko-KR" sz="1600" dirty="0" smtClean="0"/>
              <a:t>:9</a:t>
            </a:r>
            <a:r>
              <a:rPr lang="pl-PL" altLang="ko-KR" sz="1600" dirty="0"/>
              <a:t>:-</a:t>
            </a:r>
            <a:r>
              <a:rPr lang="pl-PL" altLang="ko-KR" sz="1600" dirty="0" smtClean="0"/>
              <a:t>1</a:t>
            </a:r>
            <a:r>
              <a:rPr lang="en-US" altLang="ko-KR" sz="1600" dirty="0" smtClean="0"/>
              <a:t>3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5</a:t>
            </a:r>
            <a:r>
              <a:rPr lang="pl-PL" altLang="ko-KR" sz="1600" dirty="0" smtClean="0"/>
              <a:t>:9:11</a:t>
            </a:r>
            <a:r>
              <a:rPr lang="en-US" altLang="ko-KR" sz="1600" dirty="0" smtClean="0"/>
              <a:t>3}</a:t>
            </a:r>
            <a:endParaRPr lang="pl-PL" altLang="ko-KR" sz="1600" dirty="0"/>
          </a:p>
          <a:p>
            <a:pPr lvl="1"/>
            <a:r>
              <a:rPr lang="pl-PL" altLang="ko-KR" sz="1600" dirty="0"/>
              <a:t>26 DRU</a:t>
            </a:r>
            <a:r>
              <a:rPr lang="en-US" altLang="ko-KR" sz="1600" dirty="0"/>
              <a:t>_2</a:t>
            </a:r>
            <a:r>
              <a:rPr lang="pl-PL" altLang="ko-KR" sz="1600" dirty="0"/>
              <a:t>: </a:t>
            </a:r>
            <a:r>
              <a:rPr lang="en-US" altLang="ko-KR" sz="1600" dirty="0"/>
              <a:t>{</a:t>
            </a:r>
            <a:r>
              <a:rPr lang="pl-PL" altLang="ko-KR" sz="1600" dirty="0"/>
              <a:t>-</a:t>
            </a:r>
            <a:r>
              <a:rPr lang="pl-PL" altLang="ko-KR" sz="1600" dirty="0" smtClean="0"/>
              <a:t>1</a:t>
            </a:r>
            <a:r>
              <a:rPr lang="en-US" altLang="ko-KR" sz="1600" dirty="0" smtClean="0"/>
              <a:t>16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8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10</a:t>
            </a:r>
            <a:r>
              <a:rPr lang="pl-PL" altLang="ko-KR" sz="1600" dirty="0" smtClean="0"/>
              <a:t>:9:11</a:t>
            </a:r>
            <a:r>
              <a:rPr lang="en-US" altLang="ko-KR" sz="1600" dirty="0"/>
              <a:t>8</a:t>
            </a:r>
            <a:r>
              <a:rPr lang="en-US" altLang="ko-KR" sz="1600" dirty="0" smtClean="0"/>
              <a:t>}</a:t>
            </a:r>
            <a:endParaRPr lang="pl-PL" altLang="ko-KR" sz="1600" dirty="0"/>
          </a:p>
          <a:p>
            <a:pPr lvl="1"/>
            <a:r>
              <a:rPr lang="pl-PL" altLang="ko-KR" sz="1600" dirty="0"/>
              <a:t>26 DRU</a:t>
            </a:r>
            <a:r>
              <a:rPr lang="en-US" altLang="ko-KR" sz="1600" dirty="0"/>
              <a:t>_3</a:t>
            </a:r>
            <a:r>
              <a:rPr lang="pl-PL" altLang="ko-KR" sz="1600" dirty="0"/>
              <a:t>: </a:t>
            </a:r>
            <a:r>
              <a:rPr lang="en-US" altLang="ko-KR" sz="1600" dirty="0"/>
              <a:t>{</a:t>
            </a:r>
            <a:r>
              <a:rPr lang="pl-PL" altLang="ko-KR" sz="1600" dirty="0"/>
              <a:t>-</a:t>
            </a:r>
            <a:r>
              <a:rPr lang="pl-PL" altLang="ko-KR" sz="1600" dirty="0" smtClean="0"/>
              <a:t>11</a:t>
            </a:r>
            <a:r>
              <a:rPr lang="en-US" altLang="ko-KR" sz="1600" dirty="0" smtClean="0"/>
              <a:t>9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11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7</a:t>
            </a:r>
            <a:r>
              <a:rPr lang="pl-PL" altLang="ko-KR" sz="1600" dirty="0" smtClean="0"/>
              <a:t>:9:11</a:t>
            </a:r>
            <a:r>
              <a:rPr lang="en-US" altLang="ko-KR" sz="1600" dirty="0" smtClean="0"/>
              <a:t>5}</a:t>
            </a:r>
            <a:endParaRPr lang="pl-PL" altLang="ko-KR" sz="1600" dirty="0"/>
          </a:p>
          <a:p>
            <a:pPr lvl="1"/>
            <a:r>
              <a:rPr lang="pl-PL" altLang="ko-KR" sz="1600" dirty="0"/>
              <a:t>26 DRU</a:t>
            </a:r>
            <a:r>
              <a:rPr lang="en-US" altLang="ko-KR" sz="1600" dirty="0"/>
              <a:t>_4</a:t>
            </a:r>
            <a:r>
              <a:rPr lang="pl-PL" altLang="ko-KR" sz="1600" dirty="0"/>
              <a:t>: </a:t>
            </a:r>
            <a:r>
              <a:rPr lang="en-US" altLang="ko-KR" sz="1600" dirty="0"/>
              <a:t>{</a:t>
            </a:r>
            <a:r>
              <a:rPr lang="pl-PL" altLang="ko-KR" sz="1600" dirty="0"/>
              <a:t>-</a:t>
            </a:r>
            <a:r>
              <a:rPr lang="pl-PL" altLang="ko-KR" sz="1600" dirty="0" smtClean="0"/>
              <a:t>11</a:t>
            </a:r>
            <a:r>
              <a:rPr lang="en-US" altLang="ko-KR" sz="1600" dirty="0" smtClean="0"/>
              <a:t>4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6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12</a:t>
            </a:r>
            <a:r>
              <a:rPr lang="pl-PL" altLang="ko-KR" sz="1600" dirty="0" smtClean="0"/>
              <a:t>:9:1</a:t>
            </a:r>
            <a:r>
              <a:rPr lang="en-US" altLang="ko-KR" sz="1600" dirty="0" smtClean="0"/>
              <a:t>20}</a:t>
            </a:r>
            <a:endParaRPr lang="pl-PL" altLang="ko-KR" sz="1600" dirty="0"/>
          </a:p>
          <a:p>
            <a:pPr lvl="1"/>
            <a:r>
              <a:rPr lang="pl-PL" altLang="ko-KR" sz="1600" dirty="0"/>
              <a:t>26 DRU</a:t>
            </a:r>
            <a:r>
              <a:rPr lang="en-US" altLang="ko-KR" sz="1600" dirty="0"/>
              <a:t>_5</a:t>
            </a:r>
            <a:r>
              <a:rPr lang="pl-PL" altLang="ko-KR" sz="1600" dirty="0"/>
              <a:t>: </a:t>
            </a:r>
            <a:r>
              <a:rPr lang="en-US" altLang="ko-KR" sz="1600" dirty="0"/>
              <a:t>{</a:t>
            </a:r>
            <a:r>
              <a:rPr lang="pl-PL" altLang="ko-KR" sz="1600" dirty="0"/>
              <a:t>-</a:t>
            </a:r>
            <a:r>
              <a:rPr lang="pl-PL" altLang="ko-KR" sz="1600" dirty="0" smtClean="0"/>
              <a:t>11</a:t>
            </a:r>
            <a:r>
              <a:rPr lang="en-US" altLang="ko-KR" sz="1600" dirty="0" smtClean="0"/>
              <a:t>7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9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9</a:t>
            </a:r>
            <a:r>
              <a:rPr lang="pl-PL" altLang="ko-KR" sz="1600" dirty="0" smtClean="0"/>
              <a:t>:9:11</a:t>
            </a:r>
            <a:r>
              <a:rPr lang="en-US" altLang="ko-KR" sz="1600" dirty="0" smtClean="0"/>
              <a:t>7}</a:t>
            </a:r>
            <a:endParaRPr lang="en-US" altLang="ko-KR" sz="1600" dirty="0"/>
          </a:p>
          <a:p>
            <a:pPr lvl="1"/>
            <a:r>
              <a:rPr lang="pl-PL" altLang="ko-KR" sz="1600" dirty="0" smtClean="0"/>
              <a:t>26 DRU</a:t>
            </a:r>
            <a:r>
              <a:rPr lang="en-US" altLang="ko-KR" sz="1600" dirty="0" smtClean="0"/>
              <a:t>_6</a:t>
            </a:r>
            <a:r>
              <a:rPr lang="pl-PL" altLang="ko-KR" sz="1600" dirty="0" smtClean="0"/>
              <a:t>: </a:t>
            </a:r>
            <a:r>
              <a:rPr lang="en-US" altLang="ko-KR" sz="1600" dirty="0" smtClean="0"/>
              <a:t>{</a:t>
            </a:r>
            <a:r>
              <a:rPr lang="pl-PL" altLang="ko-KR" sz="1600" dirty="0" smtClean="0"/>
              <a:t>-1</a:t>
            </a:r>
            <a:r>
              <a:rPr lang="en-US" altLang="ko-KR" sz="1600" dirty="0" smtClean="0"/>
              <a:t>20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12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6</a:t>
            </a:r>
            <a:r>
              <a:rPr lang="pl-PL" altLang="ko-KR" sz="1600" dirty="0" smtClean="0"/>
              <a:t>:9:11</a:t>
            </a:r>
            <a:r>
              <a:rPr lang="en-US" altLang="ko-KR" sz="1600" dirty="0" smtClean="0"/>
              <a:t>4}</a:t>
            </a:r>
            <a:endParaRPr lang="pl-PL" altLang="ko-KR" sz="1600" dirty="0"/>
          </a:p>
          <a:p>
            <a:pPr lvl="1"/>
            <a:r>
              <a:rPr lang="pl-PL" altLang="ko-KR" sz="1600" dirty="0" smtClean="0"/>
              <a:t>26 DRU</a:t>
            </a:r>
            <a:r>
              <a:rPr lang="en-US" altLang="ko-KR" sz="1600" dirty="0" smtClean="0"/>
              <a:t>_7</a:t>
            </a:r>
            <a:r>
              <a:rPr lang="pl-PL" altLang="ko-KR" sz="1600" dirty="0" smtClean="0"/>
              <a:t>: </a:t>
            </a:r>
            <a:r>
              <a:rPr lang="en-US" altLang="ko-KR" sz="1600" dirty="0" smtClean="0"/>
              <a:t>{</a:t>
            </a:r>
            <a:r>
              <a:rPr lang="pl-PL" altLang="ko-KR" sz="1600" dirty="0" smtClean="0"/>
              <a:t>-11</a:t>
            </a:r>
            <a:r>
              <a:rPr lang="en-US" altLang="ko-KR" sz="1600" dirty="0" smtClean="0"/>
              <a:t>5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7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11</a:t>
            </a:r>
            <a:r>
              <a:rPr lang="pl-PL" altLang="ko-KR" sz="1600" dirty="0" smtClean="0"/>
              <a:t>:9:11</a:t>
            </a:r>
            <a:r>
              <a:rPr lang="en-US" altLang="ko-KR" sz="1600" dirty="0" smtClean="0"/>
              <a:t>9}</a:t>
            </a:r>
            <a:endParaRPr lang="pl-PL" altLang="ko-KR" sz="1600" dirty="0"/>
          </a:p>
          <a:p>
            <a:pPr lvl="1"/>
            <a:r>
              <a:rPr lang="pl-PL" altLang="ko-KR" sz="1600" dirty="0"/>
              <a:t>26 DRU</a:t>
            </a:r>
            <a:r>
              <a:rPr lang="en-US" altLang="ko-KR" sz="1600" dirty="0"/>
              <a:t>_8</a:t>
            </a:r>
            <a:r>
              <a:rPr lang="pl-PL" altLang="ko-KR" sz="1600" dirty="0"/>
              <a:t>: </a:t>
            </a:r>
            <a:r>
              <a:rPr lang="en-US" altLang="ko-KR" sz="1600" dirty="0"/>
              <a:t>{</a:t>
            </a:r>
            <a:r>
              <a:rPr lang="pl-PL" altLang="ko-KR" sz="1600" dirty="0"/>
              <a:t>-</a:t>
            </a:r>
            <a:r>
              <a:rPr lang="pl-PL" altLang="ko-KR" sz="1600" dirty="0" smtClean="0"/>
              <a:t>11</a:t>
            </a:r>
            <a:r>
              <a:rPr lang="en-US" altLang="ko-KR" sz="1600" dirty="0" smtClean="0"/>
              <a:t>8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10</a:t>
            </a:r>
            <a:r>
              <a:rPr lang="pl-PL" altLang="ko-KR" sz="1600" dirty="0" smtClean="0"/>
              <a:t>, </a:t>
            </a:r>
            <a:r>
              <a:rPr lang="en-US" altLang="ko-KR" sz="1600" dirty="0"/>
              <a:t>8</a:t>
            </a:r>
            <a:r>
              <a:rPr lang="pl-PL" altLang="ko-KR" sz="1600" dirty="0" smtClean="0"/>
              <a:t>:9:11</a:t>
            </a:r>
            <a:r>
              <a:rPr lang="en-US" altLang="ko-KR" sz="1600" dirty="0"/>
              <a:t>6</a:t>
            </a:r>
            <a:r>
              <a:rPr lang="en-US" altLang="ko-KR" sz="1600" dirty="0" smtClean="0"/>
              <a:t>}</a:t>
            </a:r>
            <a:endParaRPr lang="pl-PL" altLang="ko-KR" sz="1600" dirty="0"/>
          </a:p>
          <a:p>
            <a:pPr lvl="1"/>
            <a:r>
              <a:rPr lang="pl-PL" altLang="ko-KR" sz="1600" dirty="0" smtClean="0"/>
              <a:t>26 DRU</a:t>
            </a:r>
            <a:r>
              <a:rPr lang="en-US" altLang="ko-KR" sz="1600" dirty="0" smtClean="0"/>
              <a:t>_9</a:t>
            </a:r>
            <a:r>
              <a:rPr lang="pl-PL" altLang="ko-KR" sz="1600" dirty="0" smtClean="0"/>
              <a:t>: </a:t>
            </a:r>
            <a:r>
              <a:rPr lang="en-US" altLang="ko-KR" sz="1600" dirty="0" smtClean="0"/>
              <a:t>{</a:t>
            </a:r>
            <a:r>
              <a:rPr lang="pl-PL" altLang="ko-KR" sz="1600" dirty="0" smtClean="0"/>
              <a:t>-11</a:t>
            </a:r>
            <a:r>
              <a:rPr lang="en-US" altLang="ko-KR" sz="1600" dirty="0" smtClean="0"/>
              <a:t>3</a:t>
            </a:r>
            <a:r>
              <a:rPr lang="pl-PL" altLang="ko-KR" sz="1600" dirty="0" smtClean="0"/>
              <a:t>:9:-</a:t>
            </a:r>
            <a:r>
              <a:rPr lang="en-US" altLang="ko-KR" sz="1600" dirty="0" smtClean="0"/>
              <a:t>5</a:t>
            </a:r>
            <a:r>
              <a:rPr lang="pl-PL" altLang="ko-KR" sz="1600" dirty="0" smtClean="0"/>
              <a:t>, </a:t>
            </a:r>
            <a:r>
              <a:rPr lang="en-US" altLang="ko-KR" sz="1600" dirty="0" smtClean="0"/>
              <a:t>13</a:t>
            </a:r>
            <a:r>
              <a:rPr lang="pl-PL" altLang="ko-KR" sz="1600" dirty="0" smtClean="0"/>
              <a:t>:9:1</a:t>
            </a:r>
            <a:r>
              <a:rPr lang="en-US" altLang="ko-KR" sz="1600" dirty="0" smtClean="0"/>
              <a:t>21}</a:t>
            </a:r>
            <a:endParaRPr lang="pl-PL" altLang="ko-KR" sz="1600" dirty="0"/>
          </a:p>
          <a:p>
            <a:pPr lvl="1"/>
            <a:r>
              <a:rPr lang="pl-PL" altLang="ko-KR" sz="1600" dirty="0" smtClean="0"/>
              <a:t>52 DRU</a:t>
            </a:r>
            <a:r>
              <a:rPr lang="en-US" altLang="ko-KR" sz="1600" dirty="0" smtClean="0"/>
              <a:t>_1</a:t>
            </a:r>
            <a:r>
              <a:rPr lang="pl-PL" altLang="ko-KR" sz="1600" dirty="0" smtClean="0"/>
              <a:t>: </a:t>
            </a:r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_1 +</a:t>
            </a:r>
            <a:r>
              <a:rPr lang="pl-PL" altLang="ko-KR" sz="1600" dirty="0" smtClean="0"/>
              <a:t> </a:t>
            </a:r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_2</a:t>
            </a:r>
            <a:endParaRPr lang="ko-KR" altLang="en-US" sz="1600" dirty="0"/>
          </a:p>
          <a:p>
            <a:pPr lvl="1"/>
            <a:r>
              <a:rPr lang="en-US" altLang="ko-KR" sz="1600" dirty="0"/>
              <a:t>52 </a:t>
            </a:r>
            <a:r>
              <a:rPr lang="pl-PL" altLang="ko-KR" sz="1600" dirty="0"/>
              <a:t>DRU</a:t>
            </a:r>
            <a:r>
              <a:rPr lang="en-US" altLang="ko-KR" sz="1600" dirty="0"/>
              <a:t>_2</a:t>
            </a:r>
            <a:r>
              <a:rPr lang="pl-PL" altLang="ko-KR" sz="1600" dirty="0"/>
              <a:t>: 26 DRU</a:t>
            </a:r>
            <a:r>
              <a:rPr lang="en-US" altLang="ko-KR" sz="1600" dirty="0"/>
              <a:t>_3 +</a:t>
            </a:r>
            <a:r>
              <a:rPr lang="pl-PL" altLang="ko-KR" sz="1600" dirty="0"/>
              <a:t> 26 DRU</a:t>
            </a:r>
            <a:r>
              <a:rPr lang="en-US" altLang="ko-KR" sz="1600" dirty="0"/>
              <a:t>_4</a:t>
            </a:r>
          </a:p>
          <a:p>
            <a:pPr lvl="1"/>
            <a:r>
              <a:rPr lang="en-US" altLang="ko-KR" sz="1600" dirty="0" smtClean="0"/>
              <a:t>52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_3</a:t>
            </a:r>
            <a:r>
              <a:rPr lang="pl-PL" altLang="ko-KR" sz="1600" dirty="0" smtClean="0"/>
              <a:t>: </a:t>
            </a:r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_6 +</a:t>
            </a:r>
            <a:r>
              <a:rPr lang="pl-PL" altLang="ko-KR" sz="1600" dirty="0" smtClean="0"/>
              <a:t> </a:t>
            </a:r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_7</a:t>
            </a:r>
            <a:endParaRPr lang="ko-KR" altLang="en-US" sz="1600" dirty="0"/>
          </a:p>
          <a:p>
            <a:pPr lvl="1"/>
            <a:r>
              <a:rPr lang="en-US" altLang="ko-KR" sz="1600" dirty="0" smtClean="0"/>
              <a:t>52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_4</a:t>
            </a:r>
            <a:r>
              <a:rPr lang="pl-PL" altLang="ko-KR" sz="1600" dirty="0" smtClean="0"/>
              <a:t>: </a:t>
            </a:r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_8 +</a:t>
            </a:r>
            <a:r>
              <a:rPr lang="pl-PL" altLang="ko-KR" sz="1600" dirty="0" smtClean="0"/>
              <a:t> </a:t>
            </a:r>
            <a:r>
              <a:rPr lang="pl-PL" altLang="ko-KR" sz="1600" dirty="0"/>
              <a:t>26 </a:t>
            </a:r>
            <a:r>
              <a:rPr lang="pl-PL" altLang="ko-KR" sz="1600" dirty="0" smtClean="0"/>
              <a:t>DRU</a:t>
            </a:r>
            <a:r>
              <a:rPr lang="en-US" altLang="ko-KR" sz="1600" dirty="0" smtClean="0"/>
              <a:t>_9</a:t>
            </a:r>
          </a:p>
          <a:p>
            <a:pPr lvl="1"/>
            <a:r>
              <a:rPr lang="en-US" altLang="ko-KR" sz="1600" dirty="0"/>
              <a:t>106 </a:t>
            </a:r>
            <a:r>
              <a:rPr lang="en-US" altLang="ko-KR" sz="1600" dirty="0" smtClean="0"/>
              <a:t>DRU_1: </a:t>
            </a:r>
            <a:r>
              <a:rPr lang="en-US" altLang="ko-KR" sz="1600" dirty="0"/>
              <a:t>52 </a:t>
            </a:r>
            <a:r>
              <a:rPr lang="en-US" altLang="ko-KR" sz="1600" dirty="0" smtClean="0"/>
              <a:t>DRU_1 + </a:t>
            </a:r>
            <a:r>
              <a:rPr lang="en-US" altLang="ko-KR" sz="1600" dirty="0"/>
              <a:t>52 </a:t>
            </a:r>
            <a:r>
              <a:rPr lang="en-US" altLang="ko-KR" sz="1600" dirty="0" smtClean="0"/>
              <a:t>DRU_2 +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{-4,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3}</a:t>
            </a:r>
            <a:endParaRPr lang="ko-KR" altLang="en-US" sz="1600" dirty="0"/>
          </a:p>
          <a:p>
            <a:pPr lvl="1"/>
            <a:r>
              <a:rPr lang="en-US" altLang="ko-KR" sz="1600" dirty="0"/>
              <a:t>106 </a:t>
            </a:r>
            <a:r>
              <a:rPr lang="en-US" altLang="ko-KR" sz="1600" dirty="0" smtClean="0"/>
              <a:t>DRU_2: </a:t>
            </a:r>
            <a:r>
              <a:rPr lang="en-US" altLang="ko-KR" sz="1600" dirty="0"/>
              <a:t>52 </a:t>
            </a:r>
            <a:r>
              <a:rPr lang="en-US" altLang="ko-KR" sz="1600" dirty="0" smtClean="0"/>
              <a:t>DRU_3 + </a:t>
            </a:r>
            <a:r>
              <a:rPr lang="en-US" altLang="ko-KR" sz="1600" dirty="0"/>
              <a:t>52 </a:t>
            </a:r>
            <a:r>
              <a:rPr lang="en-US" altLang="ko-KR" sz="1600" dirty="0" smtClean="0"/>
              <a:t>DRU_4 +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{-</a:t>
            </a:r>
            <a:r>
              <a:rPr lang="en-US" altLang="ko-KR" sz="1600" dirty="0"/>
              <a:t>3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4}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2209800"/>
            <a:ext cx="342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Tone spacing of 26 DRU is multiples of nine even around DC for low PAPR and better smoothing gain</a:t>
            </a:r>
          </a:p>
          <a:p>
            <a:endParaRPr lang="en-US" altLang="ko-KR" sz="1600" dirty="0"/>
          </a:p>
          <a:p>
            <a:r>
              <a:rPr lang="en-US" altLang="ko-KR" sz="1600" dirty="0"/>
              <a:t>Each pair is mirror symmetric</a:t>
            </a:r>
          </a:p>
          <a:p>
            <a:r>
              <a:rPr lang="en-US" altLang="ko-KR" sz="1600" dirty="0"/>
              <a:t>{26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26 </a:t>
            </a:r>
            <a:r>
              <a:rPr lang="en-US" altLang="ko-KR" sz="1600" dirty="0" smtClean="0"/>
              <a:t>DRU_10-a}</a:t>
            </a:r>
          </a:p>
          <a:p>
            <a:r>
              <a:rPr lang="en-US" altLang="ko-KR" sz="1600" dirty="0" smtClean="0"/>
              <a:t>{</a:t>
            </a:r>
            <a:r>
              <a:rPr lang="en-US" altLang="ko-KR" sz="1600" dirty="0"/>
              <a:t>52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52 </a:t>
            </a:r>
            <a:r>
              <a:rPr lang="en-US" altLang="ko-KR" sz="1600" dirty="0" smtClean="0"/>
              <a:t>DRU_5-a}</a:t>
            </a:r>
            <a:endParaRPr lang="en-US" altLang="ko-KR" sz="1600" dirty="0"/>
          </a:p>
          <a:p>
            <a:r>
              <a:rPr lang="en-US" altLang="ko-KR" sz="1600" dirty="0"/>
              <a:t>{106 </a:t>
            </a:r>
            <a:r>
              <a:rPr lang="en-US" altLang="ko-KR" sz="1600" dirty="0" smtClean="0"/>
              <a:t>DRU_1, </a:t>
            </a:r>
            <a:r>
              <a:rPr lang="en-US" altLang="ko-KR" sz="1600" dirty="0"/>
              <a:t>106 </a:t>
            </a:r>
            <a:r>
              <a:rPr lang="en-US" altLang="ko-KR" sz="1600" dirty="0" smtClean="0"/>
              <a:t>DRU_2</a:t>
            </a:r>
            <a:r>
              <a:rPr lang="en-US" altLang="ko-KR" sz="16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18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Comparison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comparison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Two tone plans have almost same PAPR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grpSp>
        <p:nvGrpSpPr>
          <p:cNvPr id="9" name="그룹 8"/>
          <p:cNvGrpSpPr/>
          <p:nvPr/>
        </p:nvGrpSpPr>
        <p:grpSpPr>
          <a:xfrm>
            <a:off x="995495" y="2404844"/>
            <a:ext cx="3618450" cy="2722467"/>
            <a:chOff x="995495" y="2404844"/>
            <a:chExt cx="3618450" cy="2722467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5495" y="2404844"/>
              <a:ext cx="3618450" cy="2722467"/>
            </a:xfrm>
            <a:prstGeom prst="rect">
              <a:avLst/>
            </a:prstGeom>
          </p:spPr>
        </p:pic>
        <p:sp>
          <p:nvSpPr>
            <p:cNvPr id="30" name="타원 29"/>
            <p:cNvSpPr/>
            <p:nvPr/>
          </p:nvSpPr>
          <p:spPr bwMode="auto">
            <a:xfrm>
              <a:off x="2688322" y="3133617"/>
              <a:ext cx="95775" cy="76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07222" y="3476704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26 DRU</a:t>
              </a:r>
              <a:endParaRPr lang="ko-KR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762775" y="3031222"/>
              <a:ext cx="8270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106 DRU</a:t>
              </a:r>
              <a:endParaRPr lang="ko-KR" alt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875623" y="3523354"/>
              <a:ext cx="8000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52 DRU</a:t>
              </a:r>
              <a:endParaRPr lang="ko-KR" altLang="en-US" dirty="0"/>
            </a:p>
          </p:txBody>
        </p:sp>
        <p:cxnSp>
          <p:nvCxnSpPr>
            <p:cNvPr id="34" name="직선 화살표 연결선 33"/>
            <p:cNvCxnSpPr>
              <a:stCxn id="36" idx="5"/>
              <a:endCxn id="33" idx="1"/>
            </p:cNvCxnSpPr>
            <p:nvPr/>
          </p:nvCxnSpPr>
          <p:spPr bwMode="auto">
            <a:xfrm>
              <a:off x="2576774" y="3417841"/>
              <a:ext cx="298849" cy="2440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타원 34"/>
            <p:cNvSpPr/>
            <p:nvPr/>
          </p:nvSpPr>
          <p:spPr bwMode="auto">
            <a:xfrm>
              <a:off x="2170503" y="3585653"/>
              <a:ext cx="95775" cy="76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타원 35"/>
            <p:cNvSpPr/>
            <p:nvPr/>
          </p:nvSpPr>
          <p:spPr bwMode="auto">
            <a:xfrm>
              <a:off x="2495025" y="3352800"/>
              <a:ext cx="95775" cy="76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628029" y="2404145"/>
            <a:ext cx="3618450" cy="2722467"/>
            <a:chOff x="4628029" y="2404145"/>
            <a:chExt cx="3618450" cy="2722467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8029" y="2404145"/>
              <a:ext cx="3618450" cy="2722467"/>
            </a:xfrm>
            <a:prstGeom prst="rect">
              <a:avLst/>
            </a:prstGeom>
          </p:spPr>
        </p:pic>
        <p:grpSp>
          <p:nvGrpSpPr>
            <p:cNvPr id="47" name="그룹 46"/>
            <p:cNvGrpSpPr/>
            <p:nvPr/>
          </p:nvGrpSpPr>
          <p:grpSpPr>
            <a:xfrm>
              <a:off x="5246909" y="3031222"/>
              <a:ext cx="2168500" cy="769131"/>
              <a:chOff x="5246909" y="3031222"/>
              <a:chExt cx="2168500" cy="769131"/>
            </a:xfrm>
          </p:grpSpPr>
          <p:sp>
            <p:nvSpPr>
              <p:cNvPr id="40" name="타원 39"/>
              <p:cNvSpPr/>
              <p:nvPr/>
            </p:nvSpPr>
            <p:spPr bwMode="auto">
              <a:xfrm>
                <a:off x="6436398" y="3133617"/>
                <a:ext cx="95775" cy="76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246909" y="3476704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26 DRU</a:t>
                </a:r>
                <a:endParaRPr lang="ko-KR" alt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502462" y="3031222"/>
                <a:ext cx="8270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106 DRU</a:t>
                </a:r>
                <a:endParaRPr lang="ko-KR" alt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615310" y="3523354"/>
                <a:ext cx="8000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52 DRU</a:t>
                </a:r>
                <a:endParaRPr lang="ko-KR" altLang="en-US" dirty="0"/>
              </a:p>
            </p:txBody>
          </p:sp>
          <p:cxnSp>
            <p:nvCxnSpPr>
              <p:cNvPr id="44" name="직선 화살표 연결선 43"/>
              <p:cNvCxnSpPr>
                <a:stCxn id="46" idx="5"/>
                <a:endCxn id="43" idx="1"/>
              </p:cNvCxnSpPr>
              <p:nvPr/>
            </p:nvCxnSpPr>
            <p:spPr bwMode="auto">
              <a:xfrm>
                <a:off x="6308072" y="3417841"/>
                <a:ext cx="307238" cy="24401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45" name="타원 44"/>
              <p:cNvSpPr/>
              <p:nvPr/>
            </p:nvSpPr>
            <p:spPr bwMode="auto">
              <a:xfrm>
                <a:off x="5910190" y="3585653"/>
                <a:ext cx="95775" cy="76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타원 45"/>
              <p:cNvSpPr/>
              <p:nvPr/>
            </p:nvSpPr>
            <p:spPr bwMode="auto">
              <a:xfrm>
                <a:off x="6226323" y="3352800"/>
                <a:ext cx="95775" cy="76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2437438" y="5070450"/>
            <a:ext cx="59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BPSK</a:t>
            </a:r>
            <a:endParaRPr lang="ko-KR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159217" y="5070450"/>
            <a:ext cx="604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QAM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58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Comparison for</a:t>
            </a:r>
            <a:br>
              <a:rPr lang="en-US" altLang="ko-KR" dirty="0"/>
            </a:br>
            <a:r>
              <a:rPr lang="en-US" altLang="ko-KR" dirty="0"/>
              <a:t>20 MHz DRU Tone Plans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990599" y="2403190"/>
          <a:ext cx="7467602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1">
                  <a:extLst>
                    <a:ext uri="{9D8B030D-6E8A-4147-A177-3AD203B41FA5}">
                      <a16:colId xmlns:a16="http://schemas.microsoft.com/office/drawing/2014/main" val="1463059763"/>
                    </a:ext>
                  </a:extLst>
                </a:gridCol>
                <a:gridCol w="1699757">
                  <a:extLst>
                    <a:ext uri="{9D8B030D-6E8A-4147-A177-3AD203B41FA5}">
                      <a16:colId xmlns:a16="http://schemas.microsoft.com/office/drawing/2014/main" val="4267283570"/>
                    </a:ext>
                  </a:extLst>
                </a:gridCol>
                <a:gridCol w="2007622">
                  <a:extLst>
                    <a:ext uri="{9D8B030D-6E8A-4147-A177-3AD203B41FA5}">
                      <a16:colId xmlns:a16="http://schemas.microsoft.com/office/drawing/2014/main" val="1408769530"/>
                    </a:ext>
                  </a:extLst>
                </a:gridCol>
                <a:gridCol w="2007622">
                  <a:extLst>
                    <a:ext uri="{9D8B030D-6E8A-4147-A177-3AD203B41FA5}">
                      <a16:colId xmlns:a16="http://schemas.microsoft.com/office/drawing/2014/main" val="3629917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Channel</a:t>
                      </a:r>
                      <a:r>
                        <a:rPr lang="en-US" altLang="ko-KR" sz="1600" baseline="0" dirty="0" smtClean="0"/>
                        <a:t> s</a:t>
                      </a:r>
                      <a:r>
                        <a:rPr lang="en-US" altLang="ko-KR" sz="1600" dirty="0" smtClean="0"/>
                        <a:t>moothing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Implementation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490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Proposed tone plan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Similar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Possible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Simpler w/</a:t>
                      </a:r>
                      <a:r>
                        <a:rPr lang="en-US" altLang="ko-KR" sz="1400" baseline="0" dirty="0" smtClean="0"/>
                        <a:t> mirror symmetry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569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Tone plan in [7]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Similar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Possible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Not symmetric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4927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Pilot Tones for</a:t>
            </a:r>
            <a:br>
              <a:rPr lang="en-US" altLang="ko-KR" dirty="0" smtClean="0"/>
            </a:br>
            <a:r>
              <a:rPr lang="en-US" altLang="ko-KR" dirty="0" smtClean="0"/>
              <a:t>20MHz </a:t>
            </a:r>
            <a:r>
              <a:rPr lang="en-US" altLang="ko-KR" dirty="0"/>
              <a:t>DRU Tone </a:t>
            </a:r>
            <a:r>
              <a:rPr lang="en-US" altLang="ko-KR" dirty="0" smtClean="0"/>
              <a:t>Plan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Design approach for pilot tones</a:t>
            </a:r>
          </a:p>
          <a:p>
            <a:pPr lvl="1"/>
            <a:r>
              <a:rPr lang="en-US" altLang="ko-KR" sz="1800" dirty="0"/>
              <a:t>We apply a tone shift to </a:t>
            </a:r>
            <a:r>
              <a:rPr lang="en-US" altLang="ko-KR" sz="1800" dirty="0" smtClean="0"/>
              <a:t>7</a:t>
            </a:r>
            <a:r>
              <a:rPr lang="en-US" altLang="ko-KR" sz="1800" baseline="30000" dirty="0" smtClean="0"/>
              <a:t>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20</a:t>
            </a:r>
            <a:r>
              <a:rPr lang="en-US" altLang="ko-KR" sz="1800" baseline="30000" dirty="0" smtClean="0"/>
              <a:t>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tones to determine pilot tones as shown in [5]</a:t>
            </a:r>
          </a:p>
          <a:p>
            <a:pPr lvl="2"/>
            <a:r>
              <a:rPr lang="en-US" altLang="ko-KR" sz="1600" dirty="0"/>
              <a:t>Pilot tone gap in each 26 DRU is 126</a:t>
            </a:r>
          </a:p>
          <a:p>
            <a:pPr lvl="1"/>
            <a:r>
              <a:rPr lang="en-US" altLang="ko-KR" sz="1800" dirty="0" smtClean="0"/>
              <a:t>Pilot tone gap </a:t>
            </a:r>
            <a:r>
              <a:rPr lang="en-US" altLang="ko-KR" sz="1800" dirty="0"/>
              <a:t>between two adjacent pilot tones is </a:t>
            </a:r>
            <a:r>
              <a:rPr lang="en-US" altLang="ko-KR" sz="1800" dirty="0" smtClean="0"/>
              <a:t>10</a:t>
            </a:r>
          </a:p>
          <a:p>
            <a:pPr lvl="1"/>
            <a:r>
              <a:rPr lang="en-US" altLang="ko-KR" sz="1800" dirty="0" smtClean="0"/>
              <a:t>By using this approach we can have sufficiently distributed pilot tones which have mirror symmetry</a:t>
            </a:r>
          </a:p>
          <a:p>
            <a:r>
              <a:rPr lang="en-US" altLang="ko-KR" sz="2000" dirty="0" smtClean="0"/>
              <a:t>Pilot tones for 26 DRUs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</a:t>
            </a:r>
            <a:r>
              <a:rPr lang="en-US" altLang="ko-KR" sz="1800" dirty="0"/>
              <a:t>pilot and data tones are mirror symmetric in the following pair</a:t>
            </a:r>
          </a:p>
          <a:p>
            <a:pPr lvl="2"/>
            <a:r>
              <a:rPr lang="en-US" altLang="ko-KR" sz="1600" dirty="0" smtClean="0"/>
              <a:t>{26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26 DRU_10-a}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T</a:t>
            </a:r>
            <a:r>
              <a:rPr lang="en-US" altLang="ko-KR" dirty="0" smtClean="0">
                <a:sym typeface="Wingdings" panose="05000000000000000000" pitchFamily="2" charset="2"/>
              </a:rPr>
              <a:t>hese are </a:t>
            </a:r>
            <a:r>
              <a:rPr lang="en-US" altLang="ko-KR" dirty="0" smtClean="0">
                <a:sym typeface="Wingdings" panose="05000000000000000000" pitchFamily="2" charset="2"/>
              </a:rPr>
              <a:t>also the </a:t>
            </a:r>
            <a:r>
              <a:rPr lang="en-US" altLang="ko-KR" dirty="0" smtClean="0">
                <a:sym typeface="Wingdings" panose="05000000000000000000" pitchFamily="2" charset="2"/>
              </a:rPr>
              <a:t>same DRU type</a:t>
            </a:r>
            <a:endParaRPr lang="en-US" altLang="ko-KR" sz="18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grpSp>
        <p:nvGrpSpPr>
          <p:cNvPr id="52" name="그룹 51"/>
          <p:cNvGrpSpPr/>
          <p:nvPr/>
        </p:nvGrpSpPr>
        <p:grpSpPr>
          <a:xfrm>
            <a:off x="381000" y="4351789"/>
            <a:ext cx="8162925" cy="1338828"/>
            <a:chOff x="381000" y="4833372"/>
            <a:chExt cx="8162925" cy="1338828"/>
          </a:xfrm>
        </p:grpSpPr>
        <p:sp>
          <p:nvSpPr>
            <p:cNvPr id="28" name="TextBox 27"/>
            <p:cNvSpPr txBox="1"/>
            <p:nvPr/>
          </p:nvSpPr>
          <p:spPr>
            <a:xfrm>
              <a:off x="381000" y="4833372"/>
              <a:ext cx="838200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26 DRU_1</a:t>
              </a:r>
            </a:p>
            <a:p>
              <a:r>
                <a:rPr lang="en-US" altLang="ko-KR" sz="900" dirty="0" smtClean="0"/>
                <a:t>26 DRU_6</a:t>
              </a:r>
            </a:p>
            <a:p>
              <a:r>
                <a:rPr lang="en-US" altLang="ko-KR" sz="900" dirty="0" smtClean="0"/>
                <a:t>26 DRU_3</a:t>
              </a:r>
            </a:p>
            <a:p>
              <a:r>
                <a:rPr lang="en-US" altLang="ko-KR" sz="900" dirty="0" smtClean="0"/>
                <a:t>26 DRU_8</a:t>
              </a:r>
            </a:p>
            <a:p>
              <a:r>
                <a:rPr lang="en-US" altLang="ko-KR" sz="900" dirty="0" smtClean="0"/>
                <a:t>26 DRU_5</a:t>
              </a:r>
            </a:p>
            <a:p>
              <a:r>
                <a:rPr lang="en-US" altLang="ko-KR" sz="900" dirty="0" smtClean="0"/>
                <a:t>26 DRU_2</a:t>
              </a:r>
            </a:p>
            <a:p>
              <a:r>
                <a:rPr lang="en-US" altLang="ko-KR" sz="900" dirty="0" smtClean="0"/>
                <a:t>26 DRU_7</a:t>
              </a:r>
            </a:p>
            <a:p>
              <a:r>
                <a:rPr lang="en-US" altLang="ko-KR" sz="900" dirty="0" smtClean="0"/>
                <a:t>26 DRU_4</a:t>
              </a:r>
            </a:p>
            <a:p>
              <a:r>
                <a:rPr lang="en-US" altLang="ko-KR" sz="900" dirty="0" smtClean="0"/>
                <a:t>26 DRU_9</a:t>
              </a:r>
              <a:endParaRPr lang="ko-KR" altLang="en-US" sz="900" dirty="0"/>
            </a:p>
          </p:txBody>
        </p:sp>
        <p:grpSp>
          <p:nvGrpSpPr>
            <p:cNvPr id="51" name="그룹 50"/>
            <p:cNvGrpSpPr/>
            <p:nvPr/>
          </p:nvGrpSpPr>
          <p:grpSpPr>
            <a:xfrm>
              <a:off x="1084749" y="4859356"/>
              <a:ext cx="7459176" cy="1278589"/>
              <a:chOff x="1084749" y="3387370"/>
              <a:chExt cx="7459176" cy="1278589"/>
            </a:xfrm>
          </p:grpSpPr>
          <p:pic>
            <p:nvPicPr>
              <p:cNvPr id="32" name="그림 3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84749" y="3396458"/>
                <a:ext cx="7459176" cy="1269501"/>
              </a:xfrm>
              <a:prstGeom prst="rect">
                <a:avLst/>
              </a:prstGeom>
            </p:spPr>
          </p:pic>
          <p:sp>
            <p:nvSpPr>
              <p:cNvPr id="33" name="직사각형 32"/>
              <p:cNvSpPr/>
              <p:nvPr/>
            </p:nvSpPr>
            <p:spPr bwMode="auto">
              <a:xfrm>
                <a:off x="1707046" y="3395003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직사각형 33"/>
              <p:cNvSpPr/>
              <p:nvPr/>
            </p:nvSpPr>
            <p:spPr bwMode="auto">
              <a:xfrm>
                <a:off x="1999263" y="3524653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직사각형 34"/>
              <p:cNvSpPr/>
              <p:nvPr/>
            </p:nvSpPr>
            <p:spPr bwMode="auto">
              <a:xfrm>
                <a:off x="2305984" y="3668664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직사각형 35"/>
              <p:cNvSpPr/>
              <p:nvPr/>
            </p:nvSpPr>
            <p:spPr bwMode="auto">
              <a:xfrm>
                <a:off x="2585617" y="3804286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직사각형 36"/>
              <p:cNvSpPr/>
              <p:nvPr/>
            </p:nvSpPr>
            <p:spPr bwMode="auto">
              <a:xfrm>
                <a:off x="5457624" y="3387370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직사각형 37"/>
              <p:cNvSpPr/>
              <p:nvPr/>
            </p:nvSpPr>
            <p:spPr bwMode="auto">
              <a:xfrm>
                <a:off x="5749841" y="3517020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직사각형 38"/>
              <p:cNvSpPr/>
              <p:nvPr/>
            </p:nvSpPr>
            <p:spPr bwMode="auto">
              <a:xfrm>
                <a:off x="6056562" y="3661031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직사각형 39"/>
              <p:cNvSpPr/>
              <p:nvPr/>
            </p:nvSpPr>
            <p:spPr bwMode="auto">
              <a:xfrm>
                <a:off x="6336195" y="3796653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직사각형 40"/>
              <p:cNvSpPr/>
              <p:nvPr/>
            </p:nvSpPr>
            <p:spPr bwMode="auto">
              <a:xfrm>
                <a:off x="3154846" y="406090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직사각형 41"/>
              <p:cNvSpPr/>
              <p:nvPr/>
            </p:nvSpPr>
            <p:spPr bwMode="auto">
              <a:xfrm>
                <a:off x="3447063" y="419055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 bwMode="auto">
              <a:xfrm>
                <a:off x="3753784" y="4334570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직사각형 43"/>
              <p:cNvSpPr/>
              <p:nvPr/>
            </p:nvSpPr>
            <p:spPr bwMode="auto">
              <a:xfrm>
                <a:off x="4033417" y="4470192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 bwMode="auto">
              <a:xfrm>
                <a:off x="6905424" y="406090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 bwMode="auto">
              <a:xfrm>
                <a:off x="7197641" y="419055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 bwMode="auto">
              <a:xfrm>
                <a:off x="7470806" y="4334570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직사각형 47"/>
              <p:cNvSpPr/>
              <p:nvPr/>
            </p:nvSpPr>
            <p:spPr bwMode="auto">
              <a:xfrm>
                <a:off x="7750439" y="4470192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직사각형 28"/>
              <p:cNvSpPr/>
              <p:nvPr/>
            </p:nvSpPr>
            <p:spPr bwMode="auto">
              <a:xfrm>
                <a:off x="2869734" y="3946263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직사각형 29"/>
              <p:cNvSpPr/>
              <p:nvPr/>
            </p:nvSpPr>
            <p:spPr bwMode="auto">
              <a:xfrm>
                <a:off x="6631270" y="3943432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4449110" y="4040493"/>
            <a:ext cx="4313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Note that the proposed pilot tones are the same as option 2 in [12]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59802" y="6248400"/>
            <a:ext cx="5650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forward or backward order of DRU, data and pilot tones are aligned with other DRUs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64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</a:t>
            </a:r>
            <a:r>
              <a:rPr lang="en-US" altLang="ko-KR" dirty="0"/>
              <a:t>Pilot Tones for</a:t>
            </a:r>
            <a:br>
              <a:rPr lang="en-US" altLang="ko-KR" dirty="0"/>
            </a:br>
            <a:r>
              <a:rPr lang="en-US" altLang="ko-KR" dirty="0" smtClean="0"/>
              <a:t>20MHz </a:t>
            </a:r>
            <a:r>
              <a:rPr lang="en-US" altLang="ko-KR" dirty="0"/>
              <a:t>DRU Tone Plan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Pilot tones for </a:t>
            </a:r>
            <a:r>
              <a:rPr lang="en-US" altLang="ko-KR" sz="2000" dirty="0" smtClean="0"/>
              <a:t>52 </a:t>
            </a:r>
            <a:r>
              <a:rPr lang="en-US" altLang="ko-KR" sz="2000" dirty="0"/>
              <a:t>DRUs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/>
              <a:t>Pilot tones are sufficiently spaced within DRU </a:t>
            </a:r>
            <a:r>
              <a:rPr lang="en-US" altLang="ko-KR" sz="1800" dirty="0" smtClean="0"/>
              <a:t>as well as </a:t>
            </a:r>
            <a:r>
              <a:rPr lang="en-US" altLang="ko-KR" sz="1800" dirty="0"/>
              <a:t>among different </a:t>
            </a:r>
            <a:r>
              <a:rPr lang="en-US" altLang="ko-KR" sz="1800" dirty="0" smtClean="0"/>
              <a:t>DRUs</a:t>
            </a:r>
          </a:p>
          <a:p>
            <a:pPr lvl="1"/>
            <a:r>
              <a:rPr lang="en-US" altLang="ko-KR" sz="1800" dirty="0" smtClean="0"/>
              <a:t>Also, both pilot and data tones are mirror symmetric in the following pair</a:t>
            </a:r>
          </a:p>
          <a:p>
            <a:pPr lvl="2"/>
            <a:r>
              <a:rPr lang="en-US" altLang="ko-KR" sz="1600" dirty="0"/>
              <a:t>{52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52 </a:t>
            </a:r>
            <a:r>
              <a:rPr lang="en-US" altLang="ko-KR" sz="1600" dirty="0" smtClean="0"/>
              <a:t>DRU_5-a}</a:t>
            </a:r>
            <a:r>
              <a:rPr lang="en-US" altLang="ko-KR" sz="1100" dirty="0"/>
              <a:t> </a:t>
            </a:r>
            <a:r>
              <a:rPr lang="en-US" altLang="ko-KR" sz="1600" dirty="0">
                <a:sym typeface="Wingdings" panose="05000000000000000000" pitchFamily="2" charset="2"/>
              </a:rPr>
              <a:t> These are </a:t>
            </a:r>
            <a:r>
              <a:rPr lang="en-US" altLang="ko-KR" sz="1600" dirty="0" smtClean="0">
                <a:sym typeface="Wingdings" panose="05000000000000000000" pitchFamily="2" charset="2"/>
              </a:rPr>
              <a:t>also the </a:t>
            </a:r>
            <a:r>
              <a:rPr lang="en-US" altLang="ko-KR" sz="1600" dirty="0">
                <a:sym typeface="Wingdings" panose="05000000000000000000" pitchFamily="2" charset="2"/>
              </a:rPr>
              <a:t>same DRU </a:t>
            </a:r>
            <a:r>
              <a:rPr lang="en-US" altLang="ko-KR" sz="1600" dirty="0" smtClean="0">
                <a:sym typeface="Wingdings" panose="05000000000000000000" pitchFamily="2" charset="2"/>
              </a:rPr>
              <a:t>type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30032" y="2408471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DRU_1</a:t>
            </a:r>
            <a:endParaRPr lang="ko-KR" altLang="en-US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228600" y="2980045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DRU_3</a:t>
            </a:r>
            <a:endParaRPr lang="ko-KR" alt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3513445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DRU_2</a:t>
            </a:r>
            <a:endParaRPr lang="ko-KR" alt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228600" y="4123045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DRU_4</a:t>
            </a:r>
            <a:endParaRPr lang="ko-KR" altLang="en-US" sz="1000" dirty="0"/>
          </a:p>
        </p:txBody>
      </p:sp>
      <p:grpSp>
        <p:nvGrpSpPr>
          <p:cNvPr id="48" name="그룹 47"/>
          <p:cNvGrpSpPr/>
          <p:nvPr/>
        </p:nvGrpSpPr>
        <p:grpSpPr>
          <a:xfrm>
            <a:off x="966431" y="2345422"/>
            <a:ext cx="7823409" cy="385748"/>
            <a:chOff x="757567" y="2509852"/>
            <a:chExt cx="7823409" cy="385748"/>
          </a:xfrm>
        </p:grpSpPr>
        <p:pic>
          <p:nvPicPr>
            <p:cNvPr id="49" name="그림 4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6683" y="2707370"/>
              <a:ext cx="7804293" cy="188230"/>
            </a:xfrm>
            <a:prstGeom prst="rect">
              <a:avLst/>
            </a:prstGeom>
          </p:spPr>
        </p:pic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7567" y="2509852"/>
              <a:ext cx="7823409" cy="165537"/>
            </a:xfrm>
            <a:prstGeom prst="rect">
              <a:avLst/>
            </a:prstGeom>
          </p:spPr>
        </p:pic>
        <p:grpSp>
          <p:nvGrpSpPr>
            <p:cNvPr id="51" name="그룹 50"/>
            <p:cNvGrpSpPr/>
            <p:nvPr/>
          </p:nvGrpSpPr>
          <p:grpSpPr>
            <a:xfrm>
              <a:off x="2014756" y="2516292"/>
              <a:ext cx="3531066" cy="374188"/>
              <a:chOff x="2014756" y="2518650"/>
              <a:chExt cx="3531066" cy="374188"/>
            </a:xfrm>
          </p:grpSpPr>
          <p:sp>
            <p:nvSpPr>
              <p:cNvPr id="52" name="직사각형 51"/>
              <p:cNvSpPr/>
              <p:nvPr/>
            </p:nvSpPr>
            <p:spPr bwMode="auto">
              <a:xfrm>
                <a:off x="2014756" y="2518650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 bwMode="auto">
              <a:xfrm>
                <a:off x="5359167" y="2518650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" name="직사각형 53"/>
              <p:cNvSpPr/>
              <p:nvPr/>
            </p:nvSpPr>
            <p:spPr bwMode="auto">
              <a:xfrm>
                <a:off x="2014756" y="2724301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직사각형 54"/>
              <p:cNvSpPr/>
              <p:nvPr/>
            </p:nvSpPr>
            <p:spPr bwMode="auto">
              <a:xfrm>
                <a:off x="5359167" y="2724301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56" name="그룹 55"/>
          <p:cNvGrpSpPr/>
          <p:nvPr/>
        </p:nvGrpSpPr>
        <p:grpSpPr>
          <a:xfrm>
            <a:off x="936828" y="2903989"/>
            <a:ext cx="7861402" cy="374188"/>
            <a:chOff x="719575" y="3411523"/>
            <a:chExt cx="7861402" cy="374188"/>
          </a:xfrm>
        </p:grpSpPr>
        <p:pic>
          <p:nvPicPr>
            <p:cNvPr id="57" name="그림 5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1520" y="3629409"/>
              <a:ext cx="7819456" cy="137947"/>
            </a:xfrm>
            <a:prstGeom prst="rect">
              <a:avLst/>
            </a:prstGeom>
          </p:spPr>
        </p:pic>
        <p:pic>
          <p:nvPicPr>
            <p:cNvPr id="58" name="그림 5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9575" y="3419978"/>
              <a:ext cx="7861402" cy="144644"/>
            </a:xfrm>
            <a:prstGeom prst="rect">
              <a:avLst/>
            </a:prstGeom>
          </p:spPr>
        </p:pic>
        <p:grpSp>
          <p:nvGrpSpPr>
            <p:cNvPr id="59" name="그룹 58"/>
            <p:cNvGrpSpPr/>
            <p:nvPr/>
          </p:nvGrpSpPr>
          <p:grpSpPr>
            <a:xfrm>
              <a:off x="2624356" y="3411523"/>
              <a:ext cx="3505899" cy="374188"/>
              <a:chOff x="2624356" y="3316968"/>
              <a:chExt cx="3505899" cy="374188"/>
            </a:xfrm>
          </p:grpSpPr>
          <p:sp>
            <p:nvSpPr>
              <p:cNvPr id="60" name="직사각형 59"/>
              <p:cNvSpPr/>
              <p:nvPr/>
            </p:nvSpPr>
            <p:spPr bwMode="auto">
              <a:xfrm>
                <a:off x="2624356" y="3316968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" name="직사각형 60"/>
              <p:cNvSpPr/>
              <p:nvPr/>
            </p:nvSpPr>
            <p:spPr bwMode="auto">
              <a:xfrm>
                <a:off x="5943600" y="3316968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 bwMode="auto">
              <a:xfrm>
                <a:off x="2624356" y="3522619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 bwMode="auto">
              <a:xfrm>
                <a:off x="5943600" y="3522619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4" name="그룹 63"/>
          <p:cNvGrpSpPr/>
          <p:nvPr/>
        </p:nvGrpSpPr>
        <p:grpSpPr>
          <a:xfrm>
            <a:off x="928919" y="3446049"/>
            <a:ext cx="7919369" cy="374188"/>
            <a:chOff x="710967" y="4343400"/>
            <a:chExt cx="7919369" cy="374188"/>
          </a:xfrm>
        </p:grpSpPr>
        <p:pic>
          <p:nvPicPr>
            <p:cNvPr id="65" name="그림 6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6683" y="4547401"/>
              <a:ext cx="7828995" cy="160221"/>
            </a:xfrm>
            <a:prstGeom prst="rect">
              <a:avLst/>
            </a:prstGeom>
          </p:spPr>
        </p:pic>
        <p:pic>
          <p:nvPicPr>
            <p:cNvPr id="66" name="그림 6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10967" y="4362949"/>
              <a:ext cx="7919369" cy="167106"/>
            </a:xfrm>
            <a:prstGeom prst="rect">
              <a:avLst/>
            </a:prstGeom>
          </p:spPr>
        </p:pic>
        <p:grpSp>
          <p:nvGrpSpPr>
            <p:cNvPr id="67" name="그룹 66"/>
            <p:cNvGrpSpPr/>
            <p:nvPr/>
          </p:nvGrpSpPr>
          <p:grpSpPr>
            <a:xfrm>
              <a:off x="3225567" y="4343400"/>
              <a:ext cx="3554835" cy="374188"/>
              <a:chOff x="3225567" y="4242033"/>
              <a:chExt cx="3554835" cy="374188"/>
            </a:xfrm>
          </p:grpSpPr>
          <p:sp>
            <p:nvSpPr>
              <p:cNvPr id="68" name="직사각형 67"/>
              <p:cNvSpPr/>
              <p:nvPr/>
            </p:nvSpPr>
            <p:spPr bwMode="auto">
              <a:xfrm>
                <a:off x="3225567" y="4242033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" name="직사각형 68"/>
              <p:cNvSpPr/>
              <p:nvPr/>
            </p:nvSpPr>
            <p:spPr bwMode="auto">
              <a:xfrm>
                <a:off x="6593747" y="4242033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" name="직사각형 69"/>
              <p:cNvSpPr/>
              <p:nvPr/>
            </p:nvSpPr>
            <p:spPr bwMode="auto">
              <a:xfrm>
                <a:off x="3225567" y="4447684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직사각형 70"/>
              <p:cNvSpPr/>
              <p:nvPr/>
            </p:nvSpPr>
            <p:spPr bwMode="auto">
              <a:xfrm>
                <a:off x="6593747" y="4447684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2" name="그룹 71"/>
          <p:cNvGrpSpPr/>
          <p:nvPr/>
        </p:nvGrpSpPr>
        <p:grpSpPr>
          <a:xfrm>
            <a:off x="937309" y="4038600"/>
            <a:ext cx="7886321" cy="374188"/>
            <a:chOff x="719357" y="5290207"/>
            <a:chExt cx="7886321" cy="374188"/>
          </a:xfrm>
        </p:grpSpPr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36134" y="5514927"/>
              <a:ext cx="7869544" cy="123873"/>
            </a:xfrm>
            <a:prstGeom prst="rect">
              <a:avLst/>
            </a:prstGeom>
          </p:spPr>
        </p:pic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9357" y="5313164"/>
              <a:ext cx="7886321" cy="130592"/>
            </a:xfrm>
            <a:prstGeom prst="rect">
              <a:avLst/>
            </a:prstGeom>
          </p:spPr>
        </p:pic>
        <p:grpSp>
          <p:nvGrpSpPr>
            <p:cNvPr id="75" name="그룹 74"/>
            <p:cNvGrpSpPr/>
            <p:nvPr/>
          </p:nvGrpSpPr>
          <p:grpSpPr>
            <a:xfrm>
              <a:off x="3843556" y="5290207"/>
              <a:ext cx="3548543" cy="374188"/>
              <a:chOff x="3843556" y="5146467"/>
              <a:chExt cx="3548543" cy="374188"/>
            </a:xfrm>
          </p:grpSpPr>
          <p:sp>
            <p:nvSpPr>
              <p:cNvPr id="76" name="직사각형 75"/>
              <p:cNvSpPr/>
              <p:nvPr/>
            </p:nvSpPr>
            <p:spPr bwMode="auto">
              <a:xfrm>
                <a:off x="3843556" y="5146467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 bwMode="auto">
              <a:xfrm>
                <a:off x="7205444" y="5146467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8" name="직사각형 77"/>
              <p:cNvSpPr/>
              <p:nvPr/>
            </p:nvSpPr>
            <p:spPr bwMode="auto">
              <a:xfrm>
                <a:off x="3843556" y="5352118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 bwMode="auto">
              <a:xfrm>
                <a:off x="7205444" y="5352118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69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Pilot Tones for</a:t>
            </a:r>
            <a:br>
              <a:rPr lang="en-US" altLang="ko-KR" dirty="0"/>
            </a:br>
            <a:r>
              <a:rPr lang="en-US" altLang="ko-KR" dirty="0" smtClean="0"/>
              <a:t>20MHz </a:t>
            </a:r>
            <a:r>
              <a:rPr lang="en-US" altLang="ko-KR" dirty="0"/>
              <a:t>DRU Tone Plan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Pilot tones for </a:t>
            </a:r>
            <a:r>
              <a:rPr lang="en-US" altLang="ko-KR" sz="2000" dirty="0" smtClean="0"/>
              <a:t>106 </a:t>
            </a:r>
            <a:r>
              <a:rPr lang="en-US" altLang="ko-KR" sz="2000" dirty="0"/>
              <a:t>DRUs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r>
              <a:rPr lang="en-US" altLang="ko-KR" sz="1800" dirty="0" smtClean="0"/>
              <a:t>For a sufficient gap between pilot tones and mirror symmetry, we propose the following pilot tones (red tones)</a:t>
            </a:r>
          </a:p>
          <a:p>
            <a:pPr lvl="2"/>
            <a:r>
              <a:rPr lang="en-US" altLang="ko-KR" sz="1600" dirty="0" smtClean="0"/>
              <a:t>106 DRU_1: {-103, -53, 23, 73}</a:t>
            </a:r>
          </a:p>
          <a:p>
            <a:pPr lvl="2"/>
            <a:r>
              <a:rPr lang="en-US" altLang="ko-KR" sz="1600" dirty="0" smtClean="0"/>
              <a:t>106 DRU_2: {-73, -23, 53, 103}</a:t>
            </a:r>
          </a:p>
          <a:p>
            <a:pPr lvl="1"/>
            <a:r>
              <a:rPr lang="en-US" altLang="ko-KR" sz="1800" dirty="0" smtClean="0"/>
              <a:t>As a result, </a:t>
            </a:r>
            <a:r>
              <a:rPr lang="en-US" altLang="ko-KR" sz="1800" dirty="0"/>
              <a:t>both pilot and data tones are mirror symmetric </a:t>
            </a:r>
            <a:r>
              <a:rPr lang="en-US" altLang="ko-KR" sz="1800" dirty="0" smtClean="0"/>
              <a:t>between two 106 </a:t>
            </a:r>
            <a:r>
              <a:rPr lang="en-US" altLang="ko-KR" sz="1800" dirty="0" smtClean="0"/>
              <a:t>DRUs and these are also </a:t>
            </a:r>
            <a:r>
              <a:rPr lang="en-US" altLang="ko-KR" sz="1800" dirty="0" smtClean="0"/>
              <a:t>the same DRU type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70610" y="2250118"/>
            <a:ext cx="980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106 DRU_1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{-</a:t>
            </a:r>
            <a:r>
              <a:rPr lang="en-US" altLang="ko-KR" sz="1000" dirty="0"/>
              <a:t>4</a:t>
            </a:r>
            <a:r>
              <a:rPr lang="en-US" altLang="ko-KR" sz="1000" dirty="0" smtClean="0"/>
              <a:t>, 3} </a:t>
            </a:r>
            <a:r>
              <a:rPr lang="en-US" altLang="ko-KR" sz="1000" dirty="0"/>
              <a:t>tones are </a:t>
            </a:r>
            <a:r>
              <a:rPr lang="en-US" altLang="ko-KR" sz="1000" dirty="0" smtClean="0"/>
              <a:t>added</a:t>
            </a:r>
            <a:endParaRPr lang="ko-KR" alt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169178" y="3473237"/>
            <a:ext cx="982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106 DRU_2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{-</a:t>
            </a:r>
            <a:r>
              <a:rPr lang="en-US" altLang="ko-KR" sz="1000" dirty="0"/>
              <a:t>3</a:t>
            </a:r>
            <a:r>
              <a:rPr lang="en-US" altLang="ko-KR" sz="1000" dirty="0" smtClean="0"/>
              <a:t>, 4} tones are added</a:t>
            </a:r>
            <a:endParaRPr lang="ko-KR" altLang="en-US" sz="1000" dirty="0"/>
          </a:p>
        </p:txBody>
      </p:sp>
      <p:pic>
        <p:nvPicPr>
          <p:cNvPr id="70" name="그림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742" y="2921095"/>
            <a:ext cx="7853278" cy="160123"/>
          </a:xfrm>
          <a:prstGeom prst="rect">
            <a:avLst/>
          </a:prstGeom>
        </p:spPr>
      </p:pic>
      <p:pic>
        <p:nvPicPr>
          <p:cNvPr id="87" name="그림 8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429" y="2658276"/>
            <a:ext cx="7898591" cy="212485"/>
          </a:xfrm>
          <a:prstGeom prst="rect">
            <a:avLst/>
          </a:prstGeom>
        </p:spPr>
      </p:pic>
      <p:pic>
        <p:nvPicPr>
          <p:cNvPr id="88" name="그림 8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514" y="2393720"/>
            <a:ext cx="7887896" cy="189019"/>
          </a:xfrm>
          <a:prstGeom prst="rect">
            <a:avLst/>
          </a:prstGeom>
        </p:spPr>
      </p:pic>
      <p:pic>
        <p:nvPicPr>
          <p:cNvPr id="89" name="그림 8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8407" y="2152650"/>
            <a:ext cx="7903613" cy="167234"/>
          </a:xfrm>
          <a:prstGeom prst="rect">
            <a:avLst/>
          </a:prstGeom>
        </p:spPr>
      </p:pic>
      <p:sp>
        <p:nvSpPr>
          <p:cNvPr id="46" name="직사각형 45"/>
          <p:cNvSpPr/>
          <p:nvPr/>
        </p:nvSpPr>
        <p:spPr bwMode="auto">
          <a:xfrm>
            <a:off x="3536987" y="2141791"/>
            <a:ext cx="232446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2306208" y="2396221"/>
            <a:ext cx="235636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3540134" y="2656521"/>
            <a:ext cx="227247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직사각형 64"/>
          <p:cNvSpPr/>
          <p:nvPr/>
        </p:nvSpPr>
        <p:spPr bwMode="auto">
          <a:xfrm>
            <a:off x="2313244" y="2899752"/>
            <a:ext cx="226621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직사각형 65"/>
          <p:cNvSpPr/>
          <p:nvPr/>
        </p:nvSpPr>
        <p:spPr bwMode="auto">
          <a:xfrm>
            <a:off x="6305354" y="2133928"/>
            <a:ext cx="232446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직사각형 66"/>
          <p:cNvSpPr/>
          <p:nvPr/>
        </p:nvSpPr>
        <p:spPr bwMode="auto">
          <a:xfrm>
            <a:off x="5074575" y="2388358"/>
            <a:ext cx="235636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6308501" y="2648658"/>
            <a:ext cx="227247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직사각형 68"/>
          <p:cNvSpPr/>
          <p:nvPr/>
        </p:nvSpPr>
        <p:spPr bwMode="auto">
          <a:xfrm>
            <a:off x="5081611" y="2891889"/>
            <a:ext cx="226621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1" name="그림 9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9318" y="4081244"/>
            <a:ext cx="7871744" cy="146043"/>
          </a:xfrm>
          <a:prstGeom prst="rect">
            <a:avLst/>
          </a:prstGeom>
        </p:spPr>
      </p:pic>
      <p:pic>
        <p:nvPicPr>
          <p:cNvPr id="92" name="그림 9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9901" y="3844255"/>
            <a:ext cx="7968058" cy="139920"/>
          </a:xfrm>
          <a:prstGeom prst="rect">
            <a:avLst/>
          </a:prstGeom>
        </p:spPr>
      </p:pic>
      <p:pic>
        <p:nvPicPr>
          <p:cNvPr id="93" name="그림 9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5411" y="3583353"/>
            <a:ext cx="7902430" cy="160234"/>
          </a:xfrm>
          <a:prstGeom prst="rect">
            <a:avLst/>
          </a:prstGeom>
        </p:spPr>
      </p:pic>
      <p:pic>
        <p:nvPicPr>
          <p:cNvPr id="94" name="그림 9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0929" y="3357510"/>
            <a:ext cx="7871743" cy="123222"/>
          </a:xfrm>
          <a:prstGeom prst="rect">
            <a:avLst/>
          </a:prstGeom>
        </p:spPr>
      </p:pic>
      <p:sp>
        <p:nvSpPr>
          <p:cNvPr id="96" name="직사각형 95"/>
          <p:cNvSpPr/>
          <p:nvPr/>
        </p:nvSpPr>
        <p:spPr bwMode="auto">
          <a:xfrm>
            <a:off x="4744603" y="3293551"/>
            <a:ext cx="232446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직사각형 96"/>
          <p:cNvSpPr/>
          <p:nvPr/>
        </p:nvSpPr>
        <p:spPr bwMode="auto">
          <a:xfrm>
            <a:off x="3513824" y="3547981"/>
            <a:ext cx="235636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직사각형 97"/>
          <p:cNvSpPr/>
          <p:nvPr/>
        </p:nvSpPr>
        <p:spPr bwMode="auto">
          <a:xfrm>
            <a:off x="4747750" y="3808281"/>
            <a:ext cx="227247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직사각형 98"/>
          <p:cNvSpPr/>
          <p:nvPr/>
        </p:nvSpPr>
        <p:spPr bwMode="auto">
          <a:xfrm>
            <a:off x="3520860" y="4051512"/>
            <a:ext cx="226621" cy="2079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직사각형 99"/>
          <p:cNvSpPr/>
          <p:nvPr/>
        </p:nvSpPr>
        <p:spPr bwMode="auto">
          <a:xfrm>
            <a:off x="7512970" y="3285688"/>
            <a:ext cx="232446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직사각형 100"/>
          <p:cNvSpPr/>
          <p:nvPr/>
        </p:nvSpPr>
        <p:spPr bwMode="auto">
          <a:xfrm>
            <a:off x="6282191" y="3540118"/>
            <a:ext cx="235636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직사각형 101"/>
          <p:cNvSpPr/>
          <p:nvPr/>
        </p:nvSpPr>
        <p:spPr bwMode="auto">
          <a:xfrm>
            <a:off x="7516117" y="3800418"/>
            <a:ext cx="227247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직사각형 102"/>
          <p:cNvSpPr/>
          <p:nvPr/>
        </p:nvSpPr>
        <p:spPr bwMode="auto">
          <a:xfrm>
            <a:off x="6289227" y="4043649"/>
            <a:ext cx="226621" cy="20799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85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310033</TotalTime>
  <Words>2567</Words>
  <Application>Microsoft Office PowerPoint</Application>
  <PresentationFormat>화면 슬라이드 쇼(4:3)</PresentationFormat>
  <Paragraphs>465</Paragraphs>
  <Slides>27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4" baseType="lpstr">
      <vt:lpstr>굴림</vt:lpstr>
      <vt:lpstr>맑은 고딕</vt:lpstr>
      <vt:lpstr>맑은 고딕</vt:lpstr>
      <vt:lpstr>Arial</vt:lpstr>
      <vt:lpstr>Times New Roman</vt:lpstr>
      <vt:lpstr>Wingdings</vt:lpstr>
      <vt:lpstr>802-11-Submission</vt:lpstr>
      <vt:lpstr>20 MHz Tone Plan and Pilot Design for DRU Follow Up</vt:lpstr>
      <vt:lpstr>Introduction</vt:lpstr>
      <vt:lpstr>Design Principle for 20 MHz DRU Tone Plan</vt:lpstr>
      <vt:lpstr>Proposed 20 MHz DRU Tone Plan</vt:lpstr>
      <vt:lpstr>PAPR Comparison</vt:lpstr>
      <vt:lpstr>Comparison for 20 MHz DRU Tone Plans</vt:lpstr>
      <vt:lpstr>Proposed Pilot Tones for 20MHz DRU Tone Plan (1/3)</vt:lpstr>
      <vt:lpstr>Proposed Pilot Tones for 20MHz DRU Tone Plan (2/3)</vt:lpstr>
      <vt:lpstr>Proposed Pilot Tones for 20MHz DRU Tone Plan (3/3)</vt:lpstr>
      <vt:lpstr>Discussion on Pilot Tones (1/2)</vt:lpstr>
      <vt:lpstr>Discussion on Pilot Tones (2/2)</vt:lpstr>
      <vt:lpstr>Conclusion</vt:lpstr>
      <vt:lpstr>Straw Poll #1 </vt:lpstr>
      <vt:lpstr>Straw Poll #2 </vt:lpstr>
      <vt:lpstr>Straw Poll #3 </vt:lpstr>
      <vt:lpstr>Straw Poll #4 </vt:lpstr>
      <vt:lpstr>Straw Poll #5 </vt:lpstr>
      <vt:lpstr>Straw Poll #6 </vt:lpstr>
      <vt:lpstr>Appendix</vt:lpstr>
      <vt:lpstr>Performance Comparison for Pilot Tones (1/7)</vt:lpstr>
      <vt:lpstr>Performance Comparison for Pilot Tones (2/7)</vt:lpstr>
      <vt:lpstr>Performance Comparison for Pilot Tones (3/7)</vt:lpstr>
      <vt:lpstr>Performance Comparison for Pilot Tones (4/7)</vt:lpstr>
      <vt:lpstr>Performance Comparison for Pilot Tones (5/7)</vt:lpstr>
      <vt:lpstr>Performance Comparison for Pilot Tones (6/7)</vt:lpstr>
      <vt:lpstr>Performance Comparison for Pilot Tones (7/7)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6920</cp:revision>
  <cp:lastPrinted>2019-01-10T23:08:02Z</cp:lastPrinted>
  <dcterms:created xsi:type="dcterms:W3CDTF">2007-05-21T21:00:37Z</dcterms:created>
  <dcterms:modified xsi:type="dcterms:W3CDTF">2024-05-10T07:32:00Z</dcterms:modified>
</cp:coreProperties>
</file>