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83" r:id="rId2"/>
    <p:sldId id="1140" r:id="rId3"/>
    <p:sldId id="1141" r:id="rId4"/>
    <p:sldId id="1142" r:id="rId5"/>
    <p:sldId id="1152" r:id="rId6"/>
    <p:sldId id="1143" r:id="rId7"/>
    <p:sldId id="1153" r:id="rId8"/>
    <p:sldId id="1144" r:id="rId9"/>
    <p:sldId id="1145" r:id="rId10"/>
    <p:sldId id="1148" r:id="rId11"/>
    <p:sldId id="1154" r:id="rId12"/>
    <p:sldId id="1151" r:id="rId13"/>
    <p:sldId id="1150" r:id="rId14"/>
    <p:sldId id="1147" r:id="rId15"/>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11" autoAdjust="0"/>
    <p:restoredTop sz="95034" autoAdjust="0"/>
  </p:normalViewPr>
  <p:slideViewPr>
    <p:cSldViewPr>
      <p:cViewPr varScale="1">
        <p:scale>
          <a:sx n="114" d="100"/>
          <a:sy n="114" d="100"/>
        </p:scale>
        <p:origin x="1536" y="114"/>
      </p:cViewPr>
      <p:guideLst>
        <p:guide orient="horz" pos="2160"/>
        <p:guide pos="2880"/>
      </p:guideLst>
    </p:cSldViewPr>
  </p:slideViewPr>
  <p:outlineViewPr>
    <p:cViewPr>
      <p:scale>
        <a:sx n="33" d="100"/>
        <a:sy n="33" d="100"/>
      </p:scale>
      <p:origin x="48" y="804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122" d="100"/>
          <a:sy n="122" d="100"/>
        </p:scale>
        <p:origin x="1710" y="108"/>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2024</a:t>
            </a:r>
            <a:endParaRPr lang="en-US"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2024</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802.11-24/0766r1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2024</a:t>
            </a:r>
            <a:endParaRPr lang="en-US" dirty="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Distribution Bandwidth within 80 MHz</a:t>
            </a:r>
            <a:br>
              <a:rPr lang="en-US" altLang="ko-KR" dirty="0" smtClean="0">
                <a:solidFill>
                  <a:schemeClr val="tx1"/>
                </a:solidFill>
                <a:ea typeface="굴림" panose="020B0600000101010101" pitchFamily="50" charset="-127"/>
              </a:rPr>
            </a:br>
            <a:r>
              <a:rPr lang="en-US" altLang="ko-KR" dirty="0" smtClean="0">
                <a:solidFill>
                  <a:schemeClr val="tx1"/>
                </a:solidFill>
                <a:ea typeface="굴림" panose="020B0600000101010101" pitchFamily="50" charset="-127"/>
              </a:rPr>
              <a:t>for DRU</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smtClean="0">
                <a:ea typeface="굴림" panose="020B0600000101010101" pitchFamily="50" charset="-127"/>
              </a:rPr>
              <a:t>:</a:t>
            </a:r>
            <a:r>
              <a:rPr lang="en-US" altLang="ko-KR" sz="2000" b="0" smtClean="0">
                <a:ea typeface="굴림" panose="020B0600000101010101" pitchFamily="50" charset="-127"/>
              </a:rPr>
              <a:t> 2024-05-12</a:t>
            </a:r>
            <a:endParaRPr lang="en-US" altLang="ko-KR" sz="2000" b="0" dirty="0" smtClean="0">
              <a:ea typeface="굴림" panose="020B0600000101010101" pitchFamily="50" charset="-127"/>
            </a:endParaRP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sp>
        <p:nvSpPr>
          <p:cNvPr id="10"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May 2024</a:t>
            </a:r>
            <a:endParaRPr lang="en-US" dirty="0"/>
          </a:p>
        </p:txBody>
      </p:sp>
      <p:graphicFrame>
        <p:nvGraphicFramePr>
          <p:cNvPr id="9" name="Table 12"/>
          <p:cNvGraphicFramePr>
            <a:graphicFrameLocks noGrp="1"/>
          </p:cNvGraphicFramePr>
          <p:nvPr>
            <p:extLst>
              <p:ext uri="{D42A27DB-BD31-4B8C-83A1-F6EECF244321}">
                <p14:modId xmlns:p14="http://schemas.microsoft.com/office/powerpoint/2010/main" val="2277796125"/>
              </p:ext>
            </p:extLst>
          </p:nvPr>
        </p:nvGraphicFramePr>
        <p:xfrm>
          <a:off x="762000" y="2895600"/>
          <a:ext cx="7620000" cy="2895599"/>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55309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0418">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ko-KR" altLang="en-US"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53092323"/>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444043537"/>
                  </a:ext>
                </a:extLst>
              </a:tr>
              <a:tr h="390418">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200" kern="1200" dirty="0" err="1"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6445243"/>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#2</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In an 80 </a:t>
            </a:r>
            <a:r>
              <a:rPr lang="en-US" altLang="ko-KR" sz="1800" dirty="0"/>
              <a:t>MHz </a:t>
            </a:r>
            <a:r>
              <a:rPr lang="en-US" altLang="ko-KR" sz="1800" dirty="0" smtClean="0"/>
              <a:t>PPDU where one of the 20 MHz channels is punctured, </a:t>
            </a:r>
            <a:r>
              <a:rPr lang="en-US" altLang="ko-KR" sz="1800" dirty="0"/>
              <a:t>the following </a:t>
            </a:r>
            <a:r>
              <a:rPr lang="en-US" altLang="ko-KR" sz="1800" dirty="0" smtClean="0"/>
              <a:t>distribution bandwidth mode is allowed</a:t>
            </a:r>
            <a:endParaRPr lang="en-US" altLang="ko-KR" sz="1800" dirty="0"/>
          </a:p>
          <a:p>
            <a:pPr lvl="2"/>
            <a:r>
              <a:rPr lang="en-US" altLang="ko-KR" sz="1600" dirty="0" smtClean="0"/>
              <a:t>20 </a:t>
            </a:r>
            <a:r>
              <a:rPr lang="en-US" altLang="ko-KR" sz="1600" dirty="0"/>
              <a:t>MHz </a:t>
            </a:r>
            <a:r>
              <a:rPr lang="en-US" altLang="ko-KR" sz="1600" dirty="0" smtClean="0"/>
              <a:t>+ </a:t>
            </a:r>
            <a:r>
              <a:rPr lang="en-US" altLang="ko-KR" sz="1600" dirty="0"/>
              <a:t>40 </a:t>
            </a:r>
            <a:r>
              <a:rPr lang="en-US" altLang="ko-KR" sz="1600" dirty="0" smtClean="0"/>
              <a:t>MHz (or 40 MHz + 20 MHz)</a:t>
            </a:r>
            <a:endParaRPr lang="en-US" altLang="ko-KR" sz="2000" dirty="0"/>
          </a:p>
          <a:p>
            <a:endParaRPr lang="en-US" altLang="ko-KR" sz="2000" dirty="0"/>
          </a:p>
          <a:p>
            <a:r>
              <a:rPr lang="en-US" altLang="ko-KR" sz="2000" dirty="0"/>
              <a:t>Y/N/A: //</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19709652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#3</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In an 80 </a:t>
            </a:r>
            <a:r>
              <a:rPr lang="en-US" altLang="ko-KR" sz="1800" dirty="0"/>
              <a:t>MHz </a:t>
            </a:r>
            <a:r>
              <a:rPr lang="en-US" altLang="ko-KR" sz="1800" dirty="0" smtClean="0"/>
              <a:t>channel where one of the 40 MHz channels is punctured, </a:t>
            </a:r>
            <a:r>
              <a:rPr lang="en-US" altLang="ko-KR" sz="1800" dirty="0"/>
              <a:t>the following </a:t>
            </a:r>
            <a:r>
              <a:rPr lang="en-US" altLang="ko-KR" sz="1800" dirty="0" smtClean="0"/>
              <a:t>distribution bandwidth modes are allowed</a:t>
            </a:r>
            <a:endParaRPr lang="en-US" altLang="ko-KR" sz="1800" dirty="0"/>
          </a:p>
          <a:p>
            <a:pPr lvl="2"/>
            <a:r>
              <a:rPr lang="en-US" altLang="ko-KR" sz="1600" dirty="0" smtClean="0"/>
              <a:t>40 MHz</a:t>
            </a:r>
          </a:p>
          <a:p>
            <a:pPr lvl="2"/>
            <a:r>
              <a:rPr lang="en-US" altLang="ko-KR" sz="1600" dirty="0"/>
              <a:t>20 MHz + </a:t>
            </a:r>
            <a:r>
              <a:rPr lang="en-US" altLang="ko-KR" sz="1600" dirty="0" smtClean="0"/>
              <a:t>20 MHz</a:t>
            </a:r>
            <a:endParaRPr lang="en-US" altLang="ko-KR" sz="1600" dirty="0"/>
          </a:p>
          <a:p>
            <a:endParaRPr lang="en-US" altLang="ko-KR" sz="2000" dirty="0"/>
          </a:p>
          <a:p>
            <a:r>
              <a:rPr lang="en-US" altLang="ko-KR" sz="2000" dirty="0"/>
              <a:t>Y/N/A: //</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152768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#4</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a:t>11bn supports </a:t>
            </a:r>
            <a:r>
              <a:rPr lang="en-US" altLang="ko-KR" sz="1800" dirty="0" smtClean="0"/>
              <a:t>160 MHz and 320 </a:t>
            </a:r>
            <a:r>
              <a:rPr lang="en-US" altLang="ko-KR" sz="1800" dirty="0"/>
              <a:t>MHz hybrid </a:t>
            </a:r>
            <a:r>
              <a:rPr lang="en-US" altLang="ko-KR" sz="1800" dirty="0" smtClean="0"/>
              <a:t>PPDUs</a:t>
            </a:r>
            <a:endParaRPr lang="en-US" altLang="ko-KR" sz="1800" dirty="0"/>
          </a:p>
          <a:p>
            <a:pPr lvl="2"/>
            <a:r>
              <a:rPr lang="en-US" altLang="ko-KR" sz="1600" dirty="0"/>
              <a:t>There is no mix within </a:t>
            </a:r>
            <a:r>
              <a:rPr lang="en-US" altLang="ko-KR" sz="1600" dirty="0" smtClean="0"/>
              <a:t>an 80 MHz channel</a:t>
            </a:r>
            <a:endParaRPr lang="en-US" altLang="ko-KR" sz="1600" dirty="0"/>
          </a:p>
          <a:p>
            <a:pPr lvl="2"/>
            <a:r>
              <a:rPr lang="en-US" altLang="ko-KR" sz="1600" dirty="0" smtClean="0"/>
              <a:t>80 </a:t>
            </a:r>
            <a:r>
              <a:rPr lang="en-US" altLang="ko-KR" sz="1600" dirty="0"/>
              <a:t>MHz </a:t>
            </a:r>
            <a:r>
              <a:rPr lang="en-US" altLang="ko-KR" sz="1600" dirty="0" smtClean="0"/>
              <a:t>and 20 </a:t>
            </a:r>
            <a:r>
              <a:rPr lang="en-US" altLang="ko-KR" sz="1600" dirty="0"/>
              <a:t>MHz + 20 </a:t>
            </a:r>
            <a:r>
              <a:rPr lang="en-US" altLang="ko-KR" sz="1600" dirty="0" smtClean="0"/>
              <a:t>MHz + 40 MHz (or 40 MHz + </a:t>
            </a:r>
            <a:r>
              <a:rPr lang="en-US" altLang="ko-KR" sz="1600" dirty="0"/>
              <a:t>20 MHz + 20 </a:t>
            </a:r>
            <a:r>
              <a:rPr lang="en-US" altLang="ko-KR" sz="1600" dirty="0" smtClean="0"/>
              <a:t>MHz) distribution bandwidth modes are allowed </a:t>
            </a:r>
            <a:r>
              <a:rPr lang="en-US" altLang="ko-KR" sz="1600" dirty="0"/>
              <a:t>in </a:t>
            </a:r>
            <a:r>
              <a:rPr lang="en-US" altLang="ko-KR" sz="1600" dirty="0" smtClean="0"/>
              <a:t>a non-punctured 80 MHz channel where DRUs are applied</a:t>
            </a:r>
          </a:p>
          <a:p>
            <a:pPr lvl="2"/>
            <a:r>
              <a:rPr lang="en-US" altLang="ko-KR" sz="1600" dirty="0" smtClean="0"/>
              <a:t>20 MHz + 40 MHz (</a:t>
            </a:r>
            <a:r>
              <a:rPr lang="en-US" altLang="ko-KR" sz="1600" dirty="0"/>
              <a:t>or 40 MHz + 20 MHz</a:t>
            </a:r>
            <a:r>
              <a:rPr lang="en-US" altLang="ko-KR" sz="1600" dirty="0" smtClean="0"/>
              <a:t>) distribution bandwidth mode is allowed in an 80 MHz channel where DRUs are applied and one of 20 MHz channels is punctured</a:t>
            </a:r>
          </a:p>
          <a:p>
            <a:pPr lvl="2"/>
            <a:r>
              <a:rPr lang="en-US" altLang="ko-KR" sz="1600" dirty="0" smtClean="0"/>
              <a:t>40 MHz and 20 </a:t>
            </a:r>
            <a:r>
              <a:rPr lang="en-US" altLang="ko-KR" sz="1600" dirty="0"/>
              <a:t>MHz + </a:t>
            </a:r>
            <a:r>
              <a:rPr lang="en-US" altLang="ko-KR" sz="1600" dirty="0" smtClean="0"/>
              <a:t>20 MHz distribution </a:t>
            </a:r>
            <a:r>
              <a:rPr lang="en-US" altLang="ko-KR" sz="1600" dirty="0"/>
              <a:t>bandwidth </a:t>
            </a:r>
            <a:r>
              <a:rPr lang="en-US" altLang="ko-KR" sz="1600" dirty="0" smtClean="0"/>
              <a:t>modes are allowed </a:t>
            </a:r>
            <a:r>
              <a:rPr lang="en-US" altLang="ko-KR" sz="1600" dirty="0"/>
              <a:t>in </a:t>
            </a:r>
            <a:r>
              <a:rPr lang="en-US" altLang="ko-KR" sz="1600" dirty="0" smtClean="0"/>
              <a:t>an </a:t>
            </a:r>
            <a:r>
              <a:rPr lang="en-US" altLang="ko-KR" sz="1600" dirty="0"/>
              <a:t>80 MHz channel where DRUs are applied </a:t>
            </a:r>
            <a:r>
              <a:rPr lang="en-US" altLang="ko-KR" sz="1600" dirty="0" smtClean="0"/>
              <a:t>and </a:t>
            </a:r>
            <a:r>
              <a:rPr lang="en-US" altLang="ko-KR" sz="1600" dirty="0"/>
              <a:t>one of </a:t>
            </a:r>
            <a:r>
              <a:rPr lang="en-US" altLang="ko-KR" sz="1600" dirty="0" smtClean="0"/>
              <a:t>40 </a:t>
            </a:r>
            <a:r>
              <a:rPr lang="en-US" altLang="ko-KR" sz="1600" dirty="0"/>
              <a:t>MHz channels is </a:t>
            </a:r>
            <a:r>
              <a:rPr lang="en-US" altLang="ko-KR" sz="1600" dirty="0" smtClean="0"/>
              <a:t>punctured</a:t>
            </a:r>
          </a:p>
          <a:p>
            <a:endParaRPr lang="en-US" altLang="ko-KR" sz="2000" dirty="0" smtClean="0"/>
          </a:p>
          <a:p>
            <a:r>
              <a:rPr lang="en-US" altLang="ko-KR" sz="2000" dirty="0" smtClean="0"/>
              <a:t>Y/N/A</a:t>
            </a:r>
            <a:r>
              <a:rPr lang="en-US" altLang="ko-KR" sz="2000" dirty="0"/>
              <a:t>: //</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44985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#5 </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a:t>11bn supports an 80 MHz hybrid PPDU</a:t>
            </a:r>
          </a:p>
          <a:p>
            <a:pPr lvl="2"/>
            <a:r>
              <a:rPr lang="en-US" altLang="ko-KR" sz="1600" dirty="0" smtClean="0"/>
              <a:t>There is no mix within a 40 MHz channel</a:t>
            </a:r>
          </a:p>
          <a:p>
            <a:pPr lvl="2"/>
            <a:r>
              <a:rPr lang="en-US" altLang="ko-KR" sz="1600" dirty="0"/>
              <a:t>40 MHz and 20 MHz + 20 MHz distribution bandwidth modes are </a:t>
            </a:r>
            <a:r>
              <a:rPr lang="en-US" altLang="ko-KR" sz="1600" dirty="0" smtClean="0"/>
              <a:t>allowed </a:t>
            </a:r>
            <a:r>
              <a:rPr lang="en-US" altLang="ko-KR" sz="1600" dirty="0"/>
              <a:t>in a </a:t>
            </a:r>
            <a:r>
              <a:rPr lang="en-US" altLang="ko-KR" sz="1600" dirty="0" smtClean="0"/>
              <a:t>non-punctured 40 </a:t>
            </a:r>
            <a:r>
              <a:rPr lang="en-US" altLang="ko-KR" sz="1600" dirty="0"/>
              <a:t>MHz channel where DRUs are </a:t>
            </a:r>
            <a:r>
              <a:rPr lang="en-US" altLang="ko-KR" sz="1600" dirty="0" smtClean="0"/>
              <a:t>applied</a:t>
            </a:r>
            <a:endParaRPr lang="en-US" altLang="ko-KR" sz="1600" dirty="0"/>
          </a:p>
          <a:p>
            <a:pPr lvl="2"/>
            <a:r>
              <a:rPr lang="en-US" altLang="ko-KR" sz="1600" dirty="0" smtClean="0"/>
              <a:t>20 </a:t>
            </a:r>
            <a:r>
              <a:rPr lang="en-US" altLang="ko-KR" sz="1600" dirty="0"/>
              <a:t>MHz distribution bandwidth </a:t>
            </a:r>
            <a:r>
              <a:rPr lang="en-US" altLang="ko-KR" sz="1600" dirty="0" smtClean="0"/>
              <a:t>is allowed </a:t>
            </a:r>
            <a:r>
              <a:rPr lang="en-US" altLang="ko-KR" sz="1600" dirty="0"/>
              <a:t>in a </a:t>
            </a:r>
            <a:r>
              <a:rPr lang="en-US" altLang="ko-KR" sz="1600" dirty="0" smtClean="0"/>
              <a:t>40 </a:t>
            </a:r>
            <a:r>
              <a:rPr lang="en-US" altLang="ko-KR" sz="1600" dirty="0"/>
              <a:t>MHz channel where DRUs are </a:t>
            </a:r>
            <a:r>
              <a:rPr lang="en-US" altLang="ko-KR" sz="1600" dirty="0" smtClean="0"/>
              <a:t>applied and one of 20 MHz channels is punctured</a:t>
            </a:r>
            <a:endParaRPr lang="en-US" altLang="ko-KR" sz="1600" dirty="0"/>
          </a:p>
          <a:p>
            <a:endParaRPr lang="en-US" altLang="ko-KR" sz="2000" dirty="0" smtClean="0"/>
          </a:p>
          <a:p>
            <a:r>
              <a:rPr lang="en-US" altLang="ko-KR" sz="2000" dirty="0" smtClean="0"/>
              <a:t>Y/N/A</a:t>
            </a:r>
            <a:r>
              <a:rPr lang="en-US" altLang="ko-KR" sz="2000" dirty="0"/>
              <a:t>: </a:t>
            </a:r>
            <a:r>
              <a:rPr lang="en-US" altLang="ko-KR" sz="2000" dirty="0" smtClean="0"/>
              <a:t>//</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005288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1800" dirty="0"/>
              <a:t>[1] 11-23-2200-03-00bn-distribution-bandwidth-of-dru</a:t>
            </a:r>
          </a:p>
          <a:p>
            <a:pPr marL="0" indent="0">
              <a:buNone/>
            </a:pPr>
            <a:r>
              <a:rPr lang="en-US" altLang="ko-KR" sz="1800" dirty="0"/>
              <a:t>[2] 11-24-0332-00-00bn-discussion-on-drus</a:t>
            </a:r>
          </a:p>
          <a:p>
            <a:pPr marL="0" indent="0">
              <a:buNone/>
            </a:pPr>
            <a:r>
              <a:rPr lang="en-US" altLang="ko-KR" sz="1800" dirty="0"/>
              <a:t>[3] 11-24-0400-00-00bn-hybrid-ppdu-and-distribution-bandwidth-for-dru</a:t>
            </a:r>
          </a:p>
          <a:p>
            <a:pPr marL="0" indent="0">
              <a:buNone/>
            </a:pPr>
            <a:r>
              <a:rPr lang="en-US" altLang="ko-KR" sz="1800" dirty="0"/>
              <a:t>[4] 11-24-0401-00-00bn-multiple-dru-follow-up</a:t>
            </a:r>
          </a:p>
          <a:p>
            <a:pPr marL="0" indent="0">
              <a:buNone/>
            </a:pPr>
            <a:r>
              <a:rPr lang="en-US" altLang="ko-KR" sz="1800" dirty="0"/>
              <a:t>[5] 11-24-0402-01-00bn-20-mhz-tone-plan-and-pilot-design-for-dru</a:t>
            </a:r>
          </a:p>
          <a:p>
            <a:pPr marL="0" indent="0">
              <a:buNone/>
            </a:pPr>
            <a:r>
              <a:rPr lang="en-US" altLang="ko-KR" sz="1800" dirty="0"/>
              <a:t>[6] 11-24-0429-00-00bn-range-extension-with-dru</a:t>
            </a:r>
          </a:p>
          <a:p>
            <a:pPr marL="0" indent="0">
              <a:buNone/>
            </a:pPr>
            <a:r>
              <a:rPr lang="en-US" altLang="ko-KR" sz="1800" dirty="0"/>
              <a:t>[7] 11-24-0468-01-00bn-dru-tone-plan-for-11bn</a:t>
            </a:r>
          </a:p>
          <a:p>
            <a:pPr marL="0" indent="0">
              <a:buNone/>
            </a:pPr>
            <a:r>
              <a:rPr lang="en-US" altLang="ko-KR" sz="1800" dirty="0"/>
              <a:t>[8] 11-24-0476-01-00bn-tone-plan-design-principles-for-distributed-ru</a:t>
            </a:r>
          </a:p>
          <a:p>
            <a:pPr marL="0" indent="0">
              <a:buNone/>
            </a:pPr>
            <a:r>
              <a:rPr lang="en-US" altLang="ko-KR" sz="1800" dirty="0"/>
              <a:t>[9] 11-24-0477-02-00bn-high-level-perspective-on-dru-follow-up</a:t>
            </a:r>
          </a:p>
          <a:p>
            <a:pPr marL="0" indent="0">
              <a:buNone/>
            </a:pPr>
            <a:r>
              <a:rPr lang="en-US" altLang="ko-KR" sz="1800" dirty="0"/>
              <a:t>[10] 11-24-0500-00-00bn-follow-up-on-high-level-thoughts-on-dru-design</a:t>
            </a:r>
          </a:p>
          <a:p>
            <a:pPr marL="0" indent="0">
              <a:buNone/>
            </a:pPr>
            <a:r>
              <a:rPr lang="en-US" altLang="ko-KR" sz="1800" dirty="0"/>
              <a:t>[11] 11-24-0501-02-00bn-pilot-design-considerations-for-dru</a:t>
            </a:r>
          </a:p>
          <a:p>
            <a:pPr marL="0" indent="0">
              <a:buNone/>
            </a:pPr>
            <a:r>
              <a:rPr lang="en-US" altLang="ko-KR" sz="1800" dirty="0"/>
              <a:t>[12] 11-24-0520-01-00bn-discussion-on-dru</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14</a:t>
            </a:fld>
            <a:endParaRPr lang="en-US" altLang="ko-KR"/>
          </a:p>
        </p:txBody>
      </p:sp>
      <p:sp>
        <p:nvSpPr>
          <p:cNvPr id="6" name="날짜 개체 틀 5"/>
          <p:cNvSpPr>
            <a:spLocks noGrp="1"/>
          </p:cNvSpPr>
          <p:nvPr>
            <p:ph type="dt" sz="half" idx="2"/>
          </p:nvPr>
        </p:nvSpPr>
        <p:spPr>
          <a:xfrm>
            <a:off x="696913" y="332601"/>
            <a:ext cx="968214" cy="276999"/>
          </a:xfrm>
        </p:spPr>
        <p:txBody>
          <a:bodyPr/>
          <a:lstStyle/>
          <a:p>
            <a:pPr>
              <a:defRPr/>
            </a:pPr>
            <a:r>
              <a:rPr lang="en-US" dirty="0" smtClean="0"/>
              <a:t>May 2024</a:t>
            </a:r>
            <a:endParaRPr lang="en-US" dirty="0"/>
          </a:p>
        </p:txBody>
      </p:sp>
    </p:spTree>
    <p:extLst>
      <p:ext uri="{BB962C8B-B14F-4D97-AF65-F5344CB8AC3E}">
        <p14:creationId xmlns:p14="http://schemas.microsoft.com/office/powerpoint/2010/main" val="12184126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2000" dirty="0" smtClean="0"/>
              <a:t>In the last F2F meeting, various topics for DRU were extensively discussed [1-12]</a:t>
            </a:r>
          </a:p>
          <a:p>
            <a:endParaRPr lang="en-US" altLang="ko-KR" sz="2000" dirty="0"/>
          </a:p>
          <a:p>
            <a:r>
              <a:rPr lang="en-US" altLang="ko-KR" sz="2000" dirty="0"/>
              <a:t>In this contribution, we discuss </a:t>
            </a:r>
            <a:r>
              <a:rPr lang="en-US" altLang="ko-KR" sz="2000" dirty="0" smtClean="0"/>
              <a:t>the distribution bandwidth especially within a 80 </a:t>
            </a:r>
            <a:r>
              <a:rPr lang="en-US" altLang="ko-KR" sz="2000" dirty="0"/>
              <a:t>MHz </a:t>
            </a:r>
            <a:r>
              <a:rPr lang="en-US" altLang="ko-KR" sz="2000" dirty="0" smtClean="0"/>
              <a:t>channel </a:t>
            </a:r>
            <a:r>
              <a:rPr lang="en-US" altLang="ko-KR" sz="2000" dirty="0"/>
              <a:t>to efficiently support DRU </a:t>
            </a:r>
            <a:r>
              <a:rPr lang="en-US" altLang="ko-KR" sz="2000" dirty="0" smtClean="0"/>
              <a:t>considering </a:t>
            </a:r>
            <a:r>
              <a:rPr lang="en-US" altLang="ko-KR" sz="2000" dirty="0"/>
              <a:t>the following cases</a:t>
            </a:r>
          </a:p>
          <a:p>
            <a:pPr lvl="1"/>
            <a:r>
              <a:rPr lang="en-US" altLang="ko-KR" sz="1800" dirty="0" smtClean="0"/>
              <a:t>Non-puncturing</a:t>
            </a:r>
            <a:endParaRPr lang="en-US" altLang="ko-KR" sz="1800" dirty="0"/>
          </a:p>
          <a:p>
            <a:pPr lvl="1"/>
            <a:r>
              <a:rPr lang="en-US" altLang="ko-KR" sz="1800" dirty="0"/>
              <a:t>Preamble puncturing</a:t>
            </a:r>
          </a:p>
          <a:p>
            <a:pPr lvl="1"/>
            <a:r>
              <a:rPr lang="en-US" altLang="ko-KR" sz="1800" dirty="0"/>
              <a:t>Hybrid </a:t>
            </a:r>
            <a:r>
              <a:rPr lang="en-US" altLang="ko-KR" sz="1800" dirty="0" smtClean="0"/>
              <a:t>PPDU</a:t>
            </a:r>
            <a:endParaRPr lang="en-US" altLang="ko-KR"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9526925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Non-Puncturing</a:t>
            </a:r>
            <a:endParaRPr lang="ko-KR" altLang="en-US" dirty="0"/>
          </a:p>
        </p:txBody>
      </p:sp>
      <p:sp>
        <p:nvSpPr>
          <p:cNvPr id="3" name="내용 개체 틀 2"/>
          <p:cNvSpPr>
            <a:spLocks noGrp="1"/>
          </p:cNvSpPr>
          <p:nvPr>
            <p:ph idx="1"/>
          </p:nvPr>
        </p:nvSpPr>
        <p:spPr/>
        <p:txBody>
          <a:bodyPr/>
          <a:lstStyle/>
          <a:p>
            <a:r>
              <a:rPr lang="en-US" altLang="ko-KR" sz="2000" dirty="0" smtClean="0"/>
              <a:t>For any non-punctured 80 MHz channels to which DRUs are applied, we propose to allow the following distribution bandwidth modes</a:t>
            </a:r>
          </a:p>
          <a:p>
            <a:pPr lvl="1"/>
            <a:r>
              <a:rPr lang="en-US" altLang="ko-KR" sz="1800" dirty="0" smtClean="0"/>
              <a:t>80 MHz</a:t>
            </a:r>
          </a:p>
          <a:p>
            <a:pPr lvl="2"/>
            <a:r>
              <a:rPr lang="en-US" altLang="ko-KR" sz="1600" dirty="0" smtClean="0"/>
              <a:t>This is reasonable in terms of the power boosting gain and data rate</a:t>
            </a:r>
          </a:p>
          <a:p>
            <a:pPr lvl="1"/>
            <a:r>
              <a:rPr lang="en-US" altLang="ko-KR" sz="1800" dirty="0" smtClean="0"/>
              <a:t>20 MHz + 20 MHz + 40 MHz (</a:t>
            </a:r>
            <a:r>
              <a:rPr lang="en-US" altLang="ko-KR" sz="1800" dirty="0"/>
              <a:t>or </a:t>
            </a:r>
            <a:r>
              <a:rPr lang="en-US" altLang="ko-KR" sz="1800" dirty="0" smtClean="0"/>
              <a:t>40 </a:t>
            </a:r>
            <a:r>
              <a:rPr lang="en-US" altLang="ko-KR" sz="1800" dirty="0"/>
              <a:t>MHz + 20 MHz + </a:t>
            </a:r>
            <a:r>
              <a:rPr lang="en-US" altLang="ko-KR" sz="1800" dirty="0" smtClean="0"/>
              <a:t>20 MHz)</a:t>
            </a:r>
          </a:p>
          <a:p>
            <a:pPr lvl="2"/>
            <a:r>
              <a:rPr lang="en-US" altLang="ko-KR" sz="1600" dirty="0" smtClean="0"/>
              <a:t>In order to support STAs which are only capable of a narrow operating bandwidth, e.g., 20 MHz, this mode is essential</a:t>
            </a:r>
          </a:p>
          <a:p>
            <a:endParaRPr lang="en-US" altLang="ko-KR" sz="2000" dirty="0" smtClean="0"/>
          </a:p>
          <a:p>
            <a:r>
              <a:rPr lang="en-US" altLang="ko-KR" sz="2000" dirty="0" smtClean="0"/>
              <a:t>Further discussion is needed for the </a:t>
            </a:r>
            <a:r>
              <a:rPr lang="en-US" altLang="ko-KR" sz="2000" dirty="0"/>
              <a:t>following </a:t>
            </a:r>
            <a:r>
              <a:rPr lang="en-US" altLang="ko-KR" sz="2000" dirty="0" smtClean="0"/>
              <a:t>modes</a:t>
            </a:r>
          </a:p>
          <a:p>
            <a:pPr lvl="1"/>
            <a:r>
              <a:rPr lang="en-US" altLang="ko-KR" sz="1800" dirty="0" smtClean="0"/>
              <a:t>40 </a:t>
            </a:r>
            <a:r>
              <a:rPr lang="en-US" altLang="ko-KR" sz="1800" dirty="0"/>
              <a:t>MHz + 40 </a:t>
            </a:r>
            <a:r>
              <a:rPr lang="en-US" altLang="ko-KR" sz="1800" dirty="0" smtClean="0"/>
              <a:t>MHz</a:t>
            </a:r>
          </a:p>
          <a:p>
            <a:pPr lvl="2"/>
            <a:r>
              <a:rPr lang="en-US" altLang="ko-KR" sz="1600" dirty="0" smtClean="0"/>
              <a:t>This cannot support 20 MHz operating STAs and STAs </a:t>
            </a:r>
            <a:r>
              <a:rPr lang="en-US" altLang="ko-KR" sz="1600" dirty="0"/>
              <a:t>which are operating in 40 </a:t>
            </a:r>
            <a:r>
              <a:rPr lang="en-US" altLang="ko-KR" sz="1600" dirty="0" smtClean="0"/>
              <a:t>MHz</a:t>
            </a:r>
            <a:r>
              <a:rPr lang="en-US" altLang="ko-KR" sz="1600" dirty="0"/>
              <a:t> </a:t>
            </a:r>
            <a:r>
              <a:rPr lang="en-US" altLang="ko-KR" sz="1600" dirty="0" smtClean="0"/>
              <a:t>can be supported by 20 </a:t>
            </a:r>
            <a:r>
              <a:rPr lang="en-US" altLang="ko-KR" sz="1600" dirty="0"/>
              <a:t>MHz + 20 MHz + 40 </a:t>
            </a:r>
            <a:r>
              <a:rPr lang="en-US" altLang="ko-KR" sz="1600" dirty="0" smtClean="0"/>
              <a:t>MHz mode</a:t>
            </a:r>
          </a:p>
          <a:p>
            <a:pPr lvl="1"/>
            <a:r>
              <a:rPr lang="en-US" altLang="ko-KR" sz="1800" dirty="0" smtClean="0"/>
              <a:t>20 </a:t>
            </a:r>
            <a:r>
              <a:rPr lang="en-US" altLang="ko-KR" sz="1800" dirty="0"/>
              <a:t>MHz + 20 MHz + 20 MHz + 20 </a:t>
            </a:r>
            <a:r>
              <a:rPr lang="en-US" altLang="ko-KR" sz="1800" dirty="0" smtClean="0"/>
              <a:t>MHz</a:t>
            </a:r>
          </a:p>
          <a:p>
            <a:pPr lvl="2"/>
            <a:r>
              <a:rPr lang="en-US" altLang="ko-KR" sz="1600" dirty="0" smtClean="0"/>
              <a:t>This may be unfavorable for 80 MHz operating STAs</a:t>
            </a:r>
          </a:p>
        </p:txBody>
      </p:sp>
      <p:sp>
        <p:nvSpPr>
          <p:cNvPr id="4" name="바닥글 개체 틀 3"/>
          <p:cNvSpPr>
            <a:spLocks noGrp="1"/>
          </p:cNvSpPr>
          <p:nvPr>
            <p:ph type="ftr" sz="quarter" idx="11"/>
          </p:nvPr>
        </p:nvSpPr>
        <p:spPr/>
        <p:txBody>
          <a:bodyPr/>
          <a:lstStyle/>
          <a:p>
            <a:pPr>
              <a:defRPr/>
            </a:pPr>
            <a:r>
              <a:rPr lang="en-US" altLang="ko-KR" dirty="0" err="1" smtClean="0"/>
              <a:t>Eunsung</a:t>
            </a:r>
            <a:r>
              <a:rPr lang="en-US" altLang="ko-KR" dirty="0" smtClean="0"/>
              <a:t> Park,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1640034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Preamble puncturing (1/2)</a:t>
            </a:r>
            <a:endParaRPr lang="ko-KR" altLang="en-US" dirty="0"/>
          </a:p>
        </p:txBody>
      </p:sp>
      <p:sp>
        <p:nvSpPr>
          <p:cNvPr id="3" name="내용 개체 틀 2"/>
          <p:cNvSpPr>
            <a:spLocks noGrp="1"/>
          </p:cNvSpPr>
          <p:nvPr>
            <p:ph idx="1"/>
          </p:nvPr>
        </p:nvSpPr>
        <p:spPr/>
        <p:txBody>
          <a:bodyPr/>
          <a:lstStyle/>
          <a:p>
            <a:r>
              <a:rPr lang="en-US" altLang="ko-KR" sz="2000" dirty="0" smtClean="0"/>
              <a:t>When one of the 20 MHz channels is punctured in an 80 MHz channel, we </a:t>
            </a:r>
            <a:r>
              <a:rPr lang="en-US" altLang="ko-KR" sz="2000" dirty="0"/>
              <a:t>propose to allow 20 MHz + 40 MHz </a:t>
            </a:r>
            <a:r>
              <a:rPr lang="en-US" altLang="ko-KR" sz="2000" dirty="0" smtClean="0"/>
              <a:t>mode</a:t>
            </a:r>
          </a:p>
          <a:p>
            <a:pPr lvl="1"/>
            <a:r>
              <a:rPr lang="en-US" altLang="ko-KR" sz="1800" dirty="0" smtClean="0"/>
              <a:t>Even though 60 MHz distribution bandwidth can be designed for higher power boosting gain and data rate, its tone plan varies depending on the location of the punctured 20 MHz channel</a:t>
            </a:r>
          </a:p>
          <a:p>
            <a:pPr lvl="1"/>
            <a:r>
              <a:rPr lang="fr-FR" altLang="ko-KR" sz="1800" dirty="0" smtClean="0"/>
              <a:t>20 </a:t>
            </a:r>
            <a:r>
              <a:rPr lang="fr-FR" altLang="ko-KR" sz="1800" dirty="0"/>
              <a:t>MHz + 40 MHz </a:t>
            </a:r>
            <a:r>
              <a:rPr lang="fr-FR" altLang="ko-KR" sz="1800" dirty="0" smtClean="0"/>
              <a:t>mode is better in terms of the implementation</a:t>
            </a:r>
          </a:p>
          <a:p>
            <a:pPr lvl="2"/>
            <a:r>
              <a:rPr lang="fr-FR" altLang="ko-KR" sz="1600" dirty="0" smtClean="0"/>
              <a:t>In addition, b</a:t>
            </a:r>
            <a:r>
              <a:rPr lang="en-US" altLang="ko-KR" sz="1600" dirty="0" smtClean="0"/>
              <a:t>y </a:t>
            </a:r>
            <a:r>
              <a:rPr lang="en-US" altLang="ko-KR" sz="1600" dirty="0"/>
              <a:t>using MDRU proposed in [4], we can increase the data rate without sacrificing the power boosting gain</a:t>
            </a:r>
          </a:p>
          <a:p>
            <a:pPr lvl="1"/>
            <a:r>
              <a:rPr lang="en-US" altLang="ko-KR" sz="1800" dirty="0" smtClean="0"/>
              <a:t>As for 20 </a:t>
            </a:r>
            <a:r>
              <a:rPr lang="en-US" altLang="ko-KR" sz="1800" dirty="0"/>
              <a:t>MHz + 20 MHz + 20 MHz </a:t>
            </a:r>
            <a:r>
              <a:rPr lang="en-US" altLang="ko-KR" sz="1800" dirty="0" smtClean="0"/>
              <a:t>mode, we need </a:t>
            </a:r>
            <a:r>
              <a:rPr lang="en-US" altLang="ko-KR" sz="1800" dirty="0"/>
              <a:t>more discussion</a:t>
            </a:r>
          </a:p>
          <a:p>
            <a:pPr lvl="2"/>
            <a:r>
              <a:rPr lang="en-US" altLang="ko-KR" sz="1600" dirty="0"/>
              <a:t>It may not be useful considering 80 MHz operating </a:t>
            </a:r>
            <a:r>
              <a:rPr lang="en-US" altLang="ko-KR" sz="1600" dirty="0" smtClean="0"/>
              <a:t>STAs</a:t>
            </a:r>
            <a:endParaRPr lang="en-US" altLang="ko-KR" sz="1600" dirty="0"/>
          </a:p>
        </p:txBody>
      </p:sp>
      <p:sp>
        <p:nvSpPr>
          <p:cNvPr id="4" name="바닥글 개체 틀 3"/>
          <p:cNvSpPr>
            <a:spLocks noGrp="1"/>
          </p:cNvSpPr>
          <p:nvPr>
            <p:ph type="ftr" sz="quarter" idx="11"/>
          </p:nvPr>
        </p:nvSpPr>
        <p:spPr/>
        <p:txBody>
          <a:bodyPr/>
          <a:lstStyle/>
          <a:p>
            <a:pPr>
              <a:defRPr/>
            </a:pPr>
            <a:r>
              <a:rPr lang="en-US" altLang="ko-KR" dirty="0" err="1" smtClean="0"/>
              <a:t>Eunsung</a:t>
            </a:r>
            <a:r>
              <a:rPr lang="en-US" altLang="ko-KR" dirty="0" smtClean="0"/>
              <a:t> Park,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10747435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Preamble puncturing (2/2)</a:t>
            </a:r>
            <a:endParaRPr lang="ko-KR" altLang="en-US" dirty="0"/>
          </a:p>
        </p:txBody>
      </p:sp>
      <p:sp>
        <p:nvSpPr>
          <p:cNvPr id="3" name="내용 개체 틀 2"/>
          <p:cNvSpPr>
            <a:spLocks noGrp="1"/>
          </p:cNvSpPr>
          <p:nvPr>
            <p:ph idx="1"/>
          </p:nvPr>
        </p:nvSpPr>
        <p:spPr/>
        <p:txBody>
          <a:bodyPr/>
          <a:lstStyle/>
          <a:p>
            <a:r>
              <a:rPr lang="en-US" altLang="ko-KR" sz="2000" dirty="0" smtClean="0"/>
              <a:t>When one of the 40 MHz channels is punctured in a certain 80 MHz channel, we propose to allow the following distribution bandwidth modes</a:t>
            </a:r>
          </a:p>
          <a:p>
            <a:pPr lvl="1"/>
            <a:r>
              <a:rPr lang="en-US" altLang="ko-KR" sz="1800" dirty="0" smtClean="0"/>
              <a:t>40 MHz</a:t>
            </a:r>
          </a:p>
          <a:p>
            <a:pPr lvl="2"/>
            <a:r>
              <a:rPr lang="en-US" altLang="ko-KR" sz="1600" dirty="0" smtClean="0"/>
              <a:t>This </a:t>
            </a:r>
            <a:r>
              <a:rPr lang="en-US" altLang="ko-KR" sz="1600" dirty="0"/>
              <a:t>is reasonable in terms of the power boosting gain and data rate</a:t>
            </a:r>
          </a:p>
          <a:p>
            <a:pPr lvl="1"/>
            <a:r>
              <a:rPr lang="en-US" altLang="ko-KR" sz="1800" dirty="0" smtClean="0"/>
              <a:t>20 MHz + 20 MHz</a:t>
            </a:r>
          </a:p>
          <a:p>
            <a:pPr lvl="2"/>
            <a:r>
              <a:rPr lang="en-US" altLang="ko-KR" sz="1600" dirty="0"/>
              <a:t>In order to support </a:t>
            </a:r>
            <a:r>
              <a:rPr lang="en-US" altLang="ko-KR" sz="1600" dirty="0" smtClean="0"/>
              <a:t>20 MHz operating STAs, </a:t>
            </a:r>
            <a:r>
              <a:rPr lang="en-US" altLang="ko-KR" sz="1600" dirty="0"/>
              <a:t>this mode is </a:t>
            </a:r>
            <a:r>
              <a:rPr lang="en-US" altLang="ko-KR" sz="1600" dirty="0" smtClean="0"/>
              <a:t>indispensable</a:t>
            </a:r>
            <a:endParaRPr lang="ko-KR" altLang="en-US" sz="1600" dirty="0"/>
          </a:p>
        </p:txBody>
      </p:sp>
      <p:sp>
        <p:nvSpPr>
          <p:cNvPr id="4" name="바닥글 개체 틀 3"/>
          <p:cNvSpPr>
            <a:spLocks noGrp="1"/>
          </p:cNvSpPr>
          <p:nvPr>
            <p:ph type="ftr" sz="quarter" idx="11"/>
          </p:nvPr>
        </p:nvSpPr>
        <p:spPr/>
        <p:txBody>
          <a:bodyPr/>
          <a:lstStyle/>
          <a:p>
            <a:pPr>
              <a:defRPr/>
            </a:pPr>
            <a:r>
              <a:rPr lang="en-US" altLang="ko-KR" dirty="0" err="1" smtClean="0"/>
              <a:t>Eunsung</a:t>
            </a:r>
            <a:r>
              <a:rPr lang="en-US" altLang="ko-KR" dirty="0" smtClean="0"/>
              <a:t> Park,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8391445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Hybrid PPDU (1/2)</a:t>
            </a:r>
            <a:endParaRPr lang="ko-KR" altLang="en-US" dirty="0"/>
          </a:p>
        </p:txBody>
      </p:sp>
      <p:sp>
        <p:nvSpPr>
          <p:cNvPr id="3" name="내용 개체 틀 2"/>
          <p:cNvSpPr>
            <a:spLocks noGrp="1"/>
          </p:cNvSpPr>
          <p:nvPr>
            <p:ph idx="1"/>
          </p:nvPr>
        </p:nvSpPr>
        <p:spPr/>
        <p:txBody>
          <a:bodyPr/>
          <a:lstStyle/>
          <a:p>
            <a:r>
              <a:rPr lang="en-US" altLang="ko-KR" sz="2000" dirty="0" smtClean="0"/>
              <a:t>In [8][9], 160 MHz and 320 MHz hybrid PPDUs were proposed</a:t>
            </a:r>
          </a:p>
          <a:p>
            <a:pPr lvl="1"/>
            <a:r>
              <a:rPr lang="en-US" altLang="ko-KR" sz="1800" dirty="0" smtClean="0"/>
              <a:t>They also consider that there is no mix of DRU and RRU within an 80 MHz channel</a:t>
            </a:r>
          </a:p>
          <a:p>
            <a:endParaRPr lang="en-US" altLang="ko-KR" sz="2000" dirty="0" smtClean="0"/>
          </a:p>
          <a:p>
            <a:r>
              <a:rPr lang="en-US" altLang="ko-KR" sz="2000" dirty="0" smtClean="0"/>
              <a:t>We also agree with 160 MHz and 320 MHz hybrid PPDUs and no mix within an 80 MHz channel</a:t>
            </a:r>
          </a:p>
          <a:p>
            <a:pPr lvl="1"/>
            <a:r>
              <a:rPr lang="en-US" altLang="ko-KR" sz="1800" dirty="0" smtClean="0"/>
              <a:t>In these hybrid PPDUs, the distribution bandwidth modes proposed in slide 3 to 5 can be also allowed in 80 </a:t>
            </a:r>
            <a:r>
              <a:rPr lang="en-US" altLang="ko-KR" sz="1800" dirty="0"/>
              <a:t>MHz channels where DRUs are </a:t>
            </a:r>
            <a:r>
              <a:rPr lang="en-US" altLang="ko-KR" sz="1800" dirty="0" smtClean="0"/>
              <a:t>applied</a:t>
            </a:r>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8178241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Hybrid PPDU (2/2)</a:t>
            </a:r>
            <a:endParaRPr lang="ko-KR" altLang="en-US" dirty="0"/>
          </a:p>
        </p:txBody>
      </p:sp>
      <p:sp>
        <p:nvSpPr>
          <p:cNvPr id="3" name="내용 개체 틀 2"/>
          <p:cNvSpPr>
            <a:spLocks noGrp="1"/>
          </p:cNvSpPr>
          <p:nvPr>
            <p:ph idx="1"/>
          </p:nvPr>
        </p:nvSpPr>
        <p:spPr/>
        <p:txBody>
          <a:bodyPr/>
          <a:lstStyle/>
          <a:p>
            <a:r>
              <a:rPr lang="en-US" altLang="ko-KR" sz="2000" dirty="0" smtClean="0"/>
              <a:t>In addition, we propose the 80 MHz hybrid PPDU which was introduced in [3]</a:t>
            </a:r>
          </a:p>
          <a:p>
            <a:pPr lvl="1"/>
            <a:r>
              <a:rPr lang="en-US" altLang="ko-KR" sz="1800" dirty="0" smtClean="0"/>
              <a:t>There is no mix within a 40 MHz channel</a:t>
            </a:r>
          </a:p>
          <a:p>
            <a:pPr lvl="1"/>
            <a:r>
              <a:rPr lang="en-US" altLang="ko-KR" sz="1800" dirty="0" smtClean="0"/>
              <a:t>We also propose to allow 40 MHz and 20 MHz + 20 MHz distribution bandwidth modes in a non-punctured 40 MHz channel where DRUs are applied</a:t>
            </a:r>
          </a:p>
          <a:p>
            <a:pPr lvl="2"/>
            <a:r>
              <a:rPr lang="en-US" altLang="ko-KR" sz="1600" dirty="0" smtClean="0"/>
              <a:t>The former </a:t>
            </a:r>
            <a:r>
              <a:rPr lang="en-US" altLang="ko-KR" sz="1600" dirty="0"/>
              <a:t>is reasonable in terms of the power boosting gain and data rate</a:t>
            </a:r>
          </a:p>
          <a:p>
            <a:pPr lvl="2"/>
            <a:r>
              <a:rPr lang="en-US" altLang="ko-KR" sz="1600" dirty="0" smtClean="0"/>
              <a:t>The latter is essential </a:t>
            </a:r>
            <a:r>
              <a:rPr lang="en-US" altLang="ko-KR" sz="1600" dirty="0"/>
              <a:t>to support 20 MHz operating </a:t>
            </a:r>
            <a:r>
              <a:rPr lang="en-US" altLang="ko-KR" sz="1600" dirty="0" smtClean="0"/>
              <a:t>STAs</a:t>
            </a:r>
          </a:p>
          <a:p>
            <a:pPr lvl="1"/>
            <a:r>
              <a:rPr lang="en-US" altLang="ko-KR" sz="1800" dirty="0" smtClean="0"/>
              <a:t>If one of 20 MHz channels is punctured in a 40 MHz channel where </a:t>
            </a:r>
            <a:r>
              <a:rPr lang="en-US" altLang="ko-KR" sz="1800" dirty="0"/>
              <a:t>DRUs are </a:t>
            </a:r>
            <a:r>
              <a:rPr lang="en-US" altLang="ko-KR" sz="1800" dirty="0" smtClean="0"/>
              <a:t>applied, only 20 MHz distribution bandwidth is allowed</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24849581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sz="2000" dirty="0" smtClean="0"/>
              <a:t>We have discussed distribution bandwidth modes allowed within a 80 MHz channel for DRU considering the following cases</a:t>
            </a:r>
          </a:p>
          <a:p>
            <a:pPr lvl="1"/>
            <a:r>
              <a:rPr lang="en-US" altLang="ko-KR" sz="1800" dirty="0" smtClean="0"/>
              <a:t>Non-puncturing</a:t>
            </a:r>
            <a:endParaRPr lang="en-US" altLang="ko-KR" sz="1800" dirty="0"/>
          </a:p>
          <a:p>
            <a:pPr lvl="1"/>
            <a:r>
              <a:rPr lang="en-US" altLang="ko-KR" sz="1800" dirty="0"/>
              <a:t>Preamble puncturing</a:t>
            </a:r>
          </a:p>
          <a:p>
            <a:pPr lvl="1"/>
            <a:r>
              <a:rPr lang="en-US" altLang="ko-KR" sz="1800" dirty="0"/>
              <a:t>Hybrid </a:t>
            </a:r>
            <a:r>
              <a:rPr lang="en-US" altLang="ko-KR" sz="1800" dirty="0" smtClean="0"/>
              <a:t>PPDU</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7344122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 </a:t>
            </a:r>
            <a:endParaRPr lang="ko-KR" altLang="en-US" dirty="0"/>
          </a:p>
        </p:txBody>
      </p:sp>
      <p:sp>
        <p:nvSpPr>
          <p:cNvPr id="3" name="내용 개체 틀 2"/>
          <p:cNvSpPr>
            <a:spLocks noGrp="1"/>
          </p:cNvSpPr>
          <p:nvPr>
            <p:ph idx="1"/>
          </p:nvPr>
        </p:nvSpPr>
        <p:spPr/>
        <p:txBody>
          <a:bodyPr/>
          <a:lstStyle/>
          <a:p>
            <a:r>
              <a:rPr lang="en-US" altLang="ko-KR" sz="2000" dirty="0"/>
              <a:t>Do you agree to add the following text to the </a:t>
            </a:r>
            <a:r>
              <a:rPr lang="en-US" altLang="ko-KR" sz="2000" dirty="0" err="1"/>
              <a:t>TGbn</a:t>
            </a:r>
            <a:r>
              <a:rPr lang="en-US" altLang="ko-KR" sz="2000" dirty="0"/>
              <a:t> SFD?</a:t>
            </a:r>
          </a:p>
          <a:p>
            <a:pPr lvl="1"/>
            <a:r>
              <a:rPr lang="en-US" altLang="ko-KR" sz="1800" dirty="0" smtClean="0"/>
              <a:t>In a non-punctured </a:t>
            </a:r>
            <a:r>
              <a:rPr lang="en-US" altLang="ko-KR" sz="1800" dirty="0"/>
              <a:t>80 MHz </a:t>
            </a:r>
            <a:r>
              <a:rPr lang="en-US" altLang="ko-KR" sz="1800" dirty="0" smtClean="0"/>
              <a:t>PPDU, the </a:t>
            </a:r>
            <a:r>
              <a:rPr lang="en-US" altLang="ko-KR" sz="1800" dirty="0"/>
              <a:t>following </a:t>
            </a:r>
            <a:r>
              <a:rPr lang="en-US" altLang="ko-KR" sz="1800" dirty="0" smtClean="0"/>
              <a:t>distribution bandwidth modes are allowed</a:t>
            </a:r>
            <a:endParaRPr lang="en-US" altLang="ko-KR" sz="1800" dirty="0"/>
          </a:p>
          <a:p>
            <a:pPr lvl="2"/>
            <a:r>
              <a:rPr lang="en-US" altLang="ko-KR" sz="1600" dirty="0" smtClean="0"/>
              <a:t>80 </a:t>
            </a:r>
            <a:r>
              <a:rPr lang="en-US" altLang="ko-KR" sz="1600" dirty="0"/>
              <a:t>MHz</a:t>
            </a:r>
          </a:p>
          <a:p>
            <a:pPr lvl="2"/>
            <a:r>
              <a:rPr lang="en-US" altLang="ko-KR" sz="1600" dirty="0" smtClean="0"/>
              <a:t>20 </a:t>
            </a:r>
            <a:r>
              <a:rPr lang="en-US" altLang="ko-KR" sz="1600" dirty="0"/>
              <a:t>MHz + 20 </a:t>
            </a:r>
            <a:r>
              <a:rPr lang="en-US" altLang="ko-KR" sz="1600" dirty="0" smtClean="0"/>
              <a:t>MHz + 40 MHz (or 40 MHz </a:t>
            </a:r>
            <a:r>
              <a:rPr lang="en-US" altLang="ko-KR" sz="1600" dirty="0"/>
              <a:t>+ 20 MHz + 20 </a:t>
            </a:r>
            <a:r>
              <a:rPr lang="en-US" altLang="ko-KR" sz="1600" dirty="0" smtClean="0"/>
              <a:t>MHz)</a:t>
            </a:r>
            <a:endParaRPr lang="en-US" altLang="ko-KR" sz="2000" dirty="0"/>
          </a:p>
          <a:p>
            <a:endParaRPr lang="en-US" altLang="ko-KR" sz="2000" dirty="0" smtClean="0"/>
          </a:p>
          <a:p>
            <a:r>
              <a:rPr lang="en-US" altLang="ko-KR" sz="2000" dirty="0" smtClean="0"/>
              <a:t>Y/N/A</a:t>
            </a:r>
            <a:r>
              <a:rPr lang="en-US" altLang="ko-KR" sz="2000" dirty="0"/>
              <a:t>: //</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6" name="날짜 개체 틀 5"/>
          <p:cNvSpPr>
            <a:spLocks noGrp="1"/>
          </p:cNvSpPr>
          <p:nvPr>
            <p:ph type="dt" sz="half" idx="2"/>
          </p:nvPr>
        </p:nvSpPr>
        <p:spPr/>
        <p:txBody>
          <a:bodyPr/>
          <a:lstStyle/>
          <a:p>
            <a:pPr>
              <a:defRPr/>
            </a:pPr>
            <a:r>
              <a:rPr lang="en-US" smtClean="0"/>
              <a:t>May 2024</a:t>
            </a:r>
            <a:endParaRPr lang="en-US" dirty="0"/>
          </a:p>
        </p:txBody>
      </p:sp>
    </p:spTree>
    <p:extLst>
      <p:ext uri="{BB962C8B-B14F-4D97-AF65-F5344CB8AC3E}">
        <p14:creationId xmlns:p14="http://schemas.microsoft.com/office/powerpoint/2010/main" val="47296150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298423</TotalTime>
  <Words>1202</Words>
  <Application>Microsoft Office PowerPoint</Application>
  <PresentationFormat>화면 슬라이드 쇼(4:3)</PresentationFormat>
  <Paragraphs>170</Paragraphs>
  <Slides>14</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14</vt:i4>
      </vt:variant>
    </vt:vector>
  </HeadingPairs>
  <TitlesOfParts>
    <vt:vector size="20" baseType="lpstr">
      <vt:lpstr>굴림</vt:lpstr>
      <vt:lpstr>맑은 고딕</vt:lpstr>
      <vt:lpstr>맑은 고딕</vt:lpstr>
      <vt:lpstr>Arial</vt:lpstr>
      <vt:lpstr>Times New Roman</vt:lpstr>
      <vt:lpstr>802-11-Submission</vt:lpstr>
      <vt:lpstr>Distribution Bandwidth within 80 MHz for DRU</vt:lpstr>
      <vt:lpstr>Introduction</vt:lpstr>
      <vt:lpstr>Non-Puncturing</vt:lpstr>
      <vt:lpstr>Preamble puncturing (1/2)</vt:lpstr>
      <vt:lpstr>Preamble puncturing (2/2)</vt:lpstr>
      <vt:lpstr>Hybrid PPDU (1/2)</vt:lpstr>
      <vt:lpstr>Hybrid PPDU (2/2)</vt:lpstr>
      <vt:lpstr>Conclusion</vt:lpstr>
      <vt:lpstr>Straw Poll #1 </vt:lpstr>
      <vt:lpstr>Straw Poll #2</vt:lpstr>
      <vt:lpstr>Straw Poll #3</vt:lpstr>
      <vt:lpstr>Straw Poll #4</vt:lpstr>
      <vt:lpstr>Straw Poll #5 </vt:lpstr>
      <vt:lpstr>References</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admin</cp:lastModifiedBy>
  <cp:revision>6592</cp:revision>
  <cp:lastPrinted>2019-01-10T23:08:02Z</cp:lastPrinted>
  <dcterms:created xsi:type="dcterms:W3CDTF">2007-05-21T21:00:37Z</dcterms:created>
  <dcterms:modified xsi:type="dcterms:W3CDTF">2024-05-14T13:59:18Z</dcterms:modified>
</cp:coreProperties>
</file>