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66" r:id="rId5"/>
    <p:sldId id="948" r:id="rId6"/>
    <p:sldId id="275" r:id="rId7"/>
    <p:sldId id="947" r:id="rId8"/>
    <p:sldId id="274" r:id="rId9"/>
    <p:sldId id="94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autoAdjust="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829"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802.11-24/0757r0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802.11-24/0757r0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Month Year</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E35AB2A5-1698-8F6F-5C5A-63CD47878D2F}"/>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25C982E7-AC2D-BD17-5523-6D5C548B7B2A}"/>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D6604ACA-2CE0-738C-7391-74275F1D127F}"/>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68B2922E-6E4C-9A89-A74D-9E057DEA2F97}"/>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507509AA-9292-5300-4EBA-4B90C8CEFF4C}"/>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3664267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93AFF256-7899-F3E9-5AE6-D805D97C89C4}"/>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448763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DE223427-0E3D-828D-6C10-7DA84C28D6EB}"/>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472033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02EA6173-46E2-862D-945D-5AC1C0E4F3A6}"/>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2915171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Month Year</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页眉占位符 1">
            <a:extLst>
              <a:ext uri="{FF2B5EF4-FFF2-40B4-BE49-F238E27FC236}">
                <a16:creationId xmlns:a16="http://schemas.microsoft.com/office/drawing/2014/main" id="{EAB05A46-622F-FB90-EB52-6C1DECE9F57E}"/>
              </a:ext>
            </a:extLst>
          </p:cNvPr>
          <p:cNvSpPr>
            <a:spLocks noGrp="1"/>
          </p:cNvSpPr>
          <p:nvPr>
            <p:ph type="hdr"/>
          </p:nvPr>
        </p:nvSpPr>
        <p:spPr/>
        <p:txBody>
          <a:bodyPr/>
          <a:lstStyle/>
          <a:p>
            <a:r>
              <a:rPr lang="en-US"/>
              <a:t>doc.: IEEE 802.11-24/0757r0</a:t>
            </a:r>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endParaRPr lang="en-GB" dirty="0"/>
          </a:p>
        </p:txBody>
      </p:sp>
      <p:sp>
        <p:nvSpPr>
          <p:cNvPr id="4" name="Date Placeholder 3"/>
          <p:cNvSpPr>
            <a:spLocks noGrp="1"/>
          </p:cNvSpPr>
          <p:nvPr>
            <p:ph type="dt" idx="10"/>
          </p:nvPr>
        </p:nvSpPr>
        <p:spPr/>
        <p:txBody>
          <a:bodyPr/>
          <a:lstStyle>
            <a:lvl1pPr>
              <a:defRPr/>
            </a:lvl1pPr>
          </a:lstStyle>
          <a:p>
            <a:r>
              <a:rPr lang="en-US" altLang="zh-CN"/>
              <a:t>May 2024</a:t>
            </a:r>
            <a:endParaRPr lang="en-GB" dirty="0"/>
          </a:p>
        </p:txBody>
      </p:sp>
      <p:sp>
        <p:nvSpPr>
          <p:cNvPr id="5" name="Footer Placeholder 4"/>
          <p:cNvSpPr>
            <a:spLocks noGrp="1"/>
          </p:cNvSpPr>
          <p:nvPr>
            <p:ph type="ftr" idx="11"/>
          </p:nvPr>
        </p:nvSpPr>
        <p:spPr/>
        <p:txBody>
          <a:bodyPr/>
          <a:lstStyle>
            <a:lvl1pPr>
              <a:defRPr/>
            </a:lvl1pPr>
          </a:lstStyle>
          <a:p>
            <a:r>
              <a:rPr lang="it-IT" dirty="0"/>
              <a:t>Ke Zhong, Ruijie Networks Co., Ltd</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a:t>Ke Zhong, Ruijie Networks Co., Ltd</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May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Ke Zhong,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May 2024</a:t>
            </a:r>
            <a:endParaRPr lang="en-GB"/>
          </a:p>
        </p:txBody>
      </p:sp>
      <p:sp>
        <p:nvSpPr>
          <p:cNvPr id="5" name="Footer Placeholder 4"/>
          <p:cNvSpPr>
            <a:spLocks noGrp="1"/>
          </p:cNvSpPr>
          <p:nvPr>
            <p:ph type="ftr" idx="11"/>
          </p:nvPr>
        </p:nvSpPr>
        <p:spPr/>
        <p:txBody>
          <a:bodyPr/>
          <a:lstStyle>
            <a:lvl1pPr>
              <a:defRPr/>
            </a:lvl1pPr>
          </a:lstStyle>
          <a:p>
            <a:r>
              <a:rPr lang="it-IT"/>
              <a:t>Ke Zhong,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May 2024</a:t>
            </a:r>
            <a:endParaRPr lang="en-GB"/>
          </a:p>
        </p:txBody>
      </p:sp>
      <p:sp>
        <p:nvSpPr>
          <p:cNvPr id="6" name="Footer Placeholder 5"/>
          <p:cNvSpPr>
            <a:spLocks noGrp="1"/>
          </p:cNvSpPr>
          <p:nvPr>
            <p:ph type="ftr" idx="11"/>
          </p:nvPr>
        </p:nvSpPr>
        <p:spPr/>
        <p:txBody>
          <a:bodyPr/>
          <a:lstStyle>
            <a:lvl1pPr>
              <a:defRPr/>
            </a:lvl1pPr>
          </a:lstStyle>
          <a:p>
            <a:r>
              <a:rPr lang="it-IT"/>
              <a:t>Ke Zhong,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Ke Zhong,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May 2024</a:t>
            </a:r>
            <a:endParaRPr lang="en-GB"/>
          </a:p>
        </p:txBody>
      </p:sp>
      <p:sp>
        <p:nvSpPr>
          <p:cNvPr id="4" name="Footer Placeholder 3"/>
          <p:cNvSpPr>
            <a:spLocks noGrp="1"/>
          </p:cNvSpPr>
          <p:nvPr>
            <p:ph type="ftr" idx="11"/>
          </p:nvPr>
        </p:nvSpPr>
        <p:spPr/>
        <p:txBody>
          <a:bodyPr/>
          <a:lstStyle>
            <a:lvl1pPr>
              <a:defRPr/>
            </a:lvl1pPr>
          </a:lstStyle>
          <a:p>
            <a:r>
              <a:rPr lang="it-IT"/>
              <a:t>Ke Zhong,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May 2024</a:t>
            </a:r>
            <a:endParaRPr lang="en-GB"/>
          </a:p>
        </p:txBody>
      </p:sp>
      <p:sp>
        <p:nvSpPr>
          <p:cNvPr id="3" name="Footer Placeholder 2"/>
          <p:cNvSpPr>
            <a:spLocks noGrp="1"/>
          </p:cNvSpPr>
          <p:nvPr>
            <p:ph type="ftr" idx="11"/>
          </p:nvPr>
        </p:nvSpPr>
        <p:spPr/>
        <p:txBody>
          <a:bodyPr/>
          <a:lstStyle>
            <a:lvl1pPr>
              <a:defRPr/>
            </a:lvl1pPr>
          </a:lstStyle>
          <a:p>
            <a:r>
              <a:rPr lang="it-IT"/>
              <a:t>Ke Zhong,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May 2024</a:t>
            </a:r>
            <a:endParaRPr lang="en-GB"/>
          </a:p>
        </p:txBody>
      </p:sp>
      <p:sp>
        <p:nvSpPr>
          <p:cNvPr id="5" name="Footer Placeholder 4"/>
          <p:cNvSpPr>
            <a:spLocks noGrp="1"/>
          </p:cNvSpPr>
          <p:nvPr>
            <p:ph type="ftr" idx="11"/>
          </p:nvPr>
        </p:nvSpPr>
        <p:spPr/>
        <p:txBody>
          <a:bodyPr/>
          <a:lstStyle>
            <a:lvl1pPr>
              <a:defRPr/>
            </a:lvl1pPr>
          </a:lstStyle>
          <a:p>
            <a:r>
              <a:rPr lang="it-IT"/>
              <a:t>Ke Zhong,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May 2024</a:t>
            </a:r>
            <a:endParaRPr lang="en-GB"/>
          </a:p>
        </p:txBody>
      </p:sp>
      <p:sp>
        <p:nvSpPr>
          <p:cNvPr id="5" name="Footer Placeholder 4"/>
          <p:cNvSpPr>
            <a:spLocks noGrp="1"/>
          </p:cNvSpPr>
          <p:nvPr>
            <p:ph type="ftr" idx="11"/>
          </p:nvPr>
        </p:nvSpPr>
        <p:spPr/>
        <p:txBody>
          <a:bodyPr/>
          <a:lstStyle>
            <a:lvl1pPr>
              <a:defRPr/>
            </a:lvl1pPr>
          </a:lstStyle>
          <a:p>
            <a:r>
              <a:rPr lang="it-IT"/>
              <a:t>Ke Zhong,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Ke Zhong,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0757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762372994"/>
              </p:ext>
            </p:extLst>
          </p:nvPr>
        </p:nvGraphicFramePr>
        <p:xfrm>
          <a:off x="1086836" y="2941634"/>
          <a:ext cx="9897495" cy="2053910"/>
        </p:xfrm>
        <a:graphic>
          <a:graphicData uri="http://schemas.openxmlformats.org/drawingml/2006/table">
            <a:tbl>
              <a:tblPr firstRow="1" bandRow="1">
                <a:tableStyleId>{5940675A-B579-460E-94D1-54222C63F5DA}</a:tableStyleId>
              </a:tblPr>
              <a:tblGrid>
                <a:gridCol w="1696796">
                  <a:extLst>
                    <a:ext uri="{9D8B030D-6E8A-4147-A177-3AD203B41FA5}">
                      <a16:colId xmlns:a16="http://schemas.microsoft.com/office/drawing/2014/main" val="20000"/>
                    </a:ext>
                  </a:extLst>
                </a:gridCol>
                <a:gridCol w="2262202">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590947">
                  <a:extLst>
                    <a:ext uri="{9D8B030D-6E8A-4147-A177-3AD203B41FA5}">
                      <a16:colId xmlns:a16="http://schemas.microsoft.com/office/drawing/2014/main" val="20003"/>
                    </a:ext>
                  </a:extLst>
                </a:gridCol>
                <a:gridCol w="2368051">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a:latin typeface="+mn-lt"/>
                        </a:rPr>
                        <a:t>Ke Zhong</a:t>
                      </a:r>
                      <a:endParaRPr lang="zh-CN" altLang="en-US" sz="1400" dirty="0">
                        <a:latin typeface="+mn-lt"/>
                      </a:endParaRPr>
                    </a:p>
                  </a:txBody>
                  <a:tcPr/>
                </a:tc>
                <a:tc>
                  <a:txBody>
                    <a:bodyPr/>
                    <a:lstStyle/>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a:latin typeface="+mn-lt"/>
                        </a:rPr>
                        <a:t>Hui Che</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chehui@ruijie.com.cn</a:t>
                      </a:r>
                      <a:endParaRPr lang="zh-CN" altLang="en-US" sz="1400" dirty="0">
                        <a:latin typeface="+mn-lt"/>
                      </a:endParaRPr>
                    </a:p>
                  </a:txBody>
                  <a:tcPr/>
                </a:tc>
                <a:extLst>
                  <a:ext uri="{0D108BD9-81ED-4DB2-BD59-A6C34878D82A}">
                    <a16:rowId xmlns:a16="http://schemas.microsoft.com/office/drawing/2014/main" val="2169123081"/>
                  </a:ext>
                </a:extLst>
              </a:tr>
              <a:tr h="337630">
                <a:tc>
                  <a:txBody>
                    <a:bodyPr/>
                    <a:lstStyle/>
                    <a:p>
                      <a:r>
                        <a:rPr lang="en-US" altLang="zh-CN" sz="1400" dirty="0">
                          <a:latin typeface="+mn-lt"/>
                        </a:rPr>
                        <a:t>Hang Yang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yanghang1@ruijie.com.cn</a:t>
                      </a:r>
                      <a:endParaRPr lang="zh-CN" altLang="en-US" sz="1400" dirty="0">
                        <a:latin typeface="+mn-lt"/>
                      </a:endParaRPr>
                    </a:p>
                  </a:txBody>
                  <a:tcPr/>
                </a:tc>
                <a:extLst>
                  <a:ext uri="{0D108BD9-81ED-4DB2-BD59-A6C34878D82A}">
                    <a16:rowId xmlns:a16="http://schemas.microsoft.com/office/drawing/2014/main" val="3065427899"/>
                  </a:ext>
                </a:extLst>
              </a:tr>
              <a:tr h="337630">
                <a:tc>
                  <a:txBody>
                    <a:bodyPr/>
                    <a:lstStyle/>
                    <a:p>
                      <a:r>
                        <a:rPr lang="en-US" altLang="zh-CN" sz="1400" dirty="0" err="1">
                          <a:latin typeface="+mn-lt"/>
                        </a:rPr>
                        <a:t>Longlong</a:t>
                      </a:r>
                      <a:r>
                        <a:rPr lang="en-US" altLang="zh-CN" sz="1400" dirty="0">
                          <a:latin typeface="+mn-lt"/>
                        </a:rPr>
                        <a:t> Hong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honglonglong@ruijie.com.cn</a:t>
                      </a:r>
                      <a:endParaRPr lang="zh-CN" altLang="en-US" sz="1400" dirty="0">
                        <a:latin typeface="+mn-lt"/>
                      </a:endParaRPr>
                    </a:p>
                  </a:txBody>
                  <a:tcPr/>
                </a:tc>
                <a:extLst>
                  <a:ext uri="{0D108BD9-81ED-4DB2-BD59-A6C34878D82A}">
                    <a16:rowId xmlns:a16="http://schemas.microsoft.com/office/drawing/2014/main" val="2948822267"/>
                  </a:ext>
                </a:extLst>
              </a:tr>
              <a:tr h="337630">
                <a:tc>
                  <a:txBody>
                    <a:bodyPr/>
                    <a:lstStyle/>
                    <a:p>
                      <a:r>
                        <a:rPr lang="en-US" altLang="zh-CN" sz="1400" dirty="0" err="1">
                          <a:latin typeface="+mn-lt"/>
                        </a:rPr>
                        <a:t>Yuqian</a:t>
                      </a:r>
                      <a:r>
                        <a:rPr lang="en-US" altLang="zh-CN" sz="1400" dirty="0">
                          <a:latin typeface="+mn-lt"/>
                        </a:rPr>
                        <a:t> Tang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tangyuqian@ruijie.com.cn</a:t>
                      </a:r>
                      <a:endParaRPr lang="zh-CN" altLang="en-US" sz="1400" dirty="0">
                        <a:latin typeface="+mn-lt"/>
                      </a:endParaRPr>
                    </a:p>
                  </a:txBody>
                  <a:tcPr/>
                </a:tc>
                <a:extLst>
                  <a:ext uri="{0D108BD9-81ED-4DB2-BD59-A6C34878D82A}">
                    <a16:rowId xmlns:a16="http://schemas.microsoft.com/office/drawing/2014/main" val="2690408751"/>
                  </a:ext>
                </a:extLst>
              </a:tr>
            </a:tbl>
          </a:graphicData>
        </a:graphic>
      </p:graphicFrame>
      <p:sp>
        <p:nvSpPr>
          <p:cNvPr id="3073" name="Rectangle 1"/>
          <p:cNvSpPr>
            <a:spLocks noGrp="1" noChangeArrowheads="1"/>
          </p:cNvSpPr>
          <p:nvPr>
            <p:ph type="ctrTitle"/>
          </p:nvPr>
        </p:nvSpPr>
        <p:spPr>
          <a:xfrm>
            <a:off x="914400" y="66731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STA-assisted Multi-AP </a:t>
            </a:r>
            <a:r>
              <a:rPr lang="en-US" altLang="zh-CN" dirty="0"/>
              <a:t>Transmission Scheme Selection</a:t>
            </a:r>
            <a:endParaRPr lang="en-GB" dirty="0"/>
          </a:p>
        </p:txBody>
      </p:sp>
      <p:sp>
        <p:nvSpPr>
          <p:cNvPr id="3074" name="Rectangle 2"/>
          <p:cNvSpPr>
            <a:spLocks noGrp="1" noChangeArrowheads="1"/>
          </p:cNvSpPr>
          <p:nvPr>
            <p:ph type="subTitle" idx="1"/>
          </p:nvPr>
        </p:nvSpPr>
        <p:spPr>
          <a:xfrm>
            <a:off x="1768383" y="165660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2024-04-30</a:t>
            </a:r>
          </a:p>
        </p:txBody>
      </p:sp>
      <p:sp>
        <p:nvSpPr>
          <p:cNvPr id="6" name="Date Placeholder 3"/>
          <p:cNvSpPr>
            <a:spLocks noGrp="1"/>
          </p:cNvSpPr>
          <p:nvPr>
            <p:ph type="dt" idx="10"/>
          </p:nvPr>
        </p:nvSpPr>
        <p:spPr/>
        <p:txBody>
          <a:bodyPr/>
          <a:lstStyle/>
          <a:p>
            <a:r>
              <a:rPr lang="en-US" altLang="zh-CN" dirty="0"/>
              <a:t>April 2024</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4912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95400" y="1981201"/>
            <a:ext cx="11158263" cy="799727"/>
          </a:xfrm>
        </p:spPr>
        <p:txBody>
          <a:bodyPr/>
          <a:lstStyle/>
          <a:p>
            <a:r>
              <a:rPr lang="en-GB" altLang="zh-CN" sz="2000" b="0" dirty="0"/>
              <a:t>[1] IEEE 802.11-23/0480r3, UHR proposed PAR, Laurent </a:t>
            </a:r>
            <a:r>
              <a:rPr lang="en-GB" altLang="zh-CN" sz="2000" b="0" dirty="0" err="1"/>
              <a:t>Cariou</a:t>
            </a:r>
            <a:r>
              <a:rPr lang="en-GB" altLang="zh-CN" sz="2000" b="0" dirty="0"/>
              <a:t> (Intel)</a:t>
            </a:r>
          </a:p>
          <a:p>
            <a:r>
              <a:rPr lang="en-GB" altLang="zh-CN" sz="2000" b="0" dirty="0"/>
              <a:t>[2] IEEE 802.11-24/0084r1, Consideration on Multi-AP Operation -  Follow up, Jiayi Zhang </a:t>
            </a:r>
            <a:r>
              <a:rPr lang="fr-FR" altLang="zh-CN" sz="2000" b="0" dirty="0"/>
              <a:t>et al. (Ofinno)</a:t>
            </a:r>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Transmission scheme selection</a:t>
            </a:r>
            <a:r>
              <a:rPr lang="en-US" dirty="0"/>
              <a:t> issue in </a:t>
            </a:r>
            <a:r>
              <a:rPr lang="en-US" altLang="zh-CN" dirty="0"/>
              <a:t>Multi-AP transmission</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STA-assisted </a:t>
            </a:r>
            <a:r>
              <a:rPr lang="en-GB" altLang="zh-CN" dirty="0"/>
              <a:t>multi-AP </a:t>
            </a:r>
            <a:r>
              <a:rPr lang="en-US" altLang="zh-CN" dirty="0"/>
              <a:t>transmission scheme selection</a:t>
            </a:r>
            <a:r>
              <a:rPr lang="en-US"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1424" y="1664942"/>
            <a:ext cx="10657184" cy="3924298"/>
          </a:xfrm>
          <a:ln/>
        </p:spPr>
        <p:txBody>
          <a:bodyPr/>
          <a:lstStyle/>
          <a:p>
            <a:pPr>
              <a:buFont typeface="Times New Roman" pitchFamily="16" charset="0"/>
              <a:buChar char="•"/>
            </a:pPr>
            <a:r>
              <a:rPr lang="en-GB" altLang="zh-CN" sz="1800" b="0" dirty="0"/>
              <a:t>In PAR of P802.11bn [1], the Ultra High Reliability (UHR) capability has been defined to improve Rate-vs-Range enhancement, reduce latency, and reduce power consumption for AP, compared to Extremely High Throughput (EHT) MAC/PHY operation.  </a:t>
            </a:r>
          </a:p>
          <a:p>
            <a:pPr>
              <a:buFont typeface="Times New Roman" pitchFamily="16" charset="0"/>
              <a:buChar char="•"/>
            </a:pPr>
            <a:r>
              <a:rPr lang="en-GB" altLang="zh-CN" sz="1800" b="0" dirty="0"/>
              <a:t>Multi-AP operation (aka. Multi-AP coordination/transmission) has been proposed as one of the key candidate features to meet the requirement of UHR capability, balancing the quality of service for STAs at all the coverage areas of a system. Both the spectral efficiency and robustness can be improved with multi-AP operation. Especially in higher frequency bands, multi-AP operation is helpful and necessary in overcoming blocking effects, ensuring transmission/reception reliability and reducing latency. </a:t>
            </a:r>
          </a:p>
          <a:p>
            <a:pPr>
              <a:buFont typeface="Times New Roman" pitchFamily="16" charset="0"/>
              <a:buChar char="•"/>
            </a:pPr>
            <a:r>
              <a:rPr lang="en-US" altLang="zh-CN" sz="1800" b="0" dirty="0"/>
              <a:t>Various multi-AP transmission schemes with different features have been proposed and investigated so far, including C-OFDMA, C-SR, C-BF, C-TDMA, R-TWT multi-AP coordination and JT, etc. However, current transmission scheme selection in multi-AP transmission is dominated by a sharing AP and optionally assisted by shared AP(s), without consideration of possibly assisted information from STA. </a:t>
            </a:r>
          </a:p>
          <a:p>
            <a:pPr>
              <a:buFont typeface="Times New Roman" pitchFamily="16" charset="0"/>
              <a:buChar char="•"/>
            </a:pPr>
            <a:r>
              <a:rPr lang="en-GB" altLang="zh-CN" sz="1800" dirty="0"/>
              <a:t>In this contribution, we propose a method of </a:t>
            </a:r>
            <a:r>
              <a:rPr lang="en-US" altLang="zh-CN" sz="1800" dirty="0"/>
              <a:t>STA-assisted </a:t>
            </a:r>
            <a:r>
              <a:rPr lang="en-GB" altLang="zh-CN" sz="1800" dirty="0"/>
              <a:t>multi-AP </a:t>
            </a:r>
            <a:r>
              <a:rPr lang="en-US" altLang="zh-CN" sz="1800" dirty="0"/>
              <a:t>transmission scheme selection</a:t>
            </a:r>
            <a:r>
              <a:rPr lang="en-GB" altLang="zh-CN" sz="1800"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a:extLst>
              <a:ext uri="{FF2B5EF4-FFF2-40B4-BE49-F238E27FC236}">
                <a16:creationId xmlns:a16="http://schemas.microsoft.com/office/drawing/2014/main" id="{2D869DD9-0E79-3C4E-5FFB-5FD0E1D0A0A4}"/>
              </a:ext>
            </a:extLst>
          </p:cNvPr>
          <p:cNvPicPr>
            <a:picLocks noChangeAspect="1"/>
          </p:cNvPicPr>
          <p:nvPr/>
        </p:nvPicPr>
        <p:blipFill>
          <a:blip r:embed="rId3"/>
          <a:stretch>
            <a:fillRect/>
          </a:stretch>
        </p:blipFill>
        <p:spPr>
          <a:xfrm>
            <a:off x="875592" y="1700808"/>
            <a:ext cx="10981048" cy="4159624"/>
          </a:xfrm>
          <a:prstGeom prst="rect">
            <a:avLst/>
          </a:prstGeom>
        </p:spPr>
      </p:pic>
      <p:sp>
        <p:nvSpPr>
          <p:cNvPr id="2" name="Title 1"/>
          <p:cNvSpPr>
            <a:spLocks noGrp="1"/>
          </p:cNvSpPr>
          <p:nvPr>
            <p:ph type="title"/>
          </p:nvPr>
        </p:nvSpPr>
        <p:spPr>
          <a:xfrm>
            <a:off x="693340" y="510994"/>
            <a:ext cx="11163300" cy="757766"/>
          </a:xfrm>
        </p:spPr>
        <p:txBody>
          <a:bodyPr/>
          <a:lstStyle/>
          <a:p>
            <a:r>
              <a:rPr lang="en-US" altLang="zh-CN" sz="2600" dirty="0"/>
              <a:t>Transmission scheme selection issue in multi-AP transmission</a:t>
            </a:r>
            <a:r>
              <a:rPr lang="en-GB" sz="26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
        <p:nvSpPr>
          <p:cNvPr id="3" name="文本框 2"/>
          <p:cNvSpPr txBox="1"/>
          <p:nvPr/>
        </p:nvSpPr>
        <p:spPr>
          <a:xfrm>
            <a:off x="911424" y="1124744"/>
            <a:ext cx="10781290" cy="646331"/>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Current transmission scheme selection in multi-AP transmission is dominated by a sharing AP and optionally assisted by shared AP(s) [2], as illustrated in the following figure: </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
        <p:nvSpPr>
          <p:cNvPr id="10" name="文本框 133">
            <a:extLst>
              <a:ext uri="{FF2B5EF4-FFF2-40B4-BE49-F238E27FC236}">
                <a16:creationId xmlns:a16="http://schemas.microsoft.com/office/drawing/2014/main" id="{E29123A7-C566-E602-FF12-CBA237AD750A}"/>
              </a:ext>
            </a:extLst>
          </p:cNvPr>
          <p:cNvSpPr txBox="1"/>
          <p:nvPr/>
        </p:nvSpPr>
        <p:spPr>
          <a:xfrm>
            <a:off x="3000369" y="5785519"/>
            <a:ext cx="6290745" cy="30777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latin typeface="Times New Roman" panose="02020603050405020304" pitchFamily="18" charset="0"/>
                <a:cs typeface="Times New Roman" panose="02020603050405020304" pitchFamily="18" charset="0"/>
              </a:rPr>
              <a:t>Current transmission scheme selection in multi-AP transmission, where X=Y or X</a:t>
            </a:r>
            <a:r>
              <a:rPr lang="zh-CN" altLang="en-US" sz="1400" dirty="0">
                <a:latin typeface="Times New Roman" panose="02020603050405020304" pitchFamily="18" charset="0"/>
                <a:cs typeface="Times New Roman" panose="02020603050405020304" pitchFamily="18" charset="0"/>
              </a:rPr>
              <a:t>≠</a:t>
            </a:r>
            <a:r>
              <a:rPr lang="en-US" altLang="zh-CN" sz="1400" dirty="0">
                <a:latin typeface="Times New Roman" panose="02020603050405020304" pitchFamily="18" charset="0"/>
                <a:cs typeface="Times New Roman" panose="02020603050405020304" pitchFamily="18" charset="0"/>
              </a:rPr>
              <a:t>Y</a:t>
            </a:r>
            <a:endParaRPr lang="zh-CN" altLang="en-US" sz="1400" dirty="0">
              <a:latin typeface="Times New Roman" panose="02020603050405020304" pitchFamily="18" charset="0"/>
              <a:cs typeface="Times New Roman" panose="02020603050405020304" pitchFamily="18" charset="0"/>
            </a:endParaRPr>
          </a:p>
        </p:txBody>
      </p:sp>
      <p:sp>
        <p:nvSpPr>
          <p:cNvPr id="18" name="文本框 133">
            <a:extLst>
              <a:ext uri="{FF2B5EF4-FFF2-40B4-BE49-F238E27FC236}">
                <a16:creationId xmlns:a16="http://schemas.microsoft.com/office/drawing/2014/main" id="{4D09D6E8-7A85-2497-2F30-FE6050146B38}"/>
              </a:ext>
            </a:extLst>
          </p:cNvPr>
          <p:cNvSpPr txBox="1"/>
          <p:nvPr/>
        </p:nvSpPr>
        <p:spPr>
          <a:xfrm>
            <a:off x="1127448" y="6112282"/>
            <a:ext cx="10946596" cy="30777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latin typeface="Times New Roman" panose="02020603050405020304" pitchFamily="18" charset="0"/>
                <a:cs typeface="Times New Roman" panose="02020603050405020304" pitchFamily="18" charset="0"/>
              </a:rPr>
              <a:t>Note: X, Y can</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be</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any</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one of </a:t>
            </a:r>
            <a:r>
              <a:rPr lang="en-US" altLang="zh-CN" sz="1400" b="0" dirty="0"/>
              <a:t>C-OFDMA, C-SR, C-BF, C-TDMA, R-TWT multi-AP coordination and JT, or fallback to single AP transmission mode</a:t>
            </a:r>
            <a:r>
              <a:rPr lang="zh-CN" altLang="en-US" sz="1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4" y="510994"/>
            <a:ext cx="11163300" cy="757766"/>
          </a:xfrm>
        </p:spPr>
        <p:txBody>
          <a:bodyPr/>
          <a:lstStyle/>
          <a:p>
            <a:r>
              <a:rPr lang="en-US" altLang="zh-CN" sz="2600" dirty="0"/>
              <a:t>Transmission scheme selection issue in multi-AP transmission</a:t>
            </a:r>
            <a:r>
              <a:rPr lang="en-GB" sz="26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
        <p:nvSpPr>
          <p:cNvPr id="7" name="文本框 6">
            <a:extLst>
              <a:ext uri="{FF2B5EF4-FFF2-40B4-BE49-F238E27FC236}">
                <a16:creationId xmlns:a16="http://schemas.microsoft.com/office/drawing/2014/main" id="{28B008D6-850B-A32A-6E8F-1F61F3BC7C12}"/>
              </a:ext>
            </a:extLst>
          </p:cNvPr>
          <p:cNvSpPr txBox="1"/>
          <p:nvPr/>
        </p:nvSpPr>
        <p:spPr>
          <a:xfrm>
            <a:off x="47328" y="1103347"/>
            <a:ext cx="12097344" cy="5421997"/>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However, the current transmission scheme selection in multi-AP transmission only involves requirements/information/capability exchanges between the sharing AP and shared AP(s), the requirements/information/capability from STA is not accounted for. Given that STA has better and more-timely knowledge of signal/channel quality changes, we propose a method of STA-assisted </a:t>
            </a:r>
            <a:r>
              <a:rPr lang="en-GB" altLang="zh-CN" sz="1800" dirty="0">
                <a:solidFill>
                  <a:schemeClr val="tx1"/>
                </a:solidFill>
                <a:latin typeface="Times New Roman" panose="02020603050405020304" pitchFamily="18" charset="0"/>
                <a:cs typeface="Times New Roman" panose="02020603050405020304" pitchFamily="18" charset="0"/>
              </a:rPr>
              <a:t>multi-AP </a:t>
            </a:r>
            <a:r>
              <a:rPr lang="en-US" altLang="zh-CN" sz="1800" dirty="0">
                <a:solidFill>
                  <a:schemeClr val="tx1"/>
                </a:solidFill>
                <a:latin typeface="Times New Roman" panose="02020603050405020304" pitchFamily="18" charset="0"/>
                <a:cs typeface="Times New Roman" panose="02020603050405020304" pitchFamily="18" charset="0"/>
              </a:rPr>
              <a:t>transmission scheme selection in this contribution. </a:t>
            </a:r>
          </a:p>
          <a:p>
            <a:pPr marL="285750" indent="-285750" algn="just">
              <a:spcBef>
                <a:spcPts val="4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With the assistance of STA feedbacks about a direct suggestion for </a:t>
            </a:r>
            <a:r>
              <a:rPr lang="en-GB" altLang="zh-CN" sz="1800" dirty="0">
                <a:solidFill>
                  <a:schemeClr val="tx1"/>
                </a:solidFill>
                <a:latin typeface="Times New Roman" panose="02020603050405020304" pitchFamily="18" charset="0"/>
                <a:cs typeface="Times New Roman" panose="02020603050405020304" pitchFamily="18" charset="0"/>
              </a:rPr>
              <a:t>multi-AP </a:t>
            </a:r>
            <a:r>
              <a:rPr lang="en-US" altLang="zh-CN" sz="1800" dirty="0">
                <a:solidFill>
                  <a:schemeClr val="tx1"/>
                </a:solidFill>
                <a:latin typeface="Times New Roman" panose="02020603050405020304" pitchFamily="18" charset="0"/>
                <a:cs typeface="Times New Roman" panose="02020603050405020304" pitchFamily="18" charset="0"/>
              </a:rPr>
              <a:t>transmission scheme or measurements/requirements/status related to indirect suggestion for </a:t>
            </a:r>
            <a:r>
              <a:rPr lang="en-GB" altLang="zh-CN" sz="1800" dirty="0">
                <a:solidFill>
                  <a:schemeClr val="tx1"/>
                </a:solidFill>
                <a:latin typeface="Times New Roman" panose="02020603050405020304" pitchFamily="18" charset="0"/>
                <a:cs typeface="Times New Roman" panose="02020603050405020304" pitchFamily="18" charset="0"/>
              </a:rPr>
              <a:t>multi-AP </a:t>
            </a:r>
            <a:r>
              <a:rPr lang="en-US" altLang="zh-CN" sz="1800" dirty="0">
                <a:solidFill>
                  <a:schemeClr val="tx1"/>
                </a:solidFill>
                <a:latin typeface="Times New Roman" panose="02020603050405020304" pitchFamily="18" charset="0"/>
                <a:cs typeface="Times New Roman" panose="02020603050405020304" pitchFamily="18" charset="0"/>
              </a:rPr>
              <a:t>transmission scheme, the proposed method could react to varying environments in a more timely manner and dynamically adjusting </a:t>
            </a:r>
            <a:r>
              <a:rPr lang="en-GB" altLang="zh-CN" sz="1800" dirty="0">
                <a:solidFill>
                  <a:schemeClr val="tx1"/>
                </a:solidFill>
                <a:latin typeface="Times New Roman" panose="02020603050405020304" pitchFamily="18" charset="0"/>
                <a:cs typeface="Times New Roman" panose="02020603050405020304" pitchFamily="18" charset="0"/>
              </a:rPr>
              <a:t>multi-AP </a:t>
            </a:r>
            <a:r>
              <a:rPr lang="en-US" altLang="zh-CN" sz="1800" dirty="0">
                <a:solidFill>
                  <a:schemeClr val="tx1"/>
                </a:solidFill>
                <a:latin typeface="Times New Roman" panose="02020603050405020304" pitchFamily="18" charset="0"/>
                <a:cs typeface="Times New Roman" panose="02020603050405020304" pitchFamily="18" charset="0"/>
              </a:rPr>
              <a:t>transmission scheme according to their distinct features. For example, </a:t>
            </a:r>
          </a:p>
          <a:p>
            <a:pPr marL="1028700" lvl="1" algn="just">
              <a:spcBef>
                <a:spcPts val="200"/>
              </a:spcBef>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Joint transmission (JT) is adopted to achieve high throughput at the first place when STA is static and the channels between APs and the STA are good (e.g., no blockage and the received SNR is high). However, when the channel varies due to e.g., STA movement or background changes,  where blockage occurs and the received SNR degrades, STA can timely report the following: </a:t>
            </a:r>
          </a:p>
          <a:p>
            <a:pPr marL="1428750" lvl="2" algn="just">
              <a:spcBef>
                <a:spcPts val="200"/>
              </a:spcBef>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Alterative 1: directly report a preferred multi-AP transmission scheme (e.g., C-TDMA in this case) to the sharing AP based on its own measurements/requirements/status. </a:t>
            </a:r>
          </a:p>
          <a:p>
            <a:pPr marL="1428750" lvl="2" algn="just">
              <a:spcBef>
                <a:spcPts val="200"/>
              </a:spcBef>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Alterative 2: report its own measurements/requirements/status to the sharing AP as assistant information, and then the sharing AP uses the reported assistant information to determine an updated multi-AP transmission scheme (e.g., C-TDMA in this case).</a:t>
            </a:r>
          </a:p>
          <a:p>
            <a:pPr marL="1028700" lvl="1" algn="just">
              <a:spcBef>
                <a:spcPts val="200"/>
              </a:spcBef>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Based on the timely reported information from STA, the sharing AP decides to change the multi-AP transmission scheme from JT to C-TDMA to improve reliability for the following multi-AP transmission phases.  </a:t>
            </a:r>
          </a:p>
          <a:p>
            <a:pPr marL="285750" indent="-285750" algn="just">
              <a:spcBef>
                <a:spcPts val="4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As a result, the proposed method can improve robustness and adaptability of multi-AP transmission</a:t>
            </a:r>
            <a:r>
              <a:rPr lang="en-GB" altLang="zh-CN" sz="1800" dirty="0">
                <a:solidFill>
                  <a:schemeClr val="tx1"/>
                </a:solidFill>
                <a:latin typeface="Times New Roman" panose="02020603050405020304" pitchFamily="18" charset="0"/>
                <a:cs typeface="Times New Roman" panose="02020603050405020304" pitchFamily="18" charset="0"/>
              </a:rPr>
              <a:t> to varying environments in a more timely manner, compared to </a:t>
            </a:r>
            <a:r>
              <a:rPr lang="en-US" altLang="zh-CN" sz="1800" dirty="0">
                <a:solidFill>
                  <a:schemeClr val="tx1"/>
                </a:solidFill>
                <a:latin typeface="Times New Roman" panose="02020603050405020304" pitchFamily="18" charset="0"/>
                <a:cs typeface="Times New Roman" panose="02020603050405020304" pitchFamily="18" charset="0"/>
              </a:rPr>
              <a:t>currently </a:t>
            </a:r>
            <a:r>
              <a:rPr lang="en-GB" altLang="zh-CN" sz="1800" dirty="0">
                <a:solidFill>
                  <a:schemeClr val="tx1"/>
                </a:solidFill>
                <a:latin typeface="Times New Roman" panose="02020603050405020304" pitchFamily="18" charset="0"/>
                <a:cs typeface="Times New Roman" panose="02020603050405020304" pitchFamily="18" charset="0"/>
              </a:rPr>
              <a:t>non-STA assisted multi-AP </a:t>
            </a:r>
            <a:r>
              <a:rPr lang="en-US" altLang="zh-CN" sz="1800" dirty="0">
                <a:solidFill>
                  <a:schemeClr val="tx1"/>
                </a:solidFill>
                <a:latin typeface="Times New Roman" panose="02020603050405020304" pitchFamily="18" charset="0"/>
                <a:cs typeface="Times New Roman" panose="02020603050405020304" pitchFamily="18" charset="0"/>
              </a:rPr>
              <a:t>transmission scheme selection</a:t>
            </a:r>
            <a:r>
              <a:rPr lang="en-GB" altLang="zh-CN" sz="1800" dirty="0">
                <a:solidFill>
                  <a:schemeClr val="tx1"/>
                </a:solidFill>
                <a:latin typeface="Times New Roman" panose="02020603050405020304" pitchFamily="18" charset="0"/>
                <a:cs typeface="Times New Roman" panose="02020603050405020304" pitchFamily="18" charset="0"/>
              </a:rPr>
              <a:t>. </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108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a:extLst>
              <a:ext uri="{FF2B5EF4-FFF2-40B4-BE49-F238E27FC236}">
                <a16:creationId xmlns:a16="http://schemas.microsoft.com/office/drawing/2014/main" id="{B6D62871-81B9-05E0-25C6-95202ED584F3}"/>
              </a:ext>
            </a:extLst>
          </p:cNvPr>
          <p:cNvPicPr>
            <a:picLocks noChangeAspect="1"/>
          </p:cNvPicPr>
          <p:nvPr/>
        </p:nvPicPr>
        <p:blipFill>
          <a:blip r:embed="rId3"/>
          <a:stretch>
            <a:fillRect/>
          </a:stretch>
        </p:blipFill>
        <p:spPr>
          <a:xfrm>
            <a:off x="683269" y="1635241"/>
            <a:ext cx="10946597" cy="4242031"/>
          </a:xfrm>
          <a:prstGeom prst="rect">
            <a:avLst/>
          </a:prstGeom>
        </p:spPr>
      </p:pic>
      <p:sp>
        <p:nvSpPr>
          <p:cNvPr id="2" name="Title 1"/>
          <p:cNvSpPr>
            <a:spLocks noGrp="1"/>
          </p:cNvSpPr>
          <p:nvPr>
            <p:ph type="title"/>
          </p:nvPr>
        </p:nvSpPr>
        <p:spPr>
          <a:xfrm>
            <a:off x="911424" y="714182"/>
            <a:ext cx="10361084" cy="338554"/>
          </a:xfrm>
        </p:spPr>
        <p:txBody>
          <a:bodyPr/>
          <a:lstStyle/>
          <a:p>
            <a:r>
              <a:rPr lang="en-US" altLang="zh-CN" sz="2600" dirty="0"/>
              <a:t>STA-assisted </a:t>
            </a:r>
            <a:r>
              <a:rPr lang="en-GB" altLang="zh-CN" sz="2600" dirty="0"/>
              <a:t>multi-AP </a:t>
            </a:r>
            <a:r>
              <a:rPr lang="en-US" altLang="zh-CN" sz="2600" dirty="0"/>
              <a:t>transmission scheme selection </a:t>
            </a:r>
            <a:endParaRPr lang="en-GB" sz="2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
        <p:nvSpPr>
          <p:cNvPr id="3" name="文本框 2"/>
          <p:cNvSpPr txBox="1"/>
          <p:nvPr/>
        </p:nvSpPr>
        <p:spPr>
          <a:xfrm>
            <a:off x="562134" y="1124744"/>
            <a:ext cx="11222498" cy="646331"/>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Besides shared AP(s), STA can also optionally provide the sharing AP a preferred multi-AP transmission scheme, either directly or indirectly,</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via</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reporting assistance information, as shown below: </a:t>
            </a:r>
          </a:p>
        </p:txBody>
      </p:sp>
      <p:sp>
        <p:nvSpPr>
          <p:cNvPr id="11" name="文本框 133">
            <a:extLst>
              <a:ext uri="{FF2B5EF4-FFF2-40B4-BE49-F238E27FC236}">
                <a16:creationId xmlns:a16="http://schemas.microsoft.com/office/drawing/2014/main" id="{BC729F9C-C10E-5562-8896-9BF082278935}"/>
              </a:ext>
            </a:extLst>
          </p:cNvPr>
          <p:cNvSpPr txBox="1"/>
          <p:nvPr/>
        </p:nvSpPr>
        <p:spPr>
          <a:xfrm>
            <a:off x="1123414" y="5805264"/>
            <a:ext cx="9937104" cy="30777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latin typeface="Times New Roman" panose="02020603050405020304" pitchFamily="18" charset="0"/>
                <a:cs typeface="Times New Roman" panose="02020603050405020304" pitchFamily="18" charset="0"/>
              </a:rPr>
              <a:t>STA (optionally) reports assistance information to the sharing AP to assist multi-AP transmission scheme selection, where X=Y or X</a:t>
            </a:r>
            <a:r>
              <a:rPr lang="zh-CN" altLang="en-US" sz="1400" dirty="0">
                <a:latin typeface="Times New Roman" panose="02020603050405020304" pitchFamily="18" charset="0"/>
                <a:cs typeface="Times New Roman" panose="02020603050405020304" pitchFamily="18" charset="0"/>
              </a:rPr>
              <a:t>≠</a:t>
            </a:r>
            <a:r>
              <a:rPr lang="en-US" altLang="zh-CN" sz="1400" dirty="0">
                <a:latin typeface="Times New Roman" panose="02020603050405020304" pitchFamily="18" charset="0"/>
                <a:cs typeface="Times New Roman" panose="02020603050405020304" pitchFamily="18" charset="0"/>
              </a:rPr>
              <a:t>Y </a:t>
            </a:r>
            <a:endParaRPr lang="zh-CN" altLang="en-US" sz="1400" dirty="0">
              <a:latin typeface="Times New Roman" panose="02020603050405020304" pitchFamily="18" charset="0"/>
              <a:cs typeface="Times New Roman" panose="02020603050405020304" pitchFamily="18" charset="0"/>
            </a:endParaRPr>
          </a:p>
        </p:txBody>
      </p:sp>
      <p:sp>
        <p:nvSpPr>
          <p:cNvPr id="31" name="文本框 133">
            <a:extLst>
              <a:ext uri="{FF2B5EF4-FFF2-40B4-BE49-F238E27FC236}">
                <a16:creationId xmlns:a16="http://schemas.microsoft.com/office/drawing/2014/main" id="{578EBB13-8DE3-56D0-7107-37AC68F89A44}"/>
              </a:ext>
            </a:extLst>
          </p:cNvPr>
          <p:cNvSpPr txBox="1"/>
          <p:nvPr/>
        </p:nvSpPr>
        <p:spPr>
          <a:xfrm>
            <a:off x="1126068" y="6093296"/>
            <a:ext cx="10946596" cy="30777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latin typeface="Times New Roman" panose="02020603050405020304" pitchFamily="18" charset="0"/>
                <a:cs typeface="Times New Roman" panose="02020603050405020304" pitchFamily="18" charset="0"/>
              </a:rPr>
              <a:t>Note: X, Y can</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be</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any</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one of </a:t>
            </a:r>
            <a:r>
              <a:rPr lang="en-US" altLang="zh-CN" sz="1400" b="0" dirty="0"/>
              <a:t>C-OFDMA, C-SR, C-BF, C-TDMA, R-TWT multi-AP coordination and JT, or fallback to single AP transmission mode</a:t>
            </a:r>
            <a:r>
              <a:rPr lang="zh-CN" altLang="en-US" sz="1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10138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38473CB7-A5F3-11F2-F627-D4B406DFCD9C}"/>
              </a:ext>
            </a:extLst>
          </p:cNvPr>
          <p:cNvPicPr>
            <a:picLocks noChangeAspect="1"/>
          </p:cNvPicPr>
          <p:nvPr/>
        </p:nvPicPr>
        <p:blipFill>
          <a:blip r:embed="rId3"/>
          <a:stretch>
            <a:fillRect/>
          </a:stretch>
        </p:blipFill>
        <p:spPr>
          <a:xfrm>
            <a:off x="7616632" y="1844824"/>
            <a:ext cx="4511824" cy="3611782"/>
          </a:xfrm>
          <a:prstGeom prst="rect">
            <a:avLst/>
          </a:prstGeom>
        </p:spPr>
      </p:pic>
      <p:sp>
        <p:nvSpPr>
          <p:cNvPr id="2" name="Title 1"/>
          <p:cNvSpPr>
            <a:spLocks noGrp="1"/>
          </p:cNvSpPr>
          <p:nvPr>
            <p:ph type="title"/>
          </p:nvPr>
        </p:nvSpPr>
        <p:spPr>
          <a:xfrm>
            <a:off x="1063508" y="786190"/>
            <a:ext cx="10361084" cy="338554"/>
          </a:xfrm>
        </p:spPr>
        <p:txBody>
          <a:bodyPr/>
          <a:lstStyle/>
          <a:p>
            <a:r>
              <a:rPr lang="en-US" altLang="zh-CN" sz="2600" dirty="0"/>
              <a:t>STA-assisted </a:t>
            </a:r>
            <a:r>
              <a:rPr lang="en-GB" altLang="zh-CN" sz="2600" dirty="0"/>
              <a:t>multi-AP </a:t>
            </a:r>
            <a:r>
              <a:rPr lang="en-US" altLang="zh-CN" sz="2600" dirty="0"/>
              <a:t>transmission scheme selection </a:t>
            </a:r>
            <a:endParaRPr lang="en-GB" sz="2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
        <p:nvSpPr>
          <p:cNvPr id="47" name="文本框 46">
            <a:extLst>
              <a:ext uri="{FF2B5EF4-FFF2-40B4-BE49-F238E27FC236}">
                <a16:creationId xmlns:a16="http://schemas.microsoft.com/office/drawing/2014/main" id="{31296EA7-A62B-A86B-4ED1-257323BB76B7}"/>
              </a:ext>
            </a:extLst>
          </p:cNvPr>
          <p:cNvSpPr txBox="1"/>
          <p:nvPr/>
        </p:nvSpPr>
        <p:spPr>
          <a:xfrm>
            <a:off x="55792" y="1236483"/>
            <a:ext cx="7560840" cy="5114221"/>
          </a:xfrm>
          <a:prstGeom prst="rect">
            <a:avLst/>
          </a:prstGeom>
          <a:noFill/>
        </p:spPr>
        <p:txBody>
          <a:bodyPr wrap="square">
            <a:spAutoFit/>
          </a:bodyPr>
          <a:lstStyle/>
          <a:p>
            <a:pPr marL="285750" indent="-285750" algn="just">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STA can optionally report assistance information to the sharing AP to assist multi-AP transmission scheme selection in at least one of the following multi-AP operation stage:</a:t>
            </a:r>
          </a:p>
          <a:p>
            <a:pPr marL="1028700" lvl="1" algn="just">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Multi-AP setup stage: e.g., after receiving trigger frame for multi-AP transmission.</a:t>
            </a:r>
          </a:p>
          <a:p>
            <a:pPr marL="1028700" lvl="1" algn="just">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Multi-AP coordination stage: e.g., after receiving trigger frame for multi-AP selection or in CSI report in multi-AP sounding.</a:t>
            </a:r>
          </a:p>
          <a:p>
            <a:pPr marL="1028700" lvl="1" algn="just">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Multi-AP data transmission stage: e.g., in BA frame.</a:t>
            </a:r>
          </a:p>
          <a:p>
            <a:pPr marL="1028700" lvl="1" algn="just">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Multi-AP transmission scheme exchange between APs stage (optional): e.g., besides shared AP(s), STA may also provide the sharing AP a preferred multi-AP transmission scheme.</a:t>
            </a:r>
          </a:p>
          <a:p>
            <a:pPr marL="285750" indent="-285750" algn="just">
              <a:spcBef>
                <a:spcPts val="20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The assistance information includes two possible alternatives:</a:t>
            </a:r>
          </a:p>
          <a:p>
            <a:pPr marL="1028700" lvl="1" algn="just">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Alterative 1 (direct suggestion): a preferred multi-AP transmission scheme from STA side.</a:t>
            </a:r>
          </a:p>
          <a:p>
            <a:pPr marL="1028700" lvl="1" algn="just">
              <a:buFont typeface="Arial" panose="020B0604020202020204" pitchFamily="34" charset="0"/>
              <a:buChar char="•"/>
            </a:pPr>
            <a:r>
              <a:rPr lang="en-US" altLang="zh-CN" sz="1500" dirty="0">
                <a:solidFill>
                  <a:schemeClr val="tx1"/>
                </a:solidFill>
                <a:latin typeface="Times New Roman" panose="02020603050405020304" pitchFamily="18" charset="0"/>
                <a:cs typeface="Times New Roman" panose="02020603050405020304" pitchFamily="18" charset="0"/>
              </a:rPr>
              <a:t>Alternative 2 (indirect suggestion): measurements (via e.g., downlink pilot or training signals) and/or possible requirements/capability/other related information for DL/UL transmission to/from STA, to assist the sharing AP in multi-AP transmission scheme selection.</a:t>
            </a:r>
          </a:p>
          <a:p>
            <a:pPr marL="285750" indent="-285750" algn="just">
              <a:spcBef>
                <a:spcPts val="20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With the assistance information, the sharing AP can make a decision on multi-AP transmission scheme for the next possible multi-AP data transmission stages (if any), with the assistance of either shared AP(s) or STA(s), or both, depending on implementation or prioritization.   </a:t>
            </a:r>
          </a:p>
        </p:txBody>
      </p:sp>
    </p:spTree>
    <p:extLst>
      <p:ext uri="{BB962C8B-B14F-4D97-AF65-F5344CB8AC3E}">
        <p14:creationId xmlns:p14="http://schemas.microsoft.com/office/powerpoint/2010/main" val="7113199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757809"/>
            <a:ext cx="10361084" cy="510951"/>
          </a:xfrm>
        </p:spPr>
        <p:txBody>
          <a:bodyPr/>
          <a:lstStyle/>
          <a:p>
            <a:r>
              <a:rPr lang="en-GB" sz="2600" dirty="0"/>
              <a:t>Conclusion</a:t>
            </a:r>
          </a:p>
        </p:txBody>
      </p:sp>
      <p:sp>
        <p:nvSpPr>
          <p:cNvPr id="9218" name="Rectangle 2"/>
          <p:cNvSpPr>
            <a:spLocks noGrp="1" noChangeArrowheads="1"/>
          </p:cNvSpPr>
          <p:nvPr>
            <p:ph idx="1"/>
          </p:nvPr>
        </p:nvSpPr>
        <p:spPr>
          <a:xfrm>
            <a:off x="551384" y="1477315"/>
            <a:ext cx="11106144" cy="2311725"/>
          </a:xfrm>
          <a:ln/>
        </p:spPr>
        <p:txBody>
          <a:bodyPr/>
          <a:lstStyle/>
          <a:p>
            <a:pPr>
              <a:buFont typeface="Times New Roman" pitchFamily="16" charset="0"/>
              <a:buChar char="•"/>
            </a:pPr>
            <a:r>
              <a:rPr lang="en-GB" altLang="zh-CN" sz="2000" dirty="0"/>
              <a:t>STA-assisted multi-AP </a:t>
            </a:r>
            <a:r>
              <a:rPr lang="en-US" altLang="zh-CN" sz="2000" dirty="0"/>
              <a:t>transmission scheme selection</a:t>
            </a:r>
            <a:r>
              <a:rPr lang="en-US" sz="2000" dirty="0"/>
              <a:t>: </a:t>
            </a:r>
          </a:p>
          <a:p>
            <a:pPr lvl="1">
              <a:spcBef>
                <a:spcPts val="200"/>
              </a:spcBef>
              <a:buFont typeface="Arial" panose="020B0604020202020204" pitchFamily="34" charset="0"/>
              <a:buChar char="•"/>
            </a:pPr>
            <a:r>
              <a:rPr lang="en-US" altLang="zh-CN" sz="1600" b="0" dirty="0">
                <a:solidFill>
                  <a:schemeClr val="tx1"/>
                </a:solidFill>
              </a:rPr>
              <a:t>It is beneficial to introduce STA-assisted </a:t>
            </a:r>
            <a:r>
              <a:rPr lang="en-GB" altLang="zh-CN" sz="1600" dirty="0"/>
              <a:t>multi-AP </a:t>
            </a:r>
            <a:r>
              <a:rPr lang="en-US" altLang="zh-CN" sz="1600" dirty="0"/>
              <a:t>transmission scheme selection</a:t>
            </a:r>
            <a:r>
              <a:rPr lang="en-US" altLang="zh-CN" sz="1600" b="0" dirty="0">
                <a:solidFill>
                  <a:schemeClr val="tx1"/>
                </a:solidFill>
              </a:rPr>
              <a:t> in multi-AP </a:t>
            </a:r>
            <a:r>
              <a:rPr lang="en-US" altLang="zh-CN" sz="1600" b="0" dirty="0"/>
              <a:t>transmission</a:t>
            </a:r>
            <a:r>
              <a:rPr lang="en-US" altLang="zh-CN" sz="1600" b="0" dirty="0">
                <a:solidFill>
                  <a:schemeClr val="tx1"/>
                </a:solidFill>
              </a:rPr>
              <a:t>.</a:t>
            </a:r>
            <a:r>
              <a:rPr lang="en-US" altLang="zh-CN" sz="1600" dirty="0">
                <a:solidFill>
                  <a:schemeClr val="tx1"/>
                </a:solidFill>
                <a:latin typeface="Times New Roman" panose="02020603050405020304" pitchFamily="18" charset="0"/>
                <a:cs typeface="Times New Roman" panose="02020603050405020304" pitchFamily="18" charset="0"/>
              </a:rPr>
              <a:t> </a:t>
            </a:r>
          </a:p>
          <a:p>
            <a:pPr lvl="1">
              <a:spcBef>
                <a:spcPts val="20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With the assistance of STA feedbacks about a direct suggestion for a preferred </a:t>
            </a:r>
            <a:r>
              <a:rPr lang="en-GB" altLang="zh-CN" sz="1600" dirty="0">
                <a:solidFill>
                  <a:schemeClr val="tx1"/>
                </a:solidFill>
                <a:latin typeface="Times New Roman" panose="02020603050405020304" pitchFamily="18" charset="0"/>
                <a:cs typeface="Times New Roman" panose="02020603050405020304" pitchFamily="18" charset="0"/>
              </a:rPr>
              <a:t>multi-AP </a:t>
            </a:r>
            <a:r>
              <a:rPr lang="en-US" altLang="zh-CN" sz="1600" dirty="0">
                <a:solidFill>
                  <a:schemeClr val="tx1"/>
                </a:solidFill>
                <a:latin typeface="Times New Roman" panose="02020603050405020304" pitchFamily="18" charset="0"/>
                <a:cs typeface="Times New Roman" panose="02020603050405020304" pitchFamily="18" charset="0"/>
              </a:rPr>
              <a:t>transmission scheme or measurements/requirements/status related to indirect suggestion for </a:t>
            </a:r>
            <a:r>
              <a:rPr lang="en-GB" altLang="zh-CN" sz="1600" dirty="0">
                <a:solidFill>
                  <a:schemeClr val="tx1"/>
                </a:solidFill>
                <a:latin typeface="Times New Roman" panose="02020603050405020304" pitchFamily="18" charset="0"/>
                <a:cs typeface="Times New Roman" panose="02020603050405020304" pitchFamily="18" charset="0"/>
              </a:rPr>
              <a:t>multi-AP </a:t>
            </a:r>
            <a:r>
              <a:rPr lang="en-US" altLang="zh-CN" sz="1600" dirty="0">
                <a:solidFill>
                  <a:schemeClr val="tx1"/>
                </a:solidFill>
                <a:latin typeface="Times New Roman" panose="02020603050405020304" pitchFamily="18" charset="0"/>
                <a:cs typeface="Times New Roman" panose="02020603050405020304" pitchFamily="18" charset="0"/>
              </a:rPr>
              <a:t>transmission scheme, the proposed method could react to varying environments in a more timely manner and dynamically adjusting </a:t>
            </a:r>
            <a:r>
              <a:rPr lang="en-GB" altLang="zh-CN" sz="1600" dirty="0">
                <a:solidFill>
                  <a:schemeClr val="tx1"/>
                </a:solidFill>
                <a:latin typeface="Times New Roman" panose="02020603050405020304" pitchFamily="18" charset="0"/>
                <a:cs typeface="Times New Roman" panose="02020603050405020304" pitchFamily="18" charset="0"/>
              </a:rPr>
              <a:t>multi-AP </a:t>
            </a:r>
            <a:r>
              <a:rPr lang="en-US" altLang="zh-CN" sz="1600" dirty="0">
                <a:solidFill>
                  <a:schemeClr val="tx1"/>
                </a:solidFill>
                <a:latin typeface="Times New Roman" panose="02020603050405020304" pitchFamily="18" charset="0"/>
                <a:cs typeface="Times New Roman" panose="02020603050405020304" pitchFamily="18" charset="0"/>
              </a:rPr>
              <a:t>transmission scheme according to features of different </a:t>
            </a:r>
            <a:r>
              <a:rPr lang="en-GB" altLang="zh-CN" sz="1600" dirty="0">
                <a:solidFill>
                  <a:schemeClr val="tx1"/>
                </a:solidFill>
                <a:latin typeface="Times New Roman" panose="02020603050405020304" pitchFamily="18" charset="0"/>
                <a:cs typeface="Times New Roman" panose="02020603050405020304" pitchFamily="18" charset="0"/>
              </a:rPr>
              <a:t>multi-AP </a:t>
            </a:r>
            <a:r>
              <a:rPr lang="en-US" altLang="zh-CN" sz="1600" dirty="0">
                <a:solidFill>
                  <a:schemeClr val="tx1"/>
                </a:solidFill>
                <a:latin typeface="Times New Roman" panose="02020603050405020304" pitchFamily="18" charset="0"/>
                <a:cs typeface="Times New Roman" panose="02020603050405020304" pitchFamily="18" charset="0"/>
              </a:rPr>
              <a:t>transmission schemes. </a:t>
            </a:r>
          </a:p>
          <a:p>
            <a:pPr lvl="1">
              <a:spcBef>
                <a:spcPts val="20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As a result, the proposed method can improve robustness and adaptability of multi-AP transmission</a:t>
            </a:r>
            <a:r>
              <a:rPr lang="en-GB" altLang="zh-CN" sz="1600" dirty="0">
                <a:solidFill>
                  <a:schemeClr val="tx1"/>
                </a:solidFill>
                <a:latin typeface="Times New Roman" panose="02020603050405020304" pitchFamily="18" charset="0"/>
                <a:cs typeface="Times New Roman" panose="02020603050405020304" pitchFamily="18" charset="0"/>
              </a:rPr>
              <a:t> to varying environments in a more timely manner, compared to </a:t>
            </a:r>
            <a:r>
              <a:rPr lang="en-US" altLang="zh-CN" sz="1600" dirty="0">
                <a:solidFill>
                  <a:schemeClr val="tx1"/>
                </a:solidFill>
                <a:latin typeface="Times New Roman" panose="02020603050405020304" pitchFamily="18" charset="0"/>
                <a:cs typeface="Times New Roman" panose="02020603050405020304" pitchFamily="18" charset="0"/>
              </a:rPr>
              <a:t>currently </a:t>
            </a:r>
            <a:r>
              <a:rPr lang="en-GB" altLang="zh-CN" sz="1600" dirty="0">
                <a:solidFill>
                  <a:schemeClr val="tx1"/>
                </a:solidFill>
                <a:latin typeface="Times New Roman" panose="02020603050405020304" pitchFamily="18" charset="0"/>
                <a:cs typeface="Times New Roman" panose="02020603050405020304" pitchFamily="18" charset="0"/>
              </a:rPr>
              <a:t>non-STA assisted multi-AP </a:t>
            </a:r>
            <a:r>
              <a:rPr lang="en-US" altLang="zh-CN" sz="1600" dirty="0">
                <a:solidFill>
                  <a:schemeClr val="tx1"/>
                </a:solidFill>
                <a:latin typeface="Times New Roman" panose="02020603050405020304" pitchFamily="18" charset="0"/>
                <a:cs typeface="Times New Roman" panose="02020603050405020304" pitchFamily="18" charset="0"/>
              </a:rPr>
              <a:t>transmission scheme selection</a:t>
            </a:r>
            <a:r>
              <a:rPr lang="en-GB" altLang="zh-CN" sz="1600" dirty="0">
                <a:solidFill>
                  <a:schemeClr val="tx1"/>
                </a:solidFill>
                <a:latin typeface="Times New Roman" panose="02020603050405020304" pitchFamily="18" charset="0"/>
                <a:cs typeface="Times New Roman" panose="02020603050405020304" pitchFamily="18" charset="0"/>
              </a:rPr>
              <a:t>. </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April 2024</a:t>
            </a:r>
            <a:endParaRPr lang="en-GB" altLang="zh-CN" dirty="0"/>
          </a:p>
        </p:txBody>
      </p:sp>
      <p:sp>
        <p:nvSpPr>
          <p:cNvPr id="3" name="Rectangle 2">
            <a:extLst>
              <a:ext uri="{FF2B5EF4-FFF2-40B4-BE49-F238E27FC236}">
                <a16:creationId xmlns:a16="http://schemas.microsoft.com/office/drawing/2014/main" id="{777385B5-A936-5FE7-EC6A-C95DFF0DEF8A}"/>
              </a:ext>
            </a:extLst>
          </p:cNvPr>
          <p:cNvSpPr txBox="1">
            <a:spLocks noChangeArrowheads="1"/>
          </p:cNvSpPr>
          <p:nvPr/>
        </p:nvSpPr>
        <p:spPr bwMode="auto">
          <a:xfrm>
            <a:off x="548992" y="3933056"/>
            <a:ext cx="11108536" cy="14752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altLang="zh-CN" sz="2000" kern="0" dirty="0"/>
              <a:t>Details of </a:t>
            </a:r>
            <a:r>
              <a:rPr lang="en-GB" altLang="zh-CN" sz="2000" kern="0" dirty="0"/>
              <a:t>STA-assisted multi-AP </a:t>
            </a:r>
            <a:r>
              <a:rPr lang="en-US" altLang="zh-CN" sz="2000" kern="0" dirty="0"/>
              <a:t>transmission scheme selection need further study, including</a:t>
            </a:r>
            <a:endParaRPr lang="en-US" sz="2000" kern="0" dirty="0"/>
          </a:p>
          <a:p>
            <a:pPr lvl="1">
              <a:spcBef>
                <a:spcPts val="200"/>
              </a:spcBef>
              <a:buFont typeface="Arial" panose="020B0604020202020204" pitchFamily="34" charset="0"/>
              <a:buChar char="•"/>
            </a:pPr>
            <a:r>
              <a:rPr lang="en-GB" sz="1600" kern="0" dirty="0"/>
              <a:t>Necessary measurements, signalling/mechanism(s) </a:t>
            </a:r>
          </a:p>
          <a:p>
            <a:pPr lvl="1">
              <a:spcBef>
                <a:spcPts val="200"/>
              </a:spcBef>
              <a:buFont typeface="Arial" panose="020B0604020202020204" pitchFamily="34" charset="0"/>
              <a:buChar char="•"/>
            </a:pPr>
            <a:r>
              <a:rPr lang="en-GB" sz="1600" kern="0" dirty="0"/>
              <a:t>Reporting configuration/content/format/procedure</a:t>
            </a:r>
          </a:p>
          <a:p>
            <a:pPr lvl="1">
              <a:spcBef>
                <a:spcPts val="200"/>
              </a:spcBef>
              <a:buFont typeface="Arial" panose="020B0604020202020204" pitchFamily="34" charset="0"/>
              <a:buChar char="•"/>
            </a:pPr>
            <a:r>
              <a:rPr lang="en-GB" altLang="zh-CN" sz="1600" kern="0" dirty="0"/>
              <a:t>Multi-AP </a:t>
            </a:r>
            <a:r>
              <a:rPr lang="en-US" altLang="zh-CN" sz="1600" kern="0" dirty="0"/>
              <a:t>transmission scheme selection</a:t>
            </a:r>
            <a:r>
              <a:rPr lang="en-GB" sz="1600" kern="0" dirty="0"/>
              <a:t> procedure based on information from shared AP(s) and STA(s)</a:t>
            </a:r>
          </a:p>
          <a:p>
            <a:pPr lvl="1">
              <a:spcBef>
                <a:spcPts val="200"/>
              </a:spcBef>
              <a:buFont typeface="Arial" panose="020B0604020202020204" pitchFamily="34" charset="0"/>
              <a:buChar char="•"/>
            </a:pPr>
            <a:r>
              <a:rPr lang="en-GB" sz="1600" kern="0" dirty="0"/>
              <a:t>…</a:t>
            </a:r>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607257" y="1752600"/>
            <a:ext cx="9273083" cy="4114800"/>
          </a:xfrm>
        </p:spPr>
        <p:txBody>
          <a:bodyPr/>
          <a:lstStyle/>
          <a:p>
            <a:pPr>
              <a:buFont typeface="Arial" panose="020B0604020202020204" pitchFamily="34" charset="0"/>
              <a:buChar char="•"/>
            </a:pPr>
            <a:r>
              <a:rPr lang="en-US" sz="2000" dirty="0"/>
              <a:t>Do you agree that </a:t>
            </a:r>
            <a:r>
              <a:rPr lang="en-US" sz="2000" dirty="0" err="1"/>
              <a:t>TGbn</a:t>
            </a:r>
            <a:r>
              <a:rPr lang="en-US" sz="2000" dirty="0"/>
              <a:t> will introduce </a:t>
            </a:r>
            <a:r>
              <a:rPr lang="en-US" altLang="zh-CN" sz="2000" dirty="0"/>
              <a:t>STA-assisted </a:t>
            </a:r>
            <a:r>
              <a:rPr lang="en-GB" altLang="zh-CN" sz="2000" dirty="0"/>
              <a:t>multi-AP </a:t>
            </a:r>
            <a:r>
              <a:rPr lang="en-US" altLang="zh-CN" sz="2000" dirty="0"/>
              <a:t>transmission scheme selection</a:t>
            </a:r>
            <a:r>
              <a:rPr lang="en-US" sz="2000" dirty="0"/>
              <a:t>?</a:t>
            </a:r>
          </a:p>
          <a:p>
            <a:endParaRPr lang="en-US" dirty="0"/>
          </a:p>
          <a:p>
            <a:pPr marL="457200" lvl="1" indent="0"/>
            <a:r>
              <a:rPr lang="en-US" dirty="0"/>
              <a:t>Yes:</a:t>
            </a:r>
          </a:p>
          <a:p>
            <a:pPr marL="457200" lvl="1" indent="0"/>
            <a:r>
              <a:rPr lang="en-US" dirty="0"/>
              <a:t>No:</a:t>
            </a:r>
          </a:p>
          <a:p>
            <a:pPr marL="457200" lvl="1" indent="0"/>
            <a:r>
              <a:rPr lang="en-US" dirty="0"/>
              <a:t>Abstain:</a:t>
            </a:r>
          </a:p>
          <a:p>
            <a:pPr lvl="1"/>
            <a:endParaRPr lang="en-US" sz="16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6" name="标题 5"/>
          <p:cNvSpPr>
            <a:spLocks noGrp="1"/>
          </p:cNvSpPr>
          <p:nvPr>
            <p:ph type="title" idx="4294967295"/>
          </p:nvPr>
        </p:nvSpPr>
        <p:spPr>
          <a:xfrm>
            <a:off x="2209800" y="685800"/>
            <a:ext cx="7772400" cy="1066800"/>
          </a:xfrm>
        </p:spPr>
        <p:txBody>
          <a:bodyPr/>
          <a:lstStyle/>
          <a:p>
            <a:r>
              <a:rPr lang="en-US" dirty="0"/>
              <a:t>Straw Poll</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31327"/>
            <a:ext cx="1535682"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rgbClr val="000000"/>
                </a:solidFill>
              </a:rPr>
              <a:t>April</a:t>
            </a:r>
            <a:r>
              <a:rPr lang="en-US" altLang="zh-CN" dirty="0"/>
              <a:t> </a:t>
            </a:r>
            <a:r>
              <a:rPr lang="en-US" altLang="zh-CN" sz="1800" b="1" dirty="0">
                <a:solidFill>
                  <a:srgbClr val="000000"/>
                </a:solidFill>
              </a:rPr>
              <a:t>2024</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3579871938"/>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11046</TotalTime>
  <Words>1557</Words>
  <Application>Microsoft Office PowerPoint</Application>
  <PresentationFormat>宽屏</PresentationFormat>
  <Paragraphs>144</Paragraphs>
  <Slides>10</Slides>
  <Notes>9</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10</vt:i4>
      </vt:variant>
    </vt:vector>
  </HeadingPairs>
  <TitlesOfParts>
    <vt:vector size="13" baseType="lpstr">
      <vt:lpstr>Arial</vt:lpstr>
      <vt:lpstr>Times New Roman</vt:lpstr>
      <vt:lpstr>Office 主题</vt:lpstr>
      <vt:lpstr>STA-assisted Multi-AP Transmission Scheme Selection</vt:lpstr>
      <vt:lpstr>Abstract</vt:lpstr>
      <vt:lpstr>Introduction</vt:lpstr>
      <vt:lpstr>Transmission scheme selection issue in multi-AP transmission </vt:lpstr>
      <vt:lpstr>Transmission scheme selection issue in multi-AP transmission </vt:lpstr>
      <vt:lpstr>STA-assisted multi-AP transmission scheme selection </vt:lpstr>
      <vt:lpstr>STA-assisted multi-AP transmission scheme selection </vt:lpstr>
      <vt:lpstr>Conclusion</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zhong ke</cp:lastModifiedBy>
  <cp:revision>464</cp:revision>
  <cp:lastPrinted>1601-01-01T00:00:00Z</cp:lastPrinted>
  <dcterms:created xsi:type="dcterms:W3CDTF">2023-10-25T06:39:10Z</dcterms:created>
  <dcterms:modified xsi:type="dcterms:W3CDTF">2024-04-30T13:57:56Z</dcterms:modified>
  <cp:category>Hui Che, Ruijie Networks Co., Ltd</cp:category>
</cp:coreProperties>
</file>