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426" r:id="rId21"/>
    <p:sldId id="1389" r:id="rId22"/>
    <p:sldId id="1428" r:id="rId23"/>
    <p:sldId id="1423" r:id="rId24"/>
    <p:sldId id="1424" r:id="rId25"/>
    <p:sldId id="1187" r:id="rId26"/>
    <p:sldId id="1431" r:id="rId27"/>
    <p:sldId id="1430" r:id="rId28"/>
    <p:sldId id="1185" r:id="rId29"/>
    <p:sldId id="1421"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2577" autoAdjust="0"/>
  </p:normalViewPr>
  <p:slideViewPr>
    <p:cSldViewPr>
      <p:cViewPr varScale="1">
        <p:scale>
          <a:sx n="87" d="100"/>
          <a:sy n="87" d="100"/>
        </p:scale>
        <p:origin x="91"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763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182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1097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kern="0" smtClean="0"/>
              <a:t>Unanimous consent</a:t>
            </a:r>
            <a:endParaRPr lang="zh-CN" altLang="en-US" dirty="0"/>
          </a:p>
        </p:txBody>
      </p:sp>
    </p:spTree>
    <p:extLst>
      <p:ext uri="{BB962C8B-B14F-4D97-AF65-F5344CB8AC3E}">
        <p14:creationId xmlns:p14="http://schemas.microsoft.com/office/powerpoint/2010/main" val="2420183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8146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en-US" altLang="zh-CN" sz="1200" kern="1200" dirty="0" smtClean="0">
              <a:solidFill>
                <a:schemeClr val="tx1"/>
              </a:solidFill>
              <a:effectLst/>
              <a:latin typeface="Times New Roman" pitchFamily="18" charset="0"/>
              <a:ea typeface="MS PGothic" pitchFamily="34" charset="-128"/>
              <a:cs typeface="MS PGothic" charset="0"/>
            </a:endParaRPr>
          </a:p>
          <a:p>
            <a:endParaRPr lang="en-US" altLang="zh-CN" sz="1200" kern="1200" dirty="0" smtClean="0">
              <a:solidFill>
                <a:schemeClr val="tx1"/>
              </a:solidFill>
              <a:effectLst/>
              <a:latin typeface="Times New Roman" pitchFamily="18" charset="0"/>
              <a:ea typeface="MS PGothic" pitchFamily="34" charset="-128"/>
              <a:cs typeface="MS PGothic" charset="0"/>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802.11-23/0756r3</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a:t>
            </a:r>
            <a:r>
              <a:rPr lang="en-US" altLang="zh-CN" sz="3600" dirty="0">
                <a:solidFill>
                  <a:srgbClr val="0000FF"/>
                </a:solidFill>
              </a:rPr>
              <a:t>y</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2024-05-07</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zh-CN" sz="1400" dirty="0">
                <a:solidFill>
                  <a:srgbClr val="0000FF"/>
                </a:solidFill>
              </a:rPr>
              <a:t>WG LB285</a:t>
            </a:r>
            <a:endParaRPr lang="en-US" altLang="en-US" sz="1400" dirty="0">
              <a:solidFill>
                <a:srgbClr val="0000FF"/>
              </a:solidFill>
            </a:endParaRPr>
          </a:p>
          <a:p>
            <a:pPr algn="just"/>
            <a:r>
              <a:rPr lang="en-US" altLang="en-US" sz="1400" dirty="0">
                <a:solidFill>
                  <a:srgbClr val="0000FF"/>
                </a:solidFill>
              </a:rPr>
              <a:t>Conditional approval to start SA ballot</a:t>
            </a:r>
          </a:p>
          <a:p>
            <a:pPr algn="just"/>
            <a:r>
              <a:rPr lang="en-US" altLang="en-US" sz="1400" dirty="0">
                <a:solidFill>
                  <a:srgbClr val="0000FF"/>
                </a:solidFill>
              </a:rPr>
              <a:t>Comment review and resolution</a:t>
            </a:r>
          </a:p>
          <a:p>
            <a:pPr algn="just"/>
            <a:r>
              <a:rPr lang="en-US" altLang="en-US" sz="1400" dirty="0">
                <a:solidFill>
                  <a:srgbClr val="0000FF"/>
                </a:solidFill>
              </a:rPr>
              <a:t>Motion to approve comment resolutions </a:t>
            </a:r>
          </a:p>
          <a:p>
            <a:pPr algn="just"/>
            <a:r>
              <a:rPr lang="en-US" altLang="en-US" sz="1400" dirty="0">
                <a:solidFill>
                  <a:srgbClr val="0000FF"/>
                </a:solidFill>
              </a:rPr>
              <a:t>Motion to start Initial SA letter ballot </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2549597"/>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3074473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
        <p:nvSpPr>
          <p:cNvPr id="11" name="矩形 10">
            <a:extLst>
              <a:ext uri="{FF2B5EF4-FFF2-40B4-BE49-F238E27FC236}">
                <a16:creationId xmlns:a16="http://schemas.microsoft.com/office/drawing/2014/main" xmlns=""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6100230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318931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xmlns=""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2620683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May 	  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4239343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5000 (Hongyuan Zhang)</a:t>
            </a:r>
            <a:r>
              <a:rPr lang="en-US" altLang="zh-CN" sz="1600" dirty="0" smtClean="0"/>
              <a:t>, 5001 </a:t>
            </a:r>
            <a:r>
              <a:rPr lang="en-US" altLang="zh-CN" sz="1600" dirty="0"/>
              <a:t>(Jing Guo), 5002 (</a:t>
            </a:r>
            <a:r>
              <a:rPr lang="en-US" altLang="zh-CN" sz="1600" dirty="0" err="1"/>
              <a:t>Niranjan</a:t>
            </a:r>
            <a:r>
              <a:rPr lang="en-US" altLang="zh-CN" sz="1600" dirty="0"/>
              <a:t> </a:t>
            </a:r>
            <a:r>
              <a:rPr lang="en-US" altLang="zh-CN" sz="1600" dirty="0" err="1"/>
              <a:t>Grandhe</a:t>
            </a:r>
            <a:r>
              <a:rPr lang="en-US" altLang="zh-CN" sz="1600" dirty="0"/>
              <a:t>), </a:t>
            </a:r>
            <a:r>
              <a:rPr lang="en-US" altLang="zh-CN" sz="1600" dirty="0" smtClean="0"/>
              <a:t>5003 (</a:t>
            </a:r>
            <a:r>
              <a:rPr lang="en-US" altLang="zh-CN" sz="1600" dirty="0" err="1"/>
              <a:t>Ankit</a:t>
            </a:r>
            <a:r>
              <a:rPr lang="en-US" altLang="zh-CN" sz="1600" dirty="0"/>
              <a:t> </a:t>
            </a:r>
            <a:r>
              <a:rPr lang="en-US" altLang="zh-CN" sz="1600" dirty="0" err="1" smtClean="0"/>
              <a:t>Sethi</a:t>
            </a:r>
            <a:r>
              <a:rPr lang="en-US" altLang="zh-CN" sz="1600" dirty="0" smtClean="0"/>
              <a:t>), 5004 (</a:t>
            </a:r>
            <a:r>
              <a:rPr lang="en-US" altLang="zh-CN" sz="1600" dirty="0" err="1"/>
              <a:t>Sachin</a:t>
            </a:r>
            <a:r>
              <a:rPr lang="en-US" altLang="zh-CN" sz="1600" dirty="0"/>
              <a:t> </a:t>
            </a:r>
            <a:r>
              <a:rPr lang="en-US" altLang="zh-CN" sz="1600" dirty="0" err="1" smtClean="0"/>
              <a:t>Pottigari</a:t>
            </a:r>
            <a:r>
              <a:rPr lang="en-US" altLang="zh-CN" sz="1600" dirty="0" smtClean="0"/>
              <a:t>), 5005 (</a:t>
            </a:r>
            <a:r>
              <a:rPr lang="en-US" altLang="zh-CN" sz="1600" dirty="0"/>
              <a:t>Zheng </a:t>
            </a:r>
            <a:r>
              <a:rPr lang="en-US" altLang="zh-CN" sz="1600" dirty="0" smtClean="0"/>
              <a:t>Guo), 5006 (</a:t>
            </a:r>
            <a:r>
              <a:rPr lang="en-US" altLang="zh-CN" sz="1600" dirty="0"/>
              <a:t>Yoshio </a:t>
            </a:r>
            <a:r>
              <a:rPr lang="en-US" altLang="zh-CN" sz="1600" dirty="0" smtClean="0"/>
              <a:t>Urabe), 5010 (</a:t>
            </a:r>
            <a:r>
              <a:rPr lang="en-US" altLang="zh-CN" sz="1600" dirty="0"/>
              <a:t>Debashis </a:t>
            </a:r>
            <a:r>
              <a:rPr lang="en-US" altLang="zh-CN" sz="1600" dirty="0" smtClean="0"/>
              <a:t>Dash), </a:t>
            </a:r>
            <a:r>
              <a:rPr lang="en-US" altLang="zh-CN" sz="1600" dirty="0"/>
              <a:t>5011 </a:t>
            </a:r>
            <a:r>
              <a:rPr lang="en-US" altLang="zh-CN" sz="1600" dirty="0" smtClean="0"/>
              <a:t>(</a:t>
            </a:r>
            <a:r>
              <a:rPr lang="en-US" altLang="zh-CN" sz="1600" dirty="0"/>
              <a:t>Debashis </a:t>
            </a:r>
            <a:r>
              <a:rPr lang="en-US" altLang="zh-CN" sz="1600" dirty="0" smtClean="0"/>
              <a:t>Dash), 5012 (</a:t>
            </a:r>
            <a:r>
              <a:rPr lang="en-US" altLang="zh-CN" sz="1600" dirty="0"/>
              <a:t>Benedikt </a:t>
            </a:r>
            <a:r>
              <a:rPr lang="en-US" altLang="zh-CN" sz="1600" dirty="0" smtClean="0"/>
              <a:t>Schweizer)</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600" kern="0" dirty="0"/>
          </a:p>
        </p:txBody>
      </p:sp>
    </p:spTree>
    <p:extLst>
      <p:ext uri="{BB962C8B-B14F-4D97-AF65-F5344CB8AC3E}">
        <p14:creationId xmlns:p14="http://schemas.microsoft.com/office/powerpoint/2010/main" val="1446945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resolutions for </a:t>
            </a:r>
            <a:r>
              <a:rPr lang="en-US" altLang="zh-CN" sz="1800" b="1" dirty="0" smtClean="0"/>
              <a:t>3 </a:t>
            </a:r>
            <a:r>
              <a:rPr lang="en-US" altLang="zh-CN" sz="1800" b="1" dirty="0" smtClean="0"/>
              <a:t>comments </a:t>
            </a:r>
            <a:r>
              <a:rPr lang="en-US" altLang="zh-CN" sz="1800" b="1" dirty="0"/>
              <a:t>received from WG LB285 on </a:t>
            </a:r>
            <a:r>
              <a:rPr lang="en-US" altLang="zh-CN" sz="1800" b="1" dirty="0" err="1"/>
              <a:t>TGbf</a:t>
            </a:r>
            <a:r>
              <a:rPr lang="en-US" altLang="zh-CN" sz="1800" b="1" dirty="0"/>
              <a:t> D4.0 as contained in </a:t>
            </a:r>
            <a:r>
              <a:rPr lang="en-US" altLang="zh-CN" sz="1800" b="1" dirty="0" smtClean="0"/>
              <a:t>11-24/0779r1.</a:t>
            </a:r>
            <a:endParaRPr lang="en-US" altLang="zh-CN" sz="1800" b="1" dirty="0"/>
          </a:p>
          <a:p>
            <a:pPr lvl="1" algn="just">
              <a:buFont typeface="Arial" panose="020B0604020202020204" pitchFamily="34" charset="0"/>
              <a:buChar char="–"/>
              <a:defRPr/>
            </a:pPr>
            <a:r>
              <a:rPr lang="en-US" altLang="zh-CN" sz="1800" dirty="0" smtClean="0"/>
              <a:t>CID: 5007, 5008, 5009</a:t>
            </a:r>
          </a:p>
          <a:p>
            <a:pPr lvl="1"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Claudio da Silva	</a:t>
            </a:r>
            <a:r>
              <a:rPr lang="en-US" altLang="zh-CN" sz="1800" b="1" dirty="0" smtClean="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24/0779r1</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Unanimous consent</a:t>
            </a:r>
            <a:endParaRPr lang="en-US" altLang="zh-CN" sz="1050" b="1" kern="0" dirty="0"/>
          </a:p>
          <a:p>
            <a:pPr marL="342900" lvl="1" indent="-342900" algn="just">
              <a:buFont typeface="Arial" panose="020B0604020202020204" pitchFamily="34" charset="0"/>
              <a:buChar char="•"/>
              <a:defRPr/>
            </a:pPr>
            <a:endParaRPr lang="en-US" altLang="zh-CN" sz="1600" kern="0" dirty="0"/>
          </a:p>
        </p:txBody>
      </p:sp>
    </p:spTree>
    <p:extLst>
      <p:ext uri="{BB962C8B-B14F-4D97-AF65-F5344CB8AC3E}">
        <p14:creationId xmlns:p14="http://schemas.microsoft.com/office/powerpoint/2010/main" val="3338365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4000" dirty="0"/>
              <a:t>Motion 547: SA B</a:t>
            </a:r>
            <a:r>
              <a:rPr lang="en-US" altLang="en-US" sz="4000" dirty="0"/>
              <a:t>allot</a:t>
            </a:r>
            <a:endParaRPr lang="en-US" altLang="en-US" sz="4000" dirty="0">
              <a:solidFill>
                <a:schemeClr val="tx2"/>
              </a:solidFill>
            </a:endParaRPr>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en-US" sz="2000" dirty="0"/>
              <a:t>Approve a 30 day Initial SA Ballot asking the question “Should </a:t>
            </a:r>
            <a:r>
              <a:rPr lang="en-US" altLang="en-US" sz="2000" dirty="0" err="1"/>
              <a:t>TGbf</a:t>
            </a:r>
            <a:r>
              <a:rPr lang="en-US" altLang="en-US" sz="2000" dirty="0"/>
              <a:t> Draft 4.0 be forwarded to </a:t>
            </a:r>
            <a:r>
              <a:rPr lang="en-US" altLang="en-US" sz="2000" dirty="0" err="1"/>
              <a:t>RevCom</a:t>
            </a:r>
            <a:r>
              <a:rPr lang="en-US" altLang="en-US" sz="2000" dirty="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a:t>
            </a:r>
            <a:r>
              <a:rPr lang="en-US" altLang="zh-CN" sz="1800" b="1" kern="0" dirty="0"/>
              <a:t>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19Y</a:t>
            </a:r>
            <a:r>
              <a:rPr lang="en-US" altLang="zh-CN" sz="1800" b="1" kern="0" dirty="0"/>
              <a:t>/ </a:t>
            </a:r>
            <a:r>
              <a:rPr lang="en-US" altLang="zh-CN" sz="1800" b="1" kern="0" dirty="0" smtClean="0"/>
              <a:t>0N</a:t>
            </a:r>
            <a:r>
              <a:rPr lang="en-US" altLang="zh-CN" sz="1800" b="1" kern="0" dirty="0"/>
              <a:t>/  </a:t>
            </a:r>
            <a:r>
              <a:rPr lang="en-US" altLang="zh-CN" sz="1800" b="1" kern="0" dirty="0" smtClean="0"/>
              <a:t>1A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(19Y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6297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147962</TotalTime>
  <Words>2429</Words>
  <Application>Microsoft Office PowerPoint</Application>
  <PresentationFormat>宽屏</PresentationFormat>
  <Paragraphs>459</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689</cp:revision>
  <cp:lastPrinted>2014-11-04T15:04:57Z</cp:lastPrinted>
  <dcterms:created xsi:type="dcterms:W3CDTF">2007-04-17T18:10:23Z</dcterms:created>
  <dcterms:modified xsi:type="dcterms:W3CDTF">2024-05-07T15:16:22Z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(3)CKRhWPsIB6FNzkBQMwB1rEg5r+skvL2oMqN0l5YSj8xUiEKdDU1RZOBby0p+QX6YWclzUgR/
rJxxuOJpMYmQLx1d+VgFmhGoW1RZahye3/5dvzGfdz+8U9JEPwRynU8nq3HOEMNM3ZW36U+T
hOs2lXwEy3aTAoNzUx9PVWPOW0atv3jLWB32aGr900o39YN9Bwbn/mbCvKAZmzDiCNl7ErEF
gog3JLaRIVIQPED61B</vt:lpwstr>
  </property>
  <property fmtid="{D5CDD505-2E9C-101B-9397-08002B2CF9AE}" pid="27" name="_2015_ms_pID_7253431">
    <vt:lpwstr>ZYUk5p97XxgpxIgoGqUyw20Nmlp8PBPApL8xiz9g4Ob0pZOIjG1Pd5
CwaPOFcDF8j+eq2yTbORrfSw4uzTVh4/xqXK5zVFFKWSynTstE6svjQy9A34OX6+3QVZZmkJ
mqVekAagXVByzRVww8z38N8qVYju3bLyNPc4h+R9cuWZziUACXSOwLBJxv7zgmKx/EYiDNZi
ZR7u69WRDtAaYaKP/bSWP+AZ2hMb1bBH+fXh</vt:lpwstr>
  </property>
  <property fmtid="{D5CDD505-2E9C-101B-9397-08002B2CF9AE}" pid="28" name="_2015_ms_pID_7253432">
    <vt:lpwstr>iXRfVEkCdy++BYt4LeAN+L0=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