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omments/comment1.xml" ContentType="application/vnd.openxmlformats-officedocument.presentationml.comment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396" r:id="rId17"/>
    <p:sldId id="1427" r:id="rId18"/>
    <p:sldId id="897" r:id="rId19"/>
    <p:sldId id="1425" r:id="rId20"/>
    <p:sldId id="1426" r:id="rId21"/>
    <p:sldId id="1389" r:id="rId22"/>
    <p:sldId id="1428" r:id="rId23"/>
    <p:sldId id="1423" r:id="rId24"/>
    <p:sldId id="1424" r:id="rId25"/>
    <p:sldId id="1187" r:id="rId26"/>
    <p:sldId id="1186" r:id="rId27"/>
    <p:sldId id="1430" r:id="rId28"/>
    <p:sldId id="1185" r:id="rId29"/>
    <p:sldId id="1421" r:id="rId30"/>
    <p:sldId id="1024" r:id="rId3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79215" autoAdjust="0"/>
  </p:normalViewPr>
  <p:slideViewPr>
    <p:cSldViewPr>
      <p:cViewPr varScale="1">
        <p:scale>
          <a:sx n="77" d="100"/>
          <a:sy n="77" d="100"/>
        </p:scale>
        <p:origin x="475" y="6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04-11T11:14:24.802" idx="9">
    <p:pos x="5562" y="3580"/>
    <p:text>"We are operating as a comment resolution committee (CRC) for this call." ??</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The comment is out of scope: i.e. it is not on changed text, text affected by changed text or text that is the target of an existing valid unsatisfied </a:t>
            </a:r>
            <a:r>
              <a:rPr lang="en-US" altLang="zh-CN" sz="1200" kern="1200" smtClean="0">
                <a:solidFill>
                  <a:schemeClr val="tx1"/>
                </a:solidFill>
                <a:effectLst/>
                <a:latin typeface="Times New Roman" pitchFamily="18" charset="0"/>
                <a:ea typeface="MS PGothic" pitchFamily="34" charset="-128"/>
                <a:cs typeface="MS PGothic" charset="0"/>
              </a:rPr>
              <a:t>comment.</a:t>
            </a:r>
            <a:endParaRPr lang="zh-CN" altLang="zh-CN" sz="1200" kern="1200" dirty="0" smtClean="0">
              <a:solidFill>
                <a:schemeClr val="tx1"/>
              </a:solidFill>
              <a:effectLst/>
              <a:latin typeface="Times New Roman" pitchFamily="18" charset="0"/>
              <a:ea typeface="MS PGothic" pitchFamily="34" charset="-128"/>
              <a:cs typeface="MS PGothic" charset="0"/>
            </a:endParaRPr>
          </a:p>
        </p:txBody>
      </p:sp>
    </p:spTree>
    <p:extLst>
      <p:ext uri="{BB962C8B-B14F-4D97-AF65-F5344CB8AC3E}">
        <p14:creationId xmlns:p14="http://schemas.microsoft.com/office/powerpoint/2010/main" val="2017492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4231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2909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13885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7638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81827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980832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kern="0" smtClean="0"/>
              <a:t>Unanimous consent</a:t>
            </a:r>
            <a:endParaRPr lang="zh-CN" altLang="en-US" dirty="0"/>
          </a:p>
        </p:txBody>
      </p:sp>
    </p:spTree>
    <p:extLst>
      <p:ext uri="{BB962C8B-B14F-4D97-AF65-F5344CB8AC3E}">
        <p14:creationId xmlns:p14="http://schemas.microsoft.com/office/powerpoint/2010/main" val="24201833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277814678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solidFill>
                  <a:schemeClr val="tx1"/>
                </a:solidFill>
              </a:rPr>
              <a:t>802.11-23/0756r1</a:t>
            </a:r>
            <a:endParaRPr lang="en-US" altLang="en-US" sz="1800" b="1" dirty="0">
              <a:solidFill>
                <a:schemeClr val="tx1"/>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Ma</a:t>
            </a:r>
            <a:r>
              <a:rPr lang="en-US" altLang="zh-CN" sz="3600" dirty="0">
                <a:solidFill>
                  <a:srgbClr val="0000FF"/>
                </a:solidFill>
              </a:rPr>
              <a:t>y</a:t>
            </a:r>
            <a:r>
              <a:rPr lang="en-US" altLang="en-US" sz="3600" dirty="0">
                <a:solidFill>
                  <a:srgbClr val="0000FF"/>
                </a:solidFill>
              </a:rPr>
              <a:t> </a:t>
            </a:r>
            <a:r>
              <a:rPr lang="en-US" altLang="zh-CN" sz="3600" dirty="0">
                <a:solidFill>
                  <a:srgbClr val="0000FF"/>
                </a:solidFill>
              </a:rPr>
              <a:t>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2024-05-07</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May 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zh-CN" sz="1400" dirty="0">
                <a:solidFill>
                  <a:srgbClr val="0000FF"/>
                </a:solidFill>
              </a:rPr>
              <a:t>WG LB285</a:t>
            </a:r>
            <a:endParaRPr lang="en-US" altLang="en-US" sz="1400" dirty="0">
              <a:solidFill>
                <a:srgbClr val="0000FF"/>
              </a:solidFill>
            </a:endParaRPr>
          </a:p>
          <a:p>
            <a:pPr algn="just"/>
            <a:r>
              <a:rPr lang="en-US" altLang="en-US" sz="1400" dirty="0">
                <a:solidFill>
                  <a:srgbClr val="0000FF"/>
                </a:solidFill>
              </a:rPr>
              <a:t>Conditional approval to start SA ballot</a:t>
            </a:r>
          </a:p>
          <a:p>
            <a:pPr algn="just"/>
            <a:r>
              <a:rPr lang="en-US" altLang="en-US" sz="1400" dirty="0">
                <a:solidFill>
                  <a:srgbClr val="0000FF"/>
                </a:solidFill>
              </a:rPr>
              <a:t>Comment review and resolution</a:t>
            </a:r>
          </a:p>
          <a:p>
            <a:pPr algn="just"/>
            <a:r>
              <a:rPr lang="en-US" altLang="en-US" sz="1400" dirty="0">
                <a:solidFill>
                  <a:srgbClr val="0000FF"/>
                </a:solidFill>
              </a:rPr>
              <a:t>Motion to approve comment resolutions </a:t>
            </a:r>
          </a:p>
          <a:p>
            <a:pPr algn="just"/>
            <a:r>
              <a:rPr lang="en-US" altLang="en-US" sz="1400" dirty="0">
                <a:solidFill>
                  <a:srgbClr val="0000FF"/>
                </a:solidFill>
              </a:rPr>
              <a:t>Motion to start Initial SA letter ballot </a:t>
            </a:r>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42549597"/>
              </p:ext>
            </p:extLst>
          </p:nvPr>
        </p:nvGraphicFramePr>
        <p:xfrm>
          <a:off x="3429000" y="1600200"/>
          <a:ext cx="8305801" cy="154190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5"/>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May 2024</a:t>
            </a:r>
            <a:endParaRPr lang="en-US" altLang="zh-CN" sz="1400"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WG LB285</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dirty="0"/>
              <a:t>WG LB285 passed with ~</a:t>
            </a:r>
            <a:r>
              <a:rPr lang="en-US" altLang="zh-CN" dirty="0">
                <a:solidFill>
                  <a:srgbClr val="FF0000"/>
                </a:solidFill>
              </a:rPr>
              <a:t>96.5</a:t>
            </a:r>
            <a:r>
              <a:rPr lang="en-US" altLang="zh-CN" dirty="0"/>
              <a:t>% approval. A total of </a:t>
            </a:r>
            <a:r>
              <a:rPr lang="en-US" altLang="zh-CN" dirty="0">
                <a:solidFill>
                  <a:srgbClr val="FF0000"/>
                </a:solidFill>
              </a:rPr>
              <a:t>13</a:t>
            </a:r>
            <a:r>
              <a:rPr lang="en-US" altLang="zh-CN" dirty="0"/>
              <a:t> comments received.</a:t>
            </a:r>
          </a:p>
          <a:p>
            <a:pPr lvl="1" algn="just"/>
            <a:r>
              <a:rPr lang="en-US" altLang="zh-CN" sz="2400" dirty="0"/>
              <a:t>System reported </a:t>
            </a:r>
            <a:r>
              <a:rPr lang="en-US" altLang="zh-CN" sz="2400" dirty="0" smtClean="0">
                <a:solidFill>
                  <a:srgbClr val="FF0000"/>
                </a:solidFill>
              </a:rPr>
              <a:t>16</a:t>
            </a:r>
            <a:r>
              <a:rPr lang="en-US" altLang="zh-CN" sz="2400" dirty="0" smtClean="0"/>
              <a:t> </a:t>
            </a:r>
            <a:r>
              <a:rPr lang="en-US" altLang="zh-CN" sz="2400" dirty="0"/>
              <a:t>remaining Disapprove voters:</a:t>
            </a:r>
          </a:p>
          <a:p>
            <a:pPr lvl="2" algn="just"/>
            <a:r>
              <a:rPr lang="en-US" altLang="zh-CN" sz="1800" dirty="0">
                <a:solidFill>
                  <a:srgbClr val="FF0000"/>
                </a:solidFill>
              </a:rPr>
              <a:t>4 </a:t>
            </a:r>
            <a:r>
              <a:rPr lang="en-US" altLang="zh-CN" sz="1800" dirty="0"/>
              <a:t>invalid disapprove (w/o comment)</a:t>
            </a:r>
          </a:p>
          <a:p>
            <a:pPr lvl="2" algn="just"/>
            <a:r>
              <a:rPr lang="en-US" altLang="zh-CN" sz="1800" dirty="0">
                <a:solidFill>
                  <a:srgbClr val="FF0000"/>
                </a:solidFill>
              </a:rPr>
              <a:t>3</a:t>
            </a:r>
            <a:r>
              <a:rPr lang="en-US" altLang="zh-CN" sz="1800" dirty="0"/>
              <a:t> voters had changed their vote to Yes post LB281 (via e-mail) but did not update their vote (to Approve) via the system (LB285</a:t>
            </a:r>
            <a:r>
              <a:rPr lang="en-US" altLang="zh-CN" sz="1800" dirty="0" smtClean="0"/>
              <a:t>)</a:t>
            </a:r>
          </a:p>
          <a:p>
            <a:pPr lvl="2" algn="just"/>
            <a:endParaRPr lang="en-US" altLang="zh-CN" sz="1800" dirty="0"/>
          </a:p>
          <a:p>
            <a:pPr lvl="2" algn="just"/>
            <a:r>
              <a:rPr lang="en-US" altLang="zh-CN" sz="1800" dirty="0" smtClean="0">
                <a:solidFill>
                  <a:srgbClr val="FF0000"/>
                </a:solidFill>
              </a:rPr>
              <a:t>9 </a:t>
            </a:r>
            <a:r>
              <a:rPr lang="en-US" altLang="zh-CN" sz="1800" dirty="0" smtClean="0"/>
              <a:t>voters kept their vote of Disapprove from LB281</a:t>
            </a:r>
          </a:p>
          <a:p>
            <a:pPr lvl="2" algn="just"/>
            <a:endParaRPr lang="en-US" altLang="zh-CN" sz="1800" dirty="0" smtClean="0"/>
          </a:p>
          <a:p>
            <a:pPr lvl="2" algn="just"/>
            <a:r>
              <a:rPr lang="en-US" altLang="zh-CN" sz="1800" dirty="0" smtClean="0">
                <a:solidFill>
                  <a:srgbClr val="FF0000"/>
                </a:solidFill>
              </a:rPr>
              <a:t>3</a:t>
            </a:r>
            <a:r>
              <a:rPr lang="en-US" altLang="zh-CN" sz="1800" dirty="0" smtClean="0"/>
              <a:t> </a:t>
            </a:r>
            <a:r>
              <a:rPr lang="en-US" altLang="zh-CN" sz="1800" dirty="0"/>
              <a:t>new Disapprove </a:t>
            </a:r>
            <a:r>
              <a:rPr lang="en-US" altLang="zh-CN" sz="1800" dirty="0" smtClean="0"/>
              <a:t>vote (Invalid, with out of scope comments).</a:t>
            </a:r>
          </a:p>
        </p:txBody>
      </p:sp>
    </p:spTree>
    <p:extLst>
      <p:ext uri="{BB962C8B-B14F-4D97-AF65-F5344CB8AC3E}">
        <p14:creationId xmlns:p14="http://schemas.microsoft.com/office/powerpoint/2010/main" val="3074473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Conditional approval to start SA ballot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Latest status: We have conditional approval for going to SA ballot with </a:t>
            </a:r>
            <a:r>
              <a:rPr lang="en-US" altLang="zh-CN" sz="2000" dirty="0" err="1"/>
              <a:t>TGbf</a:t>
            </a:r>
            <a:r>
              <a:rPr lang="en-US" altLang="zh-CN" sz="2000" dirty="0"/>
              <a:t> D4.0.</a:t>
            </a:r>
          </a:p>
          <a:p>
            <a:r>
              <a:rPr lang="en-GB" altLang="zh-CN" sz="2000" dirty="0"/>
              <a:t>Conditions that need to be satisfied (per section 12 in </a:t>
            </a:r>
            <a:r>
              <a:rPr lang="en-GB" altLang="zh-CN" sz="2000" u="sng" dirty="0">
                <a:hlinkClick r:id="rId3"/>
              </a:rPr>
              <a:t>LMSC operations manual</a:t>
            </a:r>
            <a:r>
              <a:rPr lang="en-GB" altLang="zh-CN" sz="2000" dirty="0"/>
              <a:t>):</a:t>
            </a:r>
          </a:p>
          <a:p>
            <a:pPr lvl="1" algn="just"/>
            <a:r>
              <a:rPr lang="en-US" altLang="zh-CN" sz="1800" dirty="0"/>
              <a:t>After resolution of the recirculation ballot is completed, the approval percentage is at least 75% and there are no new valid DISAPPROVE votes. </a:t>
            </a:r>
          </a:p>
          <a:p>
            <a:pPr lvl="1" algn="just"/>
            <a:r>
              <a:rPr lang="en-US" altLang="zh-CN" sz="1800" dirty="0"/>
              <a:t>No technical changes, as determined by the Working Group Chair, were made as a result of the recirculation ballot. </a:t>
            </a:r>
          </a:p>
          <a:p>
            <a:pPr lvl="1" algn="just"/>
            <a:r>
              <a:rPr lang="en-US" altLang="zh-CN" sz="1800" dirty="0"/>
              <a:t>No new valid DISAPPROVE comments on new issues that are not resolved to the satisfaction of the submitter from existing DISAPPROVE voters. </a:t>
            </a:r>
          </a:p>
          <a:p>
            <a:pPr lvl="1" algn="just"/>
            <a:r>
              <a:rPr lang="en-US" altLang="zh-CN" sz="1800" dirty="0"/>
              <a:t>If the Working Group Chair determines that there is a new invalid DISAPPROVE comment or vote, the Working Group Chair shall promptly provide details to the IEEE 802 LMSC. </a:t>
            </a:r>
          </a:p>
          <a:p>
            <a:pPr lvl="1" algn="just"/>
            <a:r>
              <a:rPr lang="en-US" altLang="zh-CN" sz="1800" dirty="0"/>
              <a:t>The Working Group Chair shall immediately report the results of the ballot to the IEEE 802 LMSC including: the date the ballot closed, vote tally and comments associated with any remaining disapproves (valid and invalid), the Working Group responses and the rationale for ruling any vote invalid. </a:t>
            </a:r>
          </a:p>
          <a:p>
            <a:pPr marL="342900" lvl="1" indent="-342900">
              <a:buChar char="•"/>
            </a:pPr>
            <a:r>
              <a:rPr lang="en-US" altLang="zh-CN" b="1" dirty="0"/>
              <a:t>We are operating as a comment resolution committee (CRC) for this call.</a:t>
            </a:r>
          </a:p>
        </p:txBody>
      </p:sp>
    </p:spTree>
    <p:extLst>
      <p:ext uri="{BB962C8B-B14F-4D97-AF65-F5344CB8AC3E}">
        <p14:creationId xmlns:p14="http://schemas.microsoft.com/office/powerpoint/2010/main" val="24080725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March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April 	  16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April 	  25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May 	  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xmlns=""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5031589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May Interim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Warsaw</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23:00-01:00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4:30-6:30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01:30-03:30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7:30-9:30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04:30-06:30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07:00-09:00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13:30-15:30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10:30-12:30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
        <p:nvSpPr>
          <p:cNvPr id="11" name="矩形 10">
            <a:extLst>
              <a:ext uri="{FF2B5EF4-FFF2-40B4-BE49-F238E27FC236}">
                <a16:creationId xmlns:a16="http://schemas.microsoft.com/office/drawing/2014/main" xmlns="" id="{60DEC871-6653-48AA-B55C-A02CB553F428}"/>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6100230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July</a:t>
            </a:r>
            <a:r>
              <a:rPr lang="en-US" altLang="zh-CN" b="1" dirty="0"/>
              <a:t> Interim 2024, </a:t>
            </a:r>
            <a:r>
              <a:rPr lang="en-US" altLang="zh-CN" b="1" dirty="0">
                <a:solidFill>
                  <a:srgbClr val="FF0000"/>
                </a:solidFill>
                <a:cs typeface="Times New Roman" panose="02020603050405020304" pitchFamily="18" charset="0"/>
              </a:rPr>
              <a:t>To be Confirmed: </a:t>
            </a:r>
          </a:p>
        </p:txBody>
      </p:sp>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graphicFrame>
        <p:nvGraphicFramePr>
          <p:cNvPr id="9" name="表格 8">
            <a:extLst>
              <a:ext uri="{FF2B5EF4-FFF2-40B4-BE49-F238E27FC236}">
                <a16:creationId xmlns:a16="http://schemas.microsoft.com/office/drawing/2014/main" xmlns=""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Montreal</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22:00-24:00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19:30-21:30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33189314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11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13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18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20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25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27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xmlns=""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
        <p:nvSpPr>
          <p:cNvPr id="8" name="Rectangle 3">
            <a:extLst>
              <a:ext uri="{FF2B5EF4-FFF2-40B4-BE49-F238E27FC236}">
                <a16:creationId xmlns:a16="http://schemas.microsoft.com/office/drawing/2014/main" xmlns="" id="{7CAF91C0-E1E6-4E32-B731-A36E35F4B904}"/>
              </a:ext>
            </a:extLst>
          </p:cNvPr>
          <p:cNvSpPr txBox="1">
            <a:spLocks noChangeArrowheads="1"/>
          </p:cNvSpPr>
          <p:nvPr/>
        </p:nvSpPr>
        <p:spPr bwMode="auto">
          <a:xfrm>
            <a:off x="603185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2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July	  4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9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Tree>
    <p:extLst>
      <p:ext uri="{BB962C8B-B14F-4D97-AF65-F5344CB8AC3E}">
        <p14:creationId xmlns:p14="http://schemas.microsoft.com/office/powerpoint/2010/main" val="32620683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May 	  7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p>
          <a:p>
            <a:pPr lvl="1"/>
            <a:endParaRPr lang="en-US" altLang="en-US" sz="3600" dirty="0"/>
          </a:p>
        </p:txBody>
      </p:sp>
    </p:spTree>
    <p:extLst>
      <p:ext uri="{BB962C8B-B14F-4D97-AF65-F5344CB8AC3E}">
        <p14:creationId xmlns:p14="http://schemas.microsoft.com/office/powerpoint/2010/main" val="42393439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545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5000 (Hongyuan Zhang)</a:t>
            </a:r>
            <a:r>
              <a:rPr lang="en-US" altLang="zh-CN" sz="1600" dirty="0" smtClean="0"/>
              <a:t>, 5001 </a:t>
            </a:r>
            <a:r>
              <a:rPr lang="en-US" altLang="zh-CN" sz="1600" dirty="0"/>
              <a:t>(Jing Guo), 5002 (</a:t>
            </a:r>
            <a:r>
              <a:rPr lang="en-US" altLang="zh-CN" sz="1600" dirty="0" err="1"/>
              <a:t>Niranjan</a:t>
            </a:r>
            <a:r>
              <a:rPr lang="en-US" altLang="zh-CN" sz="1600" dirty="0"/>
              <a:t> </a:t>
            </a:r>
            <a:r>
              <a:rPr lang="en-US" altLang="zh-CN" sz="1600" dirty="0" err="1"/>
              <a:t>Grandhe</a:t>
            </a:r>
            <a:r>
              <a:rPr lang="en-US" altLang="zh-CN" sz="1600" dirty="0"/>
              <a:t>), </a:t>
            </a:r>
            <a:r>
              <a:rPr lang="en-US" altLang="zh-CN" sz="1600" dirty="0" smtClean="0"/>
              <a:t>5003 (</a:t>
            </a:r>
            <a:r>
              <a:rPr lang="en-US" altLang="zh-CN" sz="1600" dirty="0" err="1"/>
              <a:t>Ankit</a:t>
            </a:r>
            <a:r>
              <a:rPr lang="en-US" altLang="zh-CN" sz="1600" dirty="0"/>
              <a:t> </a:t>
            </a:r>
            <a:r>
              <a:rPr lang="en-US" altLang="zh-CN" sz="1600" dirty="0" err="1" smtClean="0"/>
              <a:t>Sethi</a:t>
            </a:r>
            <a:r>
              <a:rPr lang="en-US" altLang="zh-CN" sz="1600" dirty="0" smtClean="0"/>
              <a:t>), 5004 (</a:t>
            </a:r>
            <a:r>
              <a:rPr lang="en-US" altLang="zh-CN" sz="1600" dirty="0" err="1"/>
              <a:t>Sachin</a:t>
            </a:r>
            <a:r>
              <a:rPr lang="en-US" altLang="zh-CN" sz="1600" dirty="0"/>
              <a:t> </a:t>
            </a:r>
            <a:r>
              <a:rPr lang="en-US" altLang="zh-CN" sz="1600" dirty="0" err="1" smtClean="0"/>
              <a:t>Pottigari</a:t>
            </a:r>
            <a:r>
              <a:rPr lang="en-US" altLang="zh-CN" sz="1600" dirty="0" smtClean="0"/>
              <a:t>), 5005 (</a:t>
            </a:r>
            <a:r>
              <a:rPr lang="en-US" altLang="zh-CN" sz="1600" dirty="0"/>
              <a:t>Zheng </a:t>
            </a:r>
            <a:r>
              <a:rPr lang="en-US" altLang="zh-CN" sz="1600" dirty="0" smtClean="0"/>
              <a:t>Guo), 5006 (</a:t>
            </a:r>
            <a:r>
              <a:rPr lang="en-US" altLang="zh-CN" sz="1600" dirty="0"/>
              <a:t>Yoshio </a:t>
            </a:r>
            <a:r>
              <a:rPr lang="en-US" altLang="zh-CN" sz="1600" dirty="0" smtClean="0"/>
              <a:t>Urabe), 5012 (</a:t>
            </a:r>
            <a:r>
              <a:rPr lang="en-US" altLang="zh-CN" sz="1600" dirty="0"/>
              <a:t>Benedikt </a:t>
            </a:r>
            <a:r>
              <a:rPr lang="en-US" altLang="zh-CN" sz="1600" dirty="0" smtClean="0"/>
              <a:t>Schweizer)</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600" kern="0" dirty="0"/>
          </a:p>
        </p:txBody>
      </p:sp>
    </p:spTree>
    <p:extLst>
      <p:ext uri="{BB962C8B-B14F-4D97-AF65-F5344CB8AC3E}">
        <p14:creationId xmlns:p14="http://schemas.microsoft.com/office/powerpoint/2010/main" val="22449976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546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resolutions for all the comments received from WG LB285 on </a:t>
            </a:r>
            <a:r>
              <a:rPr lang="en-US" altLang="zh-CN" sz="1800" b="1" dirty="0" err="1"/>
              <a:t>TGbf</a:t>
            </a:r>
            <a:r>
              <a:rPr lang="en-US" altLang="zh-CN" sz="1800" b="1" dirty="0"/>
              <a:t> D4.0 as contained in </a:t>
            </a:r>
            <a:r>
              <a:rPr lang="en-US" altLang="zh-CN" sz="1800" b="1" dirty="0" smtClean="0"/>
              <a:t>11-24/0779r0.</a:t>
            </a:r>
            <a:endParaRPr lang="en-US" altLang="zh-CN" sz="1800" b="1"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smtClean="0"/>
              <a:t>24/0779r0</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dirty="0" smtClean="0"/>
              <a:t>:</a:t>
            </a:r>
            <a:endParaRPr lang="en-US" altLang="zh-CN" sz="1050" b="1" kern="0" dirty="0"/>
          </a:p>
          <a:p>
            <a:pPr marL="342900" lvl="1" indent="-342900" algn="just">
              <a:buFont typeface="Arial" panose="020B0604020202020204" pitchFamily="34" charset="0"/>
              <a:buChar char="•"/>
              <a:defRPr/>
            </a:pPr>
            <a:endParaRPr lang="en-US" altLang="zh-CN" sz="1600" kern="0" dirty="0"/>
          </a:p>
        </p:txBody>
      </p:sp>
    </p:spTree>
    <p:extLst>
      <p:ext uri="{BB962C8B-B14F-4D97-AF65-F5344CB8AC3E}">
        <p14:creationId xmlns:p14="http://schemas.microsoft.com/office/powerpoint/2010/main" val="33383654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4000" dirty="0"/>
              <a:t>Motion 547: SA B</a:t>
            </a:r>
            <a:r>
              <a:rPr lang="en-US" altLang="en-US" sz="4000" dirty="0"/>
              <a:t>allot</a:t>
            </a:r>
            <a:endParaRPr lang="en-US" altLang="en-US" sz="4000" dirty="0">
              <a:solidFill>
                <a:schemeClr val="tx2"/>
              </a:solidFill>
            </a:endParaRPr>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en-US" sz="2000" dirty="0"/>
              <a:t>Approve a </a:t>
            </a:r>
            <a:r>
              <a:rPr lang="en-US" altLang="en-US" sz="2000" dirty="0">
                <a:solidFill>
                  <a:srgbClr val="FF0000"/>
                </a:solidFill>
              </a:rPr>
              <a:t>30 </a:t>
            </a:r>
            <a:r>
              <a:rPr lang="en-US" altLang="en-US" sz="2000" dirty="0"/>
              <a:t>day Initial SA Ballot asking the question “Should </a:t>
            </a:r>
            <a:r>
              <a:rPr lang="en-US" altLang="en-US" sz="2000" dirty="0" err="1"/>
              <a:t>TGbf</a:t>
            </a:r>
            <a:r>
              <a:rPr lang="en-US" altLang="en-US" sz="2000" dirty="0"/>
              <a:t> Draft </a:t>
            </a:r>
            <a:r>
              <a:rPr lang="en-US" altLang="en-US" sz="2000" dirty="0">
                <a:solidFill>
                  <a:srgbClr val="FF0000"/>
                </a:solidFill>
              </a:rPr>
              <a:t>4.0</a:t>
            </a:r>
            <a:r>
              <a:rPr lang="en-US" altLang="en-US" sz="2000" dirty="0"/>
              <a:t> be forwarded to </a:t>
            </a:r>
            <a:r>
              <a:rPr lang="en-US" altLang="en-US" sz="2000" dirty="0" err="1"/>
              <a:t>RevCom</a:t>
            </a:r>
            <a:r>
              <a:rPr lang="en-US" altLang="en-US" sz="2000" dirty="0"/>
              <a: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262978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April 	  16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April 	  25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May 	  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147867</TotalTime>
  <Words>2389</Words>
  <Application>Microsoft Office PowerPoint</Application>
  <PresentationFormat>宽屏</PresentationFormat>
  <Paragraphs>451</Paragraphs>
  <Slides>30</Slides>
  <Notes>30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30</vt:i4>
      </vt:variant>
    </vt:vector>
  </HeadingPairs>
  <TitlesOfParts>
    <vt:vector size="42"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May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670</cp:revision>
  <cp:lastPrinted>2014-11-04T15:04:57Z</cp:lastPrinted>
  <dcterms:created xsi:type="dcterms:W3CDTF">2007-04-17T18:10:23Z</dcterms:created>
  <dcterms:modified xsi:type="dcterms:W3CDTF">2024-05-06T09:48:27Z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(3)CKRhWPsIB6FNzkBQMwB1rEg5r+skvL2oMqN0l5YSj8xUiEKdDU1RZOBby0p+QX6YWclzUgR/
rJxxuOJpMYmQLx1d+VgFmhGoW1RZahye3/5dvzGfdz+8U9JEPwRynU8nq3HOEMNM3ZW36U+T
hOs2lXwEy3aTAoNzUx9PVWPOW0atv3jLWB32aGr900o39YN9Bwbn/mbCvKAZmzDiCNl7ErEF
gog3JLaRIVIQPED61B</vt:lpwstr>
  </property>
  <property fmtid="{D5CDD505-2E9C-101B-9397-08002B2CF9AE}" pid="27" name="_2015_ms_pID_7253431">
    <vt:lpwstr>ZYUk5p97XxgpxIgoGqUyw20Nmlp8PBPApL8xiz9g4Ob0pZOIjG1Pd5
CwaPOFcDF8j+eq2yTbORrfSw4uzTVh4/xqXK5zVFFKWSynTstE6svjQy9A34OX6+3QVZZmkJ
mqVekAagXVByzRVww8z38N8qVYju3bLyNPc4h+R9cuWZziUACXSOwLBJxv7zgmKx/EYiDNZi
ZR7u69WRDtAaYaKP/bSWP+AZ2hMb1bBH+fXh</vt:lpwstr>
  </property>
  <property fmtid="{D5CDD505-2E9C-101B-9397-08002B2CF9AE}" pid="28" name="_2015_ms_pID_7253432">
    <vt:lpwstr>iXRfVEkCdy++BYt4LeAN+L0=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