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25" r:id="rId20"/>
    <p:sldId id="1426" r:id="rId21"/>
    <p:sldId id="1389" r:id="rId22"/>
    <p:sldId id="1428" r:id="rId23"/>
    <p:sldId id="1423" r:id="rId24"/>
    <p:sldId id="1424" r:id="rId25"/>
    <p:sldId id="1187" r:id="rId26"/>
    <p:sldId id="1186" r:id="rId27"/>
    <p:sldId id="1429" r:id="rId28"/>
    <p:sldId id="1185" r:id="rId29"/>
    <p:sldId id="1421"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492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763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182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80832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48113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778146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802.11-23/0756r0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Ma</a:t>
            </a:r>
            <a:r>
              <a:rPr lang="en-US" altLang="zh-CN" sz="3600" dirty="0">
                <a:solidFill>
                  <a:srgbClr val="0000FF"/>
                </a:solidFill>
              </a:rPr>
              <a:t>y</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2024-05-07</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zh-CN" sz="1400" dirty="0">
                <a:solidFill>
                  <a:srgbClr val="0000FF"/>
                </a:solidFill>
              </a:rPr>
              <a:t>WG LB285</a:t>
            </a:r>
            <a:endParaRPr lang="en-US" altLang="en-US" sz="1400" dirty="0">
              <a:solidFill>
                <a:srgbClr val="0000FF"/>
              </a:solidFill>
            </a:endParaRPr>
          </a:p>
          <a:p>
            <a:pPr algn="just"/>
            <a:r>
              <a:rPr lang="en-US" altLang="en-US" sz="1400" dirty="0">
                <a:solidFill>
                  <a:srgbClr val="0000FF"/>
                </a:solidFill>
              </a:rPr>
              <a:t>Conditional approval to start SA ballot</a:t>
            </a:r>
          </a:p>
          <a:p>
            <a:pPr algn="just"/>
            <a:r>
              <a:rPr lang="en-US" altLang="en-US" sz="1400" dirty="0">
                <a:solidFill>
                  <a:srgbClr val="0000FF"/>
                </a:solidFill>
              </a:rPr>
              <a:t>Comment review and resolution</a:t>
            </a:r>
          </a:p>
          <a:p>
            <a:pPr algn="just"/>
            <a:r>
              <a:rPr lang="en-US" altLang="en-US" sz="1400" dirty="0">
                <a:solidFill>
                  <a:srgbClr val="0000FF"/>
                </a:solidFill>
              </a:rPr>
              <a:t>Motion to approve comment resolutions </a:t>
            </a:r>
          </a:p>
          <a:p>
            <a:pPr algn="just"/>
            <a:r>
              <a:rPr lang="en-US" altLang="en-US" sz="1400" dirty="0">
                <a:solidFill>
                  <a:srgbClr val="0000FF"/>
                </a:solidFill>
              </a:rPr>
              <a:t>Motion to start Initial SA letter ballot </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2549597"/>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a:solidFill>
                  <a:srgbClr val="FF0000"/>
                </a:solidFill>
              </a:rPr>
              <a:t>XX</a:t>
            </a:r>
            <a:r>
              <a:rPr lang="en-US" altLang="zh-CN" sz="2400" dirty="0"/>
              <a:t> remaining Disapprove voters:</a:t>
            </a:r>
          </a:p>
          <a:p>
            <a:pPr lvl="2" algn="just"/>
            <a:r>
              <a:rPr lang="en-US" altLang="zh-CN" sz="1800" dirty="0">
                <a:solidFill>
                  <a:srgbClr val="FF0000"/>
                </a:solidFill>
              </a:rPr>
              <a:t>XX</a:t>
            </a:r>
            <a:r>
              <a:rPr lang="en-US" altLang="zh-CN" sz="1800" dirty="0"/>
              <a:t> voters kept their vote of Disapprove from LB281</a:t>
            </a:r>
          </a:p>
          <a:p>
            <a:pPr lvl="2" algn="just"/>
            <a:r>
              <a:rPr lang="en-US" altLang="zh-CN" sz="1800" dirty="0">
                <a:solidFill>
                  <a:srgbClr val="FF0000"/>
                </a:solidFill>
              </a:rPr>
              <a:t>X</a:t>
            </a:r>
            <a:r>
              <a:rPr lang="en-US" altLang="zh-CN" sz="1800" dirty="0"/>
              <a:t> voters had changed their vote to Yes post LB281 (via e-mail) but did not update their vote (to Approve) via the system (LB285)</a:t>
            </a:r>
          </a:p>
          <a:p>
            <a:pPr lvl="2" algn="just"/>
            <a:r>
              <a:rPr lang="en-US" altLang="zh-CN" sz="1800" dirty="0">
                <a:solidFill>
                  <a:srgbClr val="FF0000"/>
                </a:solidFill>
              </a:rPr>
              <a:t>X</a:t>
            </a:r>
            <a:r>
              <a:rPr lang="en-US" altLang="zh-CN" sz="1800" dirty="0"/>
              <a:t> new Disapprove vote.</a:t>
            </a:r>
          </a:p>
          <a:p>
            <a:pPr lvl="1" algn="just"/>
            <a:r>
              <a:rPr lang="en-US" altLang="zh-CN" sz="2400" dirty="0"/>
              <a:t>Actual: </a:t>
            </a:r>
            <a:r>
              <a:rPr lang="en-US" altLang="zh-CN" sz="2400" dirty="0">
                <a:solidFill>
                  <a:srgbClr val="FF0000"/>
                </a:solidFill>
              </a:rPr>
              <a:t>XX</a:t>
            </a:r>
            <a:r>
              <a:rPr lang="en-US" altLang="zh-CN" sz="2400" dirty="0"/>
              <a:t> disapprove votes, which brings the approval rate to ~</a:t>
            </a:r>
            <a:r>
              <a:rPr lang="en-US" altLang="zh-CN" sz="2400" dirty="0">
                <a:solidFill>
                  <a:srgbClr val="FF0000"/>
                </a:solidFill>
              </a:rPr>
              <a:t>XX</a:t>
            </a:r>
            <a:r>
              <a:rPr lang="en-US" altLang="zh-CN" sz="2400" dirty="0"/>
              <a:t>%.</a:t>
            </a:r>
          </a:p>
        </p:txBody>
      </p:sp>
    </p:spTree>
    <p:extLst>
      <p:ext uri="{BB962C8B-B14F-4D97-AF65-F5344CB8AC3E}">
        <p14:creationId xmlns:p14="http://schemas.microsoft.com/office/powerpoint/2010/main" val="307447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11" name="矩形 10">
            <a:extLst>
              <a:ext uri="{FF2B5EF4-FFF2-40B4-BE49-F238E27FC236}">
                <a16:creationId xmlns:a16="http://schemas.microsoft.com/office/drawing/2014/main"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61002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18931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a16="http://schemas.microsoft.com/office/drawing/2014/main"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July	  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262068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May 	  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4239343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600" kern="0" dirty="0"/>
          </a:p>
        </p:txBody>
      </p:sp>
    </p:spTree>
    <p:extLst>
      <p:ext uri="{BB962C8B-B14F-4D97-AF65-F5344CB8AC3E}">
        <p14:creationId xmlns:p14="http://schemas.microsoft.com/office/powerpoint/2010/main" val="2244997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resolutions for all the comments received from WG LB285 on </a:t>
            </a:r>
            <a:r>
              <a:rPr lang="en-US" altLang="zh-CN" sz="1800" b="1" dirty="0" err="1"/>
              <a:t>TGbf</a:t>
            </a:r>
            <a:r>
              <a:rPr lang="en-US" altLang="zh-CN" sz="1800" b="1" dirty="0"/>
              <a:t> D4.0 as contained in 11-24/</a:t>
            </a:r>
            <a:r>
              <a:rPr lang="en-US" altLang="zh-CN" sz="1800" b="1" dirty="0" err="1">
                <a:solidFill>
                  <a:srgbClr val="FF0000"/>
                </a:solidFill>
              </a:rPr>
              <a:t>XXXXrX</a:t>
            </a:r>
            <a:r>
              <a:rPr lang="en-US" altLang="zh-CN" sz="1800" b="1" dirty="0"/>
              <a: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600" kern="0" dirty="0"/>
          </a:p>
        </p:txBody>
      </p:sp>
    </p:spTree>
    <p:extLst>
      <p:ext uri="{BB962C8B-B14F-4D97-AF65-F5344CB8AC3E}">
        <p14:creationId xmlns:p14="http://schemas.microsoft.com/office/powerpoint/2010/main" val="812894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4000" dirty="0"/>
              <a:t>Motion 547: SA B</a:t>
            </a:r>
            <a:r>
              <a:rPr lang="en-US" altLang="en-US" sz="4000" dirty="0"/>
              <a:t>allot</a:t>
            </a:r>
            <a:endParaRPr lang="en-US" altLang="en-US" sz="4000" dirty="0">
              <a:solidFill>
                <a:schemeClr val="tx2"/>
              </a:solidFill>
            </a:endParaRPr>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en-US" sz="2000" dirty="0"/>
              <a:t>Approve a </a:t>
            </a:r>
            <a:r>
              <a:rPr lang="en-US" altLang="en-US" sz="2000" dirty="0">
                <a:solidFill>
                  <a:srgbClr val="FF0000"/>
                </a:solidFill>
              </a:rPr>
              <a:t>30 </a:t>
            </a:r>
            <a:r>
              <a:rPr lang="en-US" altLang="en-US" sz="2000" dirty="0"/>
              <a:t>day Initial SA Ballot asking the question “Should </a:t>
            </a:r>
            <a:r>
              <a:rPr lang="en-US" altLang="en-US" sz="2000" dirty="0" err="1"/>
              <a:t>TGbf</a:t>
            </a:r>
            <a:r>
              <a:rPr lang="en-US" altLang="en-US" sz="2000" dirty="0"/>
              <a:t> Draft </a:t>
            </a:r>
            <a:r>
              <a:rPr lang="en-US" altLang="en-US" sz="2000" dirty="0">
                <a:solidFill>
                  <a:srgbClr val="FF0000"/>
                </a:solidFill>
              </a:rPr>
              <a:t>4.0</a:t>
            </a:r>
            <a:r>
              <a:rPr lang="en-US" altLang="en-US" sz="2000" dirty="0"/>
              <a:t> be forwarded to </a:t>
            </a:r>
            <a:r>
              <a:rPr lang="en-US" altLang="en-US" sz="2000" dirty="0" err="1"/>
              <a:t>RevCom</a:t>
            </a:r>
            <a:r>
              <a:rPr lang="en-US" altLang="en-US" sz="2000" dirty="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6297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147789</TotalTime>
  <Words>3289</Words>
  <Application>Microsoft Office PowerPoint</Application>
  <PresentationFormat>宽屏</PresentationFormat>
  <Paragraphs>442</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653</cp:revision>
  <cp:lastPrinted>2014-11-04T15:04:57Z</cp:lastPrinted>
  <dcterms:created xsi:type="dcterms:W3CDTF">2007-04-17T18:10:23Z</dcterms:created>
  <dcterms:modified xsi:type="dcterms:W3CDTF">2024-04-30T06:39:00Z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