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9" r:id="rId2"/>
    <p:sldId id="441" r:id="rId3"/>
    <p:sldId id="463" r:id="rId4"/>
    <p:sldId id="472" r:id="rId5"/>
    <p:sldId id="473" r:id="rId6"/>
    <p:sldId id="471" r:id="rId7"/>
    <p:sldId id="474" r:id="rId8"/>
    <p:sldId id="455" r:id="rId9"/>
    <p:sldId id="462" r:id="rId10"/>
    <p:sldId id="461" r:id="rId11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1" autoAdjust="0"/>
    <p:restoredTop sz="96327" autoAdjust="0"/>
  </p:normalViewPr>
  <p:slideViewPr>
    <p:cSldViewPr>
      <p:cViewPr varScale="1">
        <p:scale>
          <a:sx n="74" d="100"/>
          <a:sy n="74" d="100"/>
        </p:scale>
        <p:origin x="85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>
                <a:cs typeface="Arial" charset="0"/>
              </a:rPr>
              <a:t>Page </a:t>
            </a:r>
            <a:fld id="{B376B859-F927-4FFC-938A-1E85F81B0C78}" type="slidenum">
              <a:rPr lang="en-US" smtClean="0">
                <a:cs typeface="Arial" charset="0"/>
              </a:rPr>
              <a:pPr/>
              <a:t>1</a:t>
            </a:fld>
            <a:endParaRPr lang="en-US">
              <a:cs typeface="Arial" charset="0"/>
            </a:endParaRPr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13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86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78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87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53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90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02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21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6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2024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2024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2024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5457" y="1666619"/>
            <a:ext cx="8582751" cy="4354712"/>
          </a:xfrm>
          <a:prstGeom prst="rect">
            <a:avLst/>
          </a:prstGeom>
        </p:spPr>
        <p:txBody>
          <a:bodyPr>
            <a:noAutofit/>
          </a:bodyPr>
          <a:lstStyle>
            <a:lvl1pPr marL="280988" indent="-223838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8000" indent="-2159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47713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1225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1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082675" indent="-168275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05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404085"/>
            <a:ext cx="8659976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Bullet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216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2024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2024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2024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2024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2024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2024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2024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2024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154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April 2024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39694" y="6475413"/>
            <a:ext cx="140423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doc.: IEEE </a:t>
            </a:r>
            <a:r>
              <a:rPr lang="en-US" sz="1800" b="1" dirty="0" smtClean="0">
                <a:cs typeface="+mn-cs"/>
              </a:rPr>
              <a:t>802.11-24/0753r0</a:t>
            </a:r>
            <a:endParaRPr lang="en-US" sz="1800" b="1" dirty="0"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Ron Porat (Broadcom)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066800"/>
          </a:xfrm>
        </p:spPr>
        <p:txBody>
          <a:bodyPr/>
          <a:lstStyle/>
          <a:p>
            <a:r>
              <a:rPr lang="en-US" sz="2000" dirty="0"/>
              <a:t>New MCS </a:t>
            </a:r>
            <a:r>
              <a:rPr lang="en-US" sz="2000" dirty="0" smtClean="0"/>
              <a:t> - Simulation </a:t>
            </a:r>
            <a:r>
              <a:rPr lang="en-US" sz="2000" dirty="0" smtClean="0"/>
              <a:t>Results </a:t>
            </a:r>
            <a:endParaRPr lang="en-US" sz="200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</a:t>
            </a:r>
            <a:r>
              <a:rPr lang="en-US" sz="2000" b="0" dirty="0" smtClean="0"/>
              <a:t>2024-04-29</a:t>
            </a:r>
            <a:endParaRPr lang="en-US" sz="2000" b="0" dirty="0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2024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473062"/>
              </p:ext>
            </p:extLst>
          </p:nvPr>
        </p:nvGraphicFramePr>
        <p:xfrm>
          <a:off x="685800" y="2824688"/>
          <a:ext cx="7772401" cy="2427824"/>
        </p:xfrm>
        <a:graphic>
          <a:graphicData uri="http://schemas.openxmlformats.org/drawingml/2006/table">
            <a:tbl>
              <a:tblPr/>
              <a:tblGrid>
                <a:gridCol w="180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4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dirty="0">
                          <a:effectLst/>
                          <a:latin typeface="Times New Roman"/>
                        </a:rPr>
                        <a:t>Name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Affiliations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Address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Phone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email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Ron Porat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Broadcom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nl-NL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Times New Roman"/>
                          <a:ea typeface="Times New Roman"/>
                        </a:rPr>
                        <a:t>ron.porat@broadcom.com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Qijia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Liu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Broadcom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SP #1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1800" b="0" dirty="0" smtClean="0"/>
              <a:t>Do you agree to add to the 11bn SFD : 11bn </a:t>
            </a:r>
            <a:r>
              <a:rPr lang="en-US" sz="1800" b="0" dirty="0"/>
              <a:t>supports </a:t>
            </a:r>
            <a:r>
              <a:rPr lang="en-US" sz="1800" b="0" dirty="0" smtClean="0"/>
              <a:t>the added new MCS for all transmission modes:</a:t>
            </a:r>
          </a:p>
          <a:p>
            <a:pPr lvl="1"/>
            <a:r>
              <a:rPr lang="en-US" sz="1400" dirty="0" smtClean="0"/>
              <a:t>Rate 2/3 with QPSK, 16QAM, 256QAM</a:t>
            </a:r>
          </a:p>
          <a:p>
            <a:pPr lvl="1"/>
            <a:r>
              <a:rPr lang="en-US" sz="1400" dirty="0" smtClean="0"/>
              <a:t>Rate 5/6 with 16QAM</a:t>
            </a:r>
            <a:endParaRPr lang="en-US" sz="16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4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endParaRPr lang="en-US" sz="1800" b="0" dirty="0" smtClean="0"/>
          </a:p>
          <a:p>
            <a:r>
              <a:rPr lang="en-US" sz="1800" b="0" dirty="0" smtClean="0"/>
              <a:t>[1]-[3] introduced four new MCS. We have previously simulated them as mentioned in [4] but didn’t provide our results</a:t>
            </a:r>
          </a:p>
          <a:p>
            <a:endParaRPr lang="en-US" sz="1800" b="0" dirty="0" smtClean="0"/>
          </a:p>
          <a:p>
            <a:r>
              <a:rPr lang="en-US" sz="1800" b="0" dirty="0" smtClean="0"/>
              <a:t>In this short contribution we provide our results for the new MCS and also investigate whether they are needed to improve the gains of UEQM over EQM</a:t>
            </a:r>
            <a:endParaRPr lang="en-US" sz="1400" dirty="0"/>
          </a:p>
          <a:p>
            <a:pPr lvl="1"/>
            <a:endParaRPr lang="en-US" sz="16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7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Simulation Assumptions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marL="857250" lvl="2" indent="0">
              <a:buNone/>
            </a:pPr>
            <a:endParaRPr lang="en-US" sz="1400" dirty="0" smtClean="0"/>
          </a:p>
          <a:p>
            <a:r>
              <a:rPr lang="en-US" sz="1800" b="0" dirty="0" err="1" smtClean="0"/>
              <a:t>Nss</a:t>
            </a:r>
            <a:r>
              <a:rPr lang="en-US" sz="1800" b="0" dirty="0" smtClean="0"/>
              <a:t>=1 </a:t>
            </a:r>
            <a:r>
              <a:rPr lang="en-US" sz="1800" b="0" dirty="0" smtClean="0">
                <a:sym typeface="Wingdings" panose="05000000000000000000" pitchFamily="2" charset="2"/>
              </a:rPr>
              <a:t> focus of new MCS is on one stream where there is no benefit for UEQM</a:t>
            </a:r>
            <a:endParaRPr lang="en-US" sz="1800" b="0" dirty="0"/>
          </a:p>
          <a:p>
            <a:r>
              <a:rPr lang="en-US" sz="1800" b="0" dirty="0"/>
              <a:t>MIMO </a:t>
            </a:r>
            <a:r>
              <a:rPr lang="en-US" sz="1800" b="0" dirty="0" err="1" smtClean="0"/>
              <a:t>Config</a:t>
            </a:r>
            <a:r>
              <a:rPr lang="en-US" sz="1800" b="0" dirty="0" smtClean="0"/>
              <a:t>: 2x2</a:t>
            </a:r>
            <a:endParaRPr lang="en-US" sz="1800" b="0" dirty="0"/>
          </a:p>
          <a:p>
            <a:r>
              <a:rPr lang="en-US" sz="1800" b="0" dirty="0"/>
              <a:t>80MHz</a:t>
            </a:r>
          </a:p>
          <a:p>
            <a:r>
              <a:rPr lang="en-US" sz="1800" b="0" dirty="0"/>
              <a:t>DNLOS</a:t>
            </a:r>
            <a:r>
              <a:rPr lang="en-US" sz="1800" b="0" dirty="0" smtClean="0"/>
              <a:t>, </a:t>
            </a:r>
            <a:r>
              <a:rPr lang="en-US" sz="1800" b="0" dirty="0"/>
              <a:t>500 channel realizations for each MIMO </a:t>
            </a:r>
            <a:r>
              <a:rPr lang="en-US" sz="1800" b="0" dirty="0" err="1" smtClean="0"/>
              <a:t>config</a:t>
            </a:r>
            <a:endParaRPr lang="en-US" sz="1800" b="0" dirty="0" smtClean="0"/>
          </a:p>
          <a:p>
            <a:r>
              <a:rPr lang="en-US" sz="1800" b="0" dirty="0" smtClean="0"/>
              <a:t>Including </a:t>
            </a:r>
            <a:r>
              <a:rPr lang="en-US" sz="1800" b="0" dirty="0"/>
              <a:t>RF </a:t>
            </a:r>
            <a:r>
              <a:rPr lang="en-US" sz="1800" b="0" dirty="0" smtClean="0"/>
              <a:t>impairments</a:t>
            </a:r>
          </a:p>
          <a:p>
            <a:r>
              <a:rPr lang="en-US" sz="1800" b="0" dirty="0" smtClean="0"/>
              <a:t>PER and </a:t>
            </a:r>
            <a:r>
              <a:rPr lang="en-US" sz="1800" b="0" dirty="0" err="1" smtClean="0"/>
              <a:t>Gput</a:t>
            </a:r>
            <a:r>
              <a:rPr lang="en-US" sz="1800" b="0" dirty="0" smtClean="0"/>
              <a:t> curves</a:t>
            </a:r>
          </a:p>
          <a:p>
            <a:r>
              <a:rPr lang="en-US" sz="1800" b="0" dirty="0" smtClean="0"/>
              <a:t>Not shown here but we have seen similar results for BLOS, open loop, 1x1 and 4x2 cases</a:t>
            </a:r>
          </a:p>
          <a:p>
            <a:r>
              <a:rPr lang="en-US" sz="1800" b="0" dirty="0" smtClean="0"/>
              <a:t>Focus on low hanging fruit </a:t>
            </a:r>
            <a:r>
              <a:rPr lang="en-US" sz="1800" b="0" dirty="0" smtClean="0">
                <a:sym typeface="Wingdings" panose="05000000000000000000" pitchFamily="2" charset="2"/>
              </a:rPr>
              <a:t> new combinations of existing code rates and modulations  </a:t>
            </a:r>
            <a:endParaRPr lang="en-US" sz="1800" b="0" dirty="0"/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12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04800"/>
          </a:xfrm>
        </p:spPr>
        <p:txBody>
          <a:bodyPr/>
          <a:lstStyle/>
          <a:p>
            <a:r>
              <a:rPr lang="en-US" sz="2400" dirty="0"/>
              <a:t>Nss-1: 80MHz 2x2 DNLOS TXBF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196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b="0" dirty="0"/>
          </a:p>
          <a:p>
            <a:pPr lvl="1"/>
            <a:endParaRPr lang="en-US" sz="16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pic>
        <p:nvPicPr>
          <p:cNvPr id="16" name="Google Shape;1946;p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0"/>
            <a:ext cx="67056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949;p198"/>
          <p:cNvSpPr txBox="1"/>
          <p:nvPr/>
        </p:nvSpPr>
        <p:spPr>
          <a:xfrm>
            <a:off x="0" y="2892600"/>
            <a:ext cx="7540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FF0000"/>
                </a:solidFill>
              </a:rPr>
              <a:t>                </a:t>
            </a:r>
            <a:r>
              <a:rPr lang="en-US" sz="800" dirty="0">
                <a:solidFill>
                  <a:srgbClr val="0000FF"/>
                </a:solidFill>
              </a:rPr>
              <a:t>1a</a:t>
            </a:r>
            <a:r>
              <a:rPr lang="en-US" sz="800" dirty="0">
                <a:solidFill>
                  <a:srgbClr val="FF0000"/>
                </a:solidFill>
              </a:rPr>
              <a:t>     2     3        </a:t>
            </a:r>
            <a:r>
              <a:rPr lang="en-US" sz="800" dirty="0">
                <a:solidFill>
                  <a:srgbClr val="0000FF"/>
                </a:solidFill>
              </a:rPr>
              <a:t>3a</a:t>
            </a:r>
            <a:r>
              <a:rPr lang="en-US" sz="800" dirty="0">
                <a:solidFill>
                  <a:srgbClr val="FF0000"/>
                </a:solidFill>
              </a:rPr>
              <a:t>             4         </a:t>
            </a:r>
            <a:r>
              <a:rPr lang="en-US" sz="800" dirty="0">
                <a:solidFill>
                  <a:srgbClr val="00FF00"/>
                </a:solidFill>
              </a:rPr>
              <a:t>4a</a:t>
            </a:r>
            <a:r>
              <a:rPr lang="en-US" sz="800" dirty="0">
                <a:solidFill>
                  <a:srgbClr val="FF0000"/>
                </a:solidFill>
              </a:rPr>
              <a:t>      5          6           7        </a:t>
            </a:r>
            <a:r>
              <a:rPr lang="en-US" sz="800" dirty="0">
                <a:solidFill>
                  <a:srgbClr val="0000FF"/>
                </a:solidFill>
              </a:rPr>
              <a:t>7a</a:t>
            </a:r>
            <a:r>
              <a:rPr lang="en-US" sz="800" dirty="0">
                <a:solidFill>
                  <a:srgbClr val="FF0000"/>
                </a:solidFill>
              </a:rPr>
              <a:t>          8          9      </a:t>
            </a:r>
            <a:r>
              <a:rPr lang="en-US" sz="800" dirty="0">
                <a:solidFill>
                  <a:srgbClr val="0000FF"/>
                </a:solidFill>
              </a:rPr>
              <a:t>8a</a:t>
            </a:r>
            <a:r>
              <a:rPr lang="en-US" sz="800" dirty="0">
                <a:solidFill>
                  <a:srgbClr val="FF0000"/>
                </a:solidFill>
              </a:rPr>
              <a:t>      10             11       </a:t>
            </a:r>
            <a:r>
              <a:rPr lang="en-US" sz="800" dirty="0">
                <a:solidFill>
                  <a:srgbClr val="0000FF"/>
                </a:solidFill>
              </a:rPr>
              <a:t>10a</a:t>
            </a:r>
            <a:r>
              <a:rPr lang="en-US" sz="800" dirty="0">
                <a:solidFill>
                  <a:srgbClr val="FF0000"/>
                </a:solidFill>
              </a:rPr>
              <a:t>       12                   13     </a:t>
            </a:r>
            <a:endParaRPr sz="800" dirty="0">
              <a:solidFill>
                <a:srgbClr val="00FF00"/>
              </a:solidFill>
            </a:endParaRPr>
          </a:p>
        </p:txBody>
      </p:sp>
      <p:graphicFrame>
        <p:nvGraphicFramePr>
          <p:cNvPr id="18" name="Google Shape;1950;p198"/>
          <p:cNvGraphicFramePr/>
          <p:nvPr>
            <p:extLst/>
          </p:nvPr>
        </p:nvGraphicFramePr>
        <p:xfrm>
          <a:off x="6858000" y="1829313"/>
          <a:ext cx="2219325" cy="374446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2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3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MCS</a:t>
                      </a:r>
                      <a:endParaRPr sz="800"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Modulation</a:t>
                      </a:r>
                      <a:endParaRPr sz="800"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Code rate</a:t>
                      </a:r>
                      <a:endParaRPr sz="800"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Goodput</a:t>
                      </a:r>
                      <a:endParaRPr sz="800"/>
                    </a:p>
                  </a:txBody>
                  <a:tcPr marL="28575" marR="28575" marT="19050" marB="19050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0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BPSK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1/2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0.5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1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QPSK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1/2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1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1a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QPSK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2/3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1.33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2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QPSK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3/4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1.5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3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16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1/2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2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3a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16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2/3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2.67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4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16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3/4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3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FF00"/>
                          </a:solidFill>
                        </a:rPr>
                        <a:t>4a</a:t>
                      </a:r>
                      <a:endParaRPr sz="800">
                        <a:solidFill>
                          <a:srgbClr val="00FF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FF00"/>
                          </a:solidFill>
                        </a:rPr>
                        <a:t>16</a:t>
                      </a:r>
                      <a:endParaRPr sz="800">
                        <a:solidFill>
                          <a:srgbClr val="00FF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FF00"/>
                          </a:solidFill>
                        </a:rPr>
                        <a:t>5/6</a:t>
                      </a:r>
                      <a:endParaRPr sz="800">
                        <a:solidFill>
                          <a:srgbClr val="00FF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FF00"/>
                          </a:solidFill>
                        </a:rPr>
                        <a:t>3.33</a:t>
                      </a:r>
                      <a:endParaRPr sz="800">
                        <a:solidFill>
                          <a:srgbClr val="00FF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5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64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2/3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4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6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64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3/4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4.5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7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64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5/6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5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7a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256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2/3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5.33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8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256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3/4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6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8a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1K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2/3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6.67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9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256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5/6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6.67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10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1K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3/4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7.5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10a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4K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2/3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0000FF"/>
                          </a:solidFill>
                        </a:rPr>
                        <a:t>8</a:t>
                      </a:r>
                      <a:endParaRPr sz="8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11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1K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5/6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8.33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12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4K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3/4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9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31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13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4K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FF0000"/>
                          </a:solidFill>
                        </a:rPr>
                        <a:t>5/6</a:t>
                      </a:r>
                      <a:endParaRPr sz="8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10</a:t>
                      </a:r>
                      <a:endParaRPr sz="800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9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04800"/>
          </a:xfrm>
        </p:spPr>
        <p:txBody>
          <a:bodyPr/>
          <a:lstStyle/>
          <a:p>
            <a:r>
              <a:rPr lang="en-US" sz="2400" dirty="0"/>
              <a:t>Nss-1: 80MHz 2x2 DNLOS TXBF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19600"/>
          </a:xfrm>
        </p:spPr>
        <p:txBody>
          <a:bodyPr/>
          <a:lstStyle/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2024</a:t>
            </a:r>
            <a:endParaRPr lang="en-US" dirty="0"/>
          </a:p>
        </p:txBody>
      </p:sp>
      <p:pic>
        <p:nvPicPr>
          <p:cNvPr id="25" name="Google Shape;1957;p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9500" y="1063674"/>
            <a:ext cx="6184575" cy="533712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960;p199"/>
          <p:cNvSpPr txBox="1"/>
          <p:nvPr/>
        </p:nvSpPr>
        <p:spPr>
          <a:xfrm>
            <a:off x="3671775" y="2192599"/>
            <a:ext cx="239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No use of 1K/4K QAM + 2/3 MCSs</a:t>
            </a:r>
            <a:endParaRPr sz="1000"/>
          </a:p>
        </p:txBody>
      </p:sp>
      <p:sp>
        <p:nvSpPr>
          <p:cNvPr id="27" name="Google Shape;1961;p199"/>
          <p:cNvSpPr/>
          <p:nvPr/>
        </p:nvSpPr>
        <p:spPr>
          <a:xfrm>
            <a:off x="4056500" y="3677099"/>
            <a:ext cx="361500" cy="602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28" name="Google Shape;1962;p199"/>
          <p:cNvSpPr/>
          <p:nvPr/>
        </p:nvSpPr>
        <p:spPr>
          <a:xfrm>
            <a:off x="2513875" y="5016899"/>
            <a:ext cx="361500" cy="602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963;p199"/>
          <p:cNvSpPr txBox="1"/>
          <p:nvPr/>
        </p:nvSpPr>
        <p:spPr>
          <a:xfrm>
            <a:off x="4469575" y="3940799"/>
            <a:ext cx="239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256QAM + 2/3</a:t>
            </a:r>
            <a:endParaRPr sz="1000"/>
          </a:p>
        </p:txBody>
      </p:sp>
      <p:sp>
        <p:nvSpPr>
          <p:cNvPr id="30" name="Google Shape;1964;p199"/>
          <p:cNvSpPr txBox="1"/>
          <p:nvPr/>
        </p:nvSpPr>
        <p:spPr>
          <a:xfrm>
            <a:off x="2875375" y="5280599"/>
            <a:ext cx="239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16QAM + 2/3</a:t>
            </a:r>
            <a:endParaRPr sz="1000"/>
          </a:p>
        </p:txBody>
      </p:sp>
      <p:sp>
        <p:nvSpPr>
          <p:cNvPr id="31" name="Google Shape;1965;p199"/>
          <p:cNvSpPr/>
          <p:nvPr/>
        </p:nvSpPr>
        <p:spPr>
          <a:xfrm>
            <a:off x="1753075" y="5619299"/>
            <a:ext cx="361500" cy="602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966;p199"/>
          <p:cNvSpPr txBox="1"/>
          <p:nvPr/>
        </p:nvSpPr>
        <p:spPr>
          <a:xfrm>
            <a:off x="2114575" y="5751149"/>
            <a:ext cx="239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QPSK + 2/3</a:t>
            </a:r>
            <a:endParaRPr sz="1000"/>
          </a:p>
        </p:txBody>
      </p:sp>
      <p:sp>
        <p:nvSpPr>
          <p:cNvPr id="33" name="Google Shape;1967;p199"/>
          <p:cNvSpPr/>
          <p:nvPr/>
        </p:nvSpPr>
        <p:spPr>
          <a:xfrm>
            <a:off x="2971075" y="4635899"/>
            <a:ext cx="361500" cy="6024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  <p:sp>
        <p:nvSpPr>
          <p:cNvPr id="34" name="Google Shape;1968;p199"/>
          <p:cNvSpPr txBox="1"/>
          <p:nvPr/>
        </p:nvSpPr>
        <p:spPr>
          <a:xfrm>
            <a:off x="3332575" y="4899599"/>
            <a:ext cx="2391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16QAM + 5/6</a:t>
            </a:r>
            <a:endParaRPr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1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Observations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229600" cy="4114800"/>
          </a:xfrm>
        </p:spPr>
        <p:txBody>
          <a:bodyPr/>
          <a:lstStyle/>
          <a:p>
            <a:pPr marL="457200" lvl="1" indent="0">
              <a:buNone/>
            </a:pPr>
            <a:endParaRPr lang="en-US" sz="16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/>
              <a:t>Rate 2/3 with QPSK, 16QAM, 256QAM and rate 5/6 with 16QAM nicely close the large gaps between the existing MCS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b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/>
              <a:t>Rate 2/3 with 1K and 4K QAM are too close to existing MCS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b="0" dirty="0"/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7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Do the New MCS Increase the Gains of UEQM over EQM?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26720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600" dirty="0" smtClean="0"/>
              <a:t>No – the gain is smaller with the new MCS because the new MCS improves the baseline EQM performance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b="0" dirty="0"/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2024</a:t>
            </a:r>
            <a:endParaRPr lang="en-US" dirty="0"/>
          </a:p>
        </p:txBody>
      </p:sp>
      <p:pic>
        <p:nvPicPr>
          <p:cNvPr id="2050" name="Picture 2" descr="https://lh7-us.googleusercontent.com/88xORz7hczPutziTTSW78PgF3n52agvvuvHS0PEU42utuh9XQjHioDt0RL5Z7jGhjzrNVTopbmWUHfCnmvUDiDRoiYIE7lmfwR1Fi_CEp9Kdiu__dUnoDs7DrGQ-qGAB45-U9E7BCeuczFwjBXciU779FA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811394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363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Conclusions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endParaRPr lang="en-US" sz="1800" b="0" dirty="0"/>
          </a:p>
          <a:p>
            <a:r>
              <a:rPr lang="en-US" sz="1800" b="0" dirty="0" smtClean="0"/>
              <a:t>Adding new MCS provides value for </a:t>
            </a:r>
            <a:r>
              <a:rPr lang="en-US" sz="1800" b="0" dirty="0" err="1" smtClean="0"/>
              <a:t>Nss</a:t>
            </a:r>
            <a:r>
              <a:rPr lang="en-US" sz="1800" b="0" dirty="0" smtClean="0"/>
              <a:t>=1, open loop, MIMO with EQM and other transmission modes that are </a:t>
            </a:r>
            <a:r>
              <a:rPr lang="en-US" sz="1800" b="0" u="sng" dirty="0" smtClean="0"/>
              <a:t>not</a:t>
            </a:r>
            <a:r>
              <a:rPr lang="en-US" sz="1800" b="0" dirty="0" smtClean="0"/>
              <a:t> SU MIMO BF.</a:t>
            </a:r>
          </a:p>
          <a:p>
            <a:endParaRPr lang="en-US" sz="1800" b="0" dirty="0" smtClean="0"/>
          </a:p>
          <a:p>
            <a:r>
              <a:rPr lang="en-US" sz="1800" b="0" dirty="0" smtClean="0"/>
              <a:t>It doesn’t help the gains of UEQM and hence should be considered as adding value on its own for transmission modes other than MIMO+BF.</a:t>
            </a:r>
          </a:p>
          <a:p>
            <a:endParaRPr lang="en-US" sz="1800" b="0" dirty="0"/>
          </a:p>
          <a:p>
            <a:endParaRPr lang="en-US" sz="1800" b="0" dirty="0" smtClean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2024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96912" y="3581400"/>
            <a:ext cx="76850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/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115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References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2024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96912" y="1894582"/>
            <a:ext cx="7685087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/>
              <a:t>[</a:t>
            </a:r>
            <a:r>
              <a:rPr lang="en-US" altLang="zh-CN" sz="1800" dirty="0"/>
              <a:t>1</a:t>
            </a:r>
            <a:r>
              <a:rPr lang="en-US" altLang="zh-CN" sz="1800" dirty="0" smtClean="0"/>
              <a:t>] 11-24-0474-00-00bn-</a:t>
            </a:r>
            <a:r>
              <a:rPr lang="en-GB" sz="1800" dirty="0" smtClean="0">
                <a:ea typeface="Times New Roman" panose="02020603050405020304" pitchFamily="18" charset="0"/>
              </a:rPr>
              <a:t>UHR </a:t>
            </a:r>
            <a:r>
              <a:rPr lang="en-GB" sz="1800" dirty="0">
                <a:ea typeface="Times New Roman" panose="02020603050405020304" pitchFamily="18" charset="0"/>
              </a:rPr>
              <a:t>unequal modulation pattern and new </a:t>
            </a:r>
            <a:r>
              <a:rPr lang="en-GB" sz="1800" dirty="0" smtClean="0">
                <a:ea typeface="Times New Roman" panose="02020603050405020304" pitchFamily="18" charset="0"/>
              </a:rPr>
              <a:t>MCS</a:t>
            </a:r>
          </a:p>
          <a:p>
            <a:r>
              <a:rPr lang="en-GB" altLang="zh-CN" sz="1800" dirty="0" smtClean="0"/>
              <a:t>[2] 11-</a:t>
            </a:r>
            <a:r>
              <a:rPr lang="en-US" altLang="zh-CN" sz="1800" dirty="0" smtClean="0"/>
              <a:t>24-0498-00-00bn-</a:t>
            </a:r>
            <a:r>
              <a:rPr lang="en-GB" sz="1800" dirty="0" smtClean="0">
                <a:ea typeface="Times New Roman" panose="02020603050405020304" pitchFamily="18" charset="0"/>
              </a:rPr>
              <a:t>Unequal </a:t>
            </a:r>
            <a:r>
              <a:rPr lang="en-GB" sz="1800" dirty="0">
                <a:ea typeface="Times New Roman" panose="02020603050405020304" pitchFamily="18" charset="0"/>
              </a:rPr>
              <a:t>Modulation in MIMO </a:t>
            </a:r>
            <a:r>
              <a:rPr lang="en-GB" sz="1800" dirty="0" err="1">
                <a:ea typeface="Times New Roman" panose="02020603050405020304" pitchFamily="18" charset="0"/>
              </a:rPr>
              <a:t>TxBF</a:t>
            </a:r>
            <a:r>
              <a:rPr lang="en-GB" sz="1800" dirty="0">
                <a:ea typeface="Times New Roman" panose="02020603050405020304" pitchFamily="18" charset="0"/>
              </a:rPr>
              <a:t> and New MCS for </a:t>
            </a:r>
            <a:r>
              <a:rPr lang="en-GB" sz="1800" dirty="0" smtClean="0">
                <a:ea typeface="Times New Roman" panose="02020603050405020304" pitchFamily="18" charset="0"/>
              </a:rPr>
              <a:t>11bn</a:t>
            </a:r>
          </a:p>
          <a:p>
            <a:r>
              <a:rPr lang="en-GB" altLang="zh-CN" sz="1800" dirty="0" smtClean="0"/>
              <a:t>[3] </a:t>
            </a:r>
            <a:r>
              <a:rPr lang="en-GB" altLang="zh-CN" sz="1800" dirty="0"/>
              <a:t>11-</a:t>
            </a:r>
            <a:r>
              <a:rPr lang="en-US" altLang="zh-CN" sz="1800" dirty="0" smtClean="0"/>
              <a:t>24-0469-00-00bn-</a:t>
            </a:r>
            <a:r>
              <a:rPr lang="en-GB" sz="1800" dirty="0" smtClean="0">
                <a:ea typeface="Times New Roman" panose="02020603050405020304" pitchFamily="18" charset="0"/>
              </a:rPr>
              <a:t>New </a:t>
            </a:r>
            <a:r>
              <a:rPr lang="en-GB" sz="1800" dirty="0">
                <a:ea typeface="Times New Roman" panose="02020603050405020304" pitchFamily="18" charset="0"/>
              </a:rPr>
              <a:t>MCSs for </a:t>
            </a:r>
            <a:r>
              <a:rPr lang="en-GB" sz="1800" dirty="0" smtClean="0">
                <a:ea typeface="Times New Roman" panose="02020603050405020304" pitchFamily="18" charset="0"/>
              </a:rPr>
              <a:t>11bn</a:t>
            </a:r>
          </a:p>
          <a:p>
            <a:r>
              <a:rPr lang="en-GB" sz="1800" dirty="0" smtClean="0">
                <a:ea typeface="Times New Roman" panose="02020603050405020304" pitchFamily="18" charset="0"/>
              </a:rPr>
              <a:t>[4] </a:t>
            </a:r>
            <a:r>
              <a:rPr lang="en-US" sz="1800" dirty="0"/>
              <a:t>11-24-0507-01 UEQM Further Details</a:t>
            </a:r>
          </a:p>
          <a:p>
            <a:r>
              <a:rPr lang="en-GB" sz="1800" dirty="0" smtClean="0">
                <a:ea typeface="Times New Roman" panose="02020603050405020304" pitchFamily="18" charset="0"/>
              </a:rPr>
              <a:t> </a:t>
            </a:r>
            <a:endParaRPr lang="en-US" altLang="zh-CN" sz="1800" dirty="0" smtClean="0"/>
          </a:p>
          <a:p>
            <a:endParaRPr lang="en-US" altLang="zh-CN" sz="1800" dirty="0"/>
          </a:p>
          <a:p>
            <a:endParaRPr lang="en-US" altLang="zh-CN" sz="1800" dirty="0" smtClean="0"/>
          </a:p>
          <a:p>
            <a:endParaRPr lang="en-US" altLang="zh-CN" sz="1800" dirty="0"/>
          </a:p>
          <a:p>
            <a:endParaRPr lang="en-US" altLang="zh-CN" sz="1800" dirty="0"/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478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447987</TotalTime>
  <Words>732</Words>
  <Application>Microsoft Office PowerPoint</Application>
  <PresentationFormat>On-screen Show (4:3)</PresentationFormat>
  <Paragraphs>303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CiscoSans ExtraLight</vt:lpstr>
      <vt:lpstr>CiscoSans Thin</vt:lpstr>
      <vt:lpstr>Times New Roman</vt:lpstr>
      <vt:lpstr>Wingdings</vt:lpstr>
      <vt:lpstr>802-11-Submission</vt:lpstr>
      <vt:lpstr>New MCS  - Simulation Results </vt:lpstr>
      <vt:lpstr>Introduction</vt:lpstr>
      <vt:lpstr>Simulation Assumptions</vt:lpstr>
      <vt:lpstr>Nss-1: 80MHz 2x2 DNLOS TXBF</vt:lpstr>
      <vt:lpstr>Nss-1: 80MHz 2x2 DNLOS TXBF</vt:lpstr>
      <vt:lpstr>Observations</vt:lpstr>
      <vt:lpstr>Do the New MCS Increase the Gains of UEQM over EQM?</vt:lpstr>
      <vt:lpstr>Conclusions</vt:lpstr>
      <vt:lpstr>References</vt:lpstr>
      <vt:lpstr>SP #1</vt:lpstr>
    </vt:vector>
  </TitlesOfParts>
  <Manager>ron.porat@broadcom.com</Manager>
  <Company>Broadcom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Cumulative impact of multiple impairments on JT performance</dc:title>
  <dc:creator>ron.porat@broadcom.com</dc:creator>
  <cp:keywords>September 2017</cp:keywords>
  <cp:lastModifiedBy>Ron Porat</cp:lastModifiedBy>
  <cp:revision>2906</cp:revision>
  <cp:lastPrinted>1998-02-10T13:28:06Z</cp:lastPrinted>
  <dcterms:created xsi:type="dcterms:W3CDTF">2007-05-21T21:00:37Z</dcterms:created>
  <dcterms:modified xsi:type="dcterms:W3CDTF">2024-04-29T17:02:47Z</dcterms:modified>
  <cp:category>Submission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