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5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896" r:id="rId5"/>
    <p:sldId id="1565" r:id="rId6"/>
    <p:sldId id="1638" r:id="rId7"/>
    <p:sldId id="1656" r:id="rId8"/>
    <p:sldId id="1659" r:id="rId9"/>
    <p:sldId id="1667" r:id="rId10"/>
    <p:sldId id="4965" r:id="rId11"/>
    <p:sldId id="4966" r:id="rId12"/>
    <p:sldId id="4967" r:id="rId13"/>
    <p:sldId id="4968" r:id="rId14"/>
    <p:sldId id="4969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46" autoAdjust="0"/>
    <p:restoredTop sz="94763" autoAdjust="0"/>
  </p:normalViewPr>
  <p:slideViewPr>
    <p:cSldViewPr>
      <p:cViewPr varScale="1">
        <p:scale>
          <a:sx n="78" d="100"/>
          <a:sy n="78" d="100"/>
        </p:scale>
        <p:origin x="1354" y="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298" y="1933395"/>
            <a:ext cx="8574733" cy="4817029"/>
          </a:xfrm>
        </p:spPr>
        <p:txBody>
          <a:bodyPr>
            <a:normAutofit/>
          </a:bodyPr>
          <a:lstStyle>
            <a:lvl1pPr>
              <a:defRPr>
                <a:latin typeface="Qualcomm Office Regular" pitchFamily="34" charset="0"/>
              </a:defRPr>
            </a:lvl1pPr>
            <a:lvl2pPr>
              <a:defRPr>
                <a:latin typeface="Qualcomm Office Regular" pitchFamily="34" charset="0"/>
              </a:defRPr>
            </a:lvl2pPr>
            <a:lvl3pPr>
              <a:defRPr>
                <a:latin typeface="Qualcomm Office Regular" pitchFamily="34" charset="0"/>
              </a:defRPr>
            </a:lvl3pPr>
            <a:lvl4pPr>
              <a:defRPr lang="en-US" sz="12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470" indent="-260673">
              <a:buFont typeface="Qualcomm Regular" pitchFamily="34" charset="0"/>
              <a:buChar char="−"/>
              <a:defRPr/>
            </a:lvl5pPr>
            <a:lvl6pPr marL="1629209" indent="0">
              <a:buNone/>
              <a:defRPr sz="120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12653" y="788490"/>
            <a:ext cx="8574733" cy="40408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12653" y="1426465"/>
            <a:ext cx="8574733" cy="263149"/>
          </a:xfrm>
        </p:spPr>
        <p:txBody>
          <a:bodyPr tIns="0" bIns="0" anchor="t"/>
          <a:lstStyle>
            <a:lvl1pPr marL="0" indent="0">
              <a:buNone/>
              <a:defRPr sz="1800" b="0">
                <a:solidFill>
                  <a:schemeClr val="bg2"/>
                </a:solidFill>
                <a:latin typeface="Qualcomm Office Regular" pitchFamily="34" charset="0"/>
              </a:defRPr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9124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buClr>
                <a:schemeClr val="bg2">
                  <a:lumMod val="50000"/>
                </a:schemeClr>
              </a:buClr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C83D08-A37D-424E-894E-98B754E2AD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441EEB-4AB7-42FC-8110-EEB55B271539}"/>
              </a:ext>
            </a:extLst>
          </p:cNvPr>
          <p:cNvSpPr txBox="1"/>
          <p:nvPr userDrawn="1"/>
        </p:nvSpPr>
        <p:spPr>
          <a:xfrm>
            <a:off x="5395258" y="6581475"/>
            <a:ext cx="3141485" cy="8771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defTabSz="685800">
              <a:lnSpc>
                <a:spcPct val="95000"/>
              </a:lnSpc>
              <a:spcBef>
                <a:spcPts val="1200"/>
              </a:spcBef>
              <a:buClr>
                <a:srgbClr val="3253DC"/>
              </a:buClr>
              <a:buFont typeface="Arial" panose="020B0604020202020204" pitchFamily="34" charset="0"/>
              <a:buNone/>
              <a:defRPr lang="en-US"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z="600" dirty="0"/>
              <a:t>Confidential and Proprietary — Qualcomm Technologies, Inc. and/or its affiliated companies</a:t>
            </a:r>
          </a:p>
        </p:txBody>
      </p:sp>
    </p:spTree>
    <p:extLst>
      <p:ext uri="{BB962C8B-B14F-4D97-AF65-F5344CB8AC3E}">
        <p14:creationId xmlns:p14="http://schemas.microsoft.com/office/powerpoint/2010/main" val="88926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52578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802.11-24/0752r2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2" r:id="rId12"/>
    <p:sldLayoutId id="2147485785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STF Design Consideration for DRU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2024-05-xx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295114"/>
              </p:ext>
            </p:extLst>
          </p:nvPr>
        </p:nvGraphicFramePr>
        <p:xfrm>
          <a:off x="914400" y="3132668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Qifan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8DA6D9-E1F3-4093-83A6-4C79EC533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F5521-01CA-5262-8360-AE5AE9CC4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80DBF-5978-3456-F61C-C10C0BBAC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marL="457200" lvl="1" indent="0">
              <a:buNone/>
            </a:pPr>
            <a:r>
              <a:rPr lang="en-US" sz="2000" dirty="0"/>
              <a:t>DRU transmission reuses the 8 CSD table/values in 11ax/be for global CSD allocation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98A72-6AC0-D14E-7FD5-3A2C81ADB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73B13-2753-4680-04EE-973F1D805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6C72F-989E-5735-364A-6503272F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2970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58647-7DCD-B880-1D8E-D611F2F5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E494B-E968-B9C9-5E1D-BE5E942AB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</a:t>
            </a:r>
            <a:r>
              <a:rPr lang="en-US" dirty="0" err="1"/>
              <a:t>TGbn</a:t>
            </a:r>
            <a:r>
              <a:rPr lang="en-US" dirty="0"/>
              <a:t> SFD?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b="0" dirty="0"/>
              <a:t>In DRU transmission, global CSD provides CSD start 	index </a:t>
            </a:r>
            <a:r>
              <a:rPr lang="en-US" sz="2000" b="0" dirty="0" err="1"/>
              <a:t>i</a:t>
            </a:r>
            <a:r>
              <a:rPr lang="en-US" sz="2000" b="0" dirty="0"/>
              <a:t> for each DRU. If </a:t>
            </a:r>
            <a:r>
              <a:rPr lang="en-US" sz="2000" b="0" dirty="0" err="1"/>
              <a:t>Nss</a:t>
            </a:r>
            <a:r>
              <a:rPr lang="en-US" sz="2000" b="0" dirty="0"/>
              <a:t> for this DRU is larger than 1, then it 	will use 	CSD[mod(</a:t>
            </a:r>
            <a:r>
              <a:rPr lang="en-US" sz="2000" b="0" dirty="0" err="1"/>
              <a:t>i</a:t>
            </a:r>
            <a:r>
              <a:rPr lang="en-US" sz="2000" b="0" dirty="0"/>
              <a:t>: i+Nss-1, 8)] for each ss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D0117-7F4D-D924-81E6-CEAA0BC19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D5EBD-AC2F-1C4D-7CEF-AC28C09F7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E88AF-D191-F6D8-FA19-C8781CB90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846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704"/>
            <a:ext cx="7772400" cy="659160"/>
          </a:xfrm>
        </p:spPr>
        <p:txBody>
          <a:bodyPr/>
          <a:lstStyle/>
          <a:p>
            <a:r>
              <a:rPr lang="en-US" sz="2800" dirty="0"/>
              <a:t>UHR-STF in DRU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28800"/>
            <a:ext cx="8077200" cy="4752528"/>
          </a:xfrm>
        </p:spPr>
        <p:txBody>
          <a:bodyPr/>
          <a:lstStyle/>
          <a:p>
            <a:r>
              <a:rPr lang="en-US" sz="1800" dirty="0"/>
              <a:t>In DRU transmission, data portion transmits on the distributed tones over its distribution BW </a:t>
            </a:r>
          </a:p>
          <a:p>
            <a:pPr marL="857250" lvl="2" indent="0">
              <a:buNone/>
            </a:pPr>
            <a:endParaRPr lang="en-US" sz="1200" dirty="0"/>
          </a:p>
          <a:p>
            <a:r>
              <a:rPr lang="en-US" sz="1800" dirty="0"/>
              <a:t>For proper AGC gain setting, each user participating in the distributed OFDMA transmission needs to transmit UHR-STF signal across its distribution BW </a:t>
            </a:r>
          </a:p>
          <a:p>
            <a:endParaRPr lang="en-US" sz="1200" dirty="0"/>
          </a:p>
          <a:p>
            <a:r>
              <a:rPr lang="en-US" sz="1800" dirty="0"/>
              <a:t>STF property should be kept the same as RRU cases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1800" dirty="0"/>
              <a:t>We need proper design on the following aspects to accommodate UHR-STF transmission with DRU and fulfill its functionality </a:t>
            </a:r>
          </a:p>
          <a:p>
            <a:pPr lvl="1"/>
            <a:r>
              <a:rPr lang="en-US" sz="1600" dirty="0"/>
              <a:t>Occupied STF tones and STF sequence</a:t>
            </a:r>
          </a:p>
          <a:p>
            <a:pPr lvl="1"/>
            <a:r>
              <a:rPr lang="en-US" sz="1600" dirty="0"/>
              <a:t>CSD</a:t>
            </a:r>
            <a:endParaRPr lang="en-US" sz="600" dirty="0"/>
          </a:p>
          <a:p>
            <a:pPr marL="0" indent="0">
              <a:buNone/>
            </a:pPr>
            <a:endParaRPr lang="en-GB" altLang="zh-CN" sz="20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69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53616"/>
            <a:ext cx="7772400" cy="659160"/>
          </a:xfrm>
        </p:spPr>
        <p:txBody>
          <a:bodyPr/>
          <a:lstStyle/>
          <a:p>
            <a:r>
              <a:rPr lang="en-US" sz="2800" dirty="0"/>
              <a:t>Proposal for UHR-STF in DRU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67880"/>
            <a:ext cx="8431088" cy="2365176"/>
          </a:xfrm>
        </p:spPr>
        <p:txBody>
          <a:bodyPr/>
          <a:lstStyle/>
          <a:p>
            <a:r>
              <a:rPr lang="en-US" sz="2000" dirty="0"/>
              <a:t>Prefer to use the same UHR-STF sequence as RRU cases</a:t>
            </a:r>
          </a:p>
          <a:p>
            <a:pPr lvl="1"/>
            <a:r>
              <a:rPr lang="en-US" sz="1600" dirty="0"/>
              <a:t>Well designed for its functionality</a:t>
            </a:r>
          </a:p>
          <a:p>
            <a:pPr lvl="1"/>
            <a:r>
              <a:rPr lang="en-US" sz="1600" dirty="0"/>
              <a:t>Unified design for simplicity</a:t>
            </a:r>
          </a:p>
          <a:p>
            <a:pPr lvl="1"/>
            <a:endParaRPr lang="en-US" sz="1400" dirty="0"/>
          </a:p>
          <a:p>
            <a:r>
              <a:rPr lang="en-US" sz="1800" dirty="0"/>
              <a:t>UHR-STF sequence for DRU is determined by PPDU BW</a:t>
            </a:r>
          </a:p>
          <a:p>
            <a:r>
              <a:rPr lang="en-US" sz="1800" dirty="0"/>
              <a:t>Occupied STF tones for DRU are the same as that of the largest RRU corresponding to the distribution BW within PPDU BW</a:t>
            </a:r>
          </a:p>
          <a:p>
            <a:pPr marL="857250" lvl="2" indent="0">
              <a:buNone/>
            </a:pPr>
            <a:endParaRPr lang="en-US" sz="1200" dirty="0"/>
          </a:p>
          <a:p>
            <a:endParaRPr lang="en-US" sz="1700" dirty="0"/>
          </a:p>
          <a:p>
            <a:endParaRPr lang="en-US" sz="1700" dirty="0"/>
          </a:p>
          <a:p>
            <a:pPr lvl="3"/>
            <a:endParaRPr lang="en-US" sz="1000" dirty="0"/>
          </a:p>
          <a:p>
            <a:pPr marL="0" indent="0">
              <a:buNone/>
            </a:pPr>
            <a:endParaRPr lang="en-GB" altLang="zh-CN" sz="20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37B2E7F-8F8A-5633-7381-393FA1124EF9}"/>
              </a:ext>
            </a:extLst>
          </p:cNvPr>
          <p:cNvGrpSpPr/>
          <p:nvPr/>
        </p:nvGrpSpPr>
        <p:grpSpPr>
          <a:xfrm>
            <a:off x="3180947" y="4149080"/>
            <a:ext cx="2263817" cy="1728603"/>
            <a:chOff x="2282587" y="4437112"/>
            <a:chExt cx="2263817" cy="1728603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444388A2-AC7B-A247-E32A-424DC4F7C19E}"/>
                </a:ext>
              </a:extLst>
            </p:cNvPr>
            <p:cNvGrpSpPr/>
            <p:nvPr/>
          </p:nvGrpSpPr>
          <p:grpSpPr>
            <a:xfrm>
              <a:off x="2282587" y="4437112"/>
              <a:ext cx="2007821" cy="1728603"/>
              <a:chOff x="8467142" y="2276795"/>
              <a:chExt cx="2677095" cy="2304803"/>
            </a:xfrm>
          </p:grpSpPr>
          <p:sp>
            <p:nvSpPr>
              <p:cNvPr id="16" name="Trapezoid 15">
                <a:extLst>
                  <a:ext uri="{FF2B5EF4-FFF2-40B4-BE49-F238E27FC236}">
                    <a16:creationId xmlns:a16="http://schemas.microsoft.com/office/drawing/2014/main" id="{A244AE5A-C5BD-9828-CECE-46178F7FE5BA}"/>
                  </a:ext>
                </a:extLst>
              </p:cNvPr>
              <p:cNvSpPr/>
              <p:nvPr/>
            </p:nvSpPr>
            <p:spPr bwMode="auto">
              <a:xfrm>
                <a:off x="8831125" y="2597222"/>
                <a:ext cx="1310021" cy="486898"/>
              </a:xfrm>
              <a:prstGeom prst="trapezoid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600" dirty="0">
                    <a:latin typeface="Times New Roman" pitchFamily="16" charset="0"/>
                    <a:ea typeface="MS Gothic" charset="-128"/>
                  </a:rPr>
                  <a:t>DRU 80MHz</a:t>
                </a:r>
              </a:p>
              <a:p>
                <a:pPr defTabSz="336947">
                  <a:buClr>
                    <a:srgbClr val="000000"/>
                  </a:buClr>
                  <a:buSzPct val="100000"/>
                </a:pPr>
                <a:endParaRPr lang="en-US" sz="1800" dirty="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25DD6D7-B5BA-AF99-8BF6-38987A5BB2E0}"/>
                  </a:ext>
                </a:extLst>
              </p:cNvPr>
              <p:cNvSpPr txBox="1"/>
              <p:nvPr/>
            </p:nvSpPr>
            <p:spPr>
              <a:xfrm>
                <a:off x="8701255" y="2276795"/>
                <a:ext cx="2442982" cy="30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/>
                  <a:t>Ex 2: 160MHz UHR TB PPDU</a:t>
                </a:r>
              </a:p>
            </p:txBody>
          </p:sp>
          <p:sp>
            <p:nvSpPr>
              <p:cNvPr id="20" name="Callout: Up Arrow 19">
                <a:extLst>
                  <a:ext uri="{FF2B5EF4-FFF2-40B4-BE49-F238E27FC236}">
                    <a16:creationId xmlns:a16="http://schemas.microsoft.com/office/drawing/2014/main" id="{D65A24F2-F776-9518-6977-97B7EEE36147}"/>
                  </a:ext>
                </a:extLst>
              </p:cNvPr>
              <p:cNvSpPr/>
              <p:nvPr/>
            </p:nvSpPr>
            <p:spPr bwMode="auto">
              <a:xfrm>
                <a:off x="8467142" y="3142101"/>
                <a:ext cx="1900423" cy="1439497"/>
              </a:xfrm>
              <a:prstGeom prst="upArrowCallou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750" b="1" dirty="0">
                    <a:latin typeface="Times New Roman" pitchFamily="16" charset="0"/>
                    <a:ea typeface="MS Gothic" charset="-128"/>
                  </a:rPr>
                  <a:t>DRU10</a:t>
                </a:r>
                <a:r>
                  <a:rPr lang="en-US" sz="750" b="1" dirty="0"/>
                  <a:t>6 assigned here: </a:t>
                </a:r>
              </a:p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750" dirty="0"/>
                  <a:t>Transmit the same STF sequence as RRU996_0 in PPDU BW160;</a:t>
                </a:r>
              </a:p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750" dirty="0">
                    <a:latin typeface="Times New Roman" pitchFamily="16" charset="0"/>
                    <a:ea typeface="MS Gothic" charset="-128"/>
                  </a:rPr>
                  <a:t>Occupied STF tones for 80MHz spreading = that of RRU996</a:t>
                </a:r>
                <a:endParaRPr lang="en-US" sz="1800" dirty="0"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1" name="Trapezoid 20">
              <a:extLst>
                <a:ext uri="{FF2B5EF4-FFF2-40B4-BE49-F238E27FC236}">
                  <a16:creationId xmlns:a16="http://schemas.microsoft.com/office/drawing/2014/main" id="{876294A5-9CE8-3809-2EA0-FA1079153C56}"/>
                </a:ext>
              </a:extLst>
            </p:cNvPr>
            <p:cNvSpPr/>
            <p:nvPr/>
          </p:nvSpPr>
          <p:spPr bwMode="auto">
            <a:xfrm>
              <a:off x="3563888" y="4677432"/>
              <a:ext cx="982516" cy="365174"/>
            </a:xfrm>
            <a:prstGeom prst="trapezoid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600" dirty="0">
                  <a:latin typeface="Times New Roman" pitchFamily="16" charset="0"/>
                  <a:ea typeface="MS Gothic" charset="-128"/>
                </a:rPr>
                <a:t>RRU 80MHz</a:t>
              </a:r>
            </a:p>
            <a:p>
              <a:pPr defTabSz="336947">
                <a:buClr>
                  <a:srgbClr val="000000"/>
                </a:buClr>
                <a:buSzPct val="100000"/>
              </a:pPr>
              <a:endParaRPr lang="en-US" sz="18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F485E55-1C90-6D34-EABB-83ADC0DE0B58}"/>
              </a:ext>
            </a:extLst>
          </p:cNvPr>
          <p:cNvGrpSpPr/>
          <p:nvPr/>
        </p:nvGrpSpPr>
        <p:grpSpPr>
          <a:xfrm>
            <a:off x="827584" y="4149080"/>
            <a:ext cx="1633416" cy="1800200"/>
            <a:chOff x="8467142" y="2276795"/>
            <a:chExt cx="2177888" cy="2400265"/>
          </a:xfrm>
        </p:grpSpPr>
        <p:sp>
          <p:nvSpPr>
            <p:cNvPr id="26" name="Trapezoid 25">
              <a:extLst>
                <a:ext uri="{FF2B5EF4-FFF2-40B4-BE49-F238E27FC236}">
                  <a16:creationId xmlns:a16="http://schemas.microsoft.com/office/drawing/2014/main" id="{5E86DF48-54A8-C49C-4E9C-F3809A058D54}"/>
                </a:ext>
              </a:extLst>
            </p:cNvPr>
            <p:cNvSpPr/>
            <p:nvPr/>
          </p:nvSpPr>
          <p:spPr bwMode="auto">
            <a:xfrm>
              <a:off x="9085298" y="2597222"/>
              <a:ext cx="734227" cy="486898"/>
            </a:xfrm>
            <a:prstGeom prst="trapezoid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600" dirty="0">
                  <a:latin typeface="Times New Roman" pitchFamily="16" charset="0"/>
                  <a:ea typeface="MS Gothic" charset="-128"/>
                </a:rPr>
                <a:t>DRU 20MHz</a:t>
              </a:r>
            </a:p>
            <a:p>
              <a:pPr defTabSz="336947">
                <a:buClr>
                  <a:srgbClr val="000000"/>
                </a:buClr>
                <a:buSzPct val="100000"/>
              </a:pPr>
              <a:endParaRPr lang="en-US" sz="18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9D3E97D-AA3F-E0AE-E3BC-019C5532F662}"/>
                </a:ext>
              </a:extLst>
            </p:cNvPr>
            <p:cNvSpPr txBox="1"/>
            <p:nvPr/>
          </p:nvSpPr>
          <p:spPr>
            <a:xfrm>
              <a:off x="8478699" y="2276795"/>
              <a:ext cx="2166331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Ex 1:  20MHz UHR TB PPDU</a:t>
              </a:r>
            </a:p>
          </p:txBody>
        </p:sp>
        <p:sp>
          <p:nvSpPr>
            <p:cNvPr id="28" name="Callout: Up Arrow 27">
              <a:extLst>
                <a:ext uri="{FF2B5EF4-FFF2-40B4-BE49-F238E27FC236}">
                  <a16:creationId xmlns:a16="http://schemas.microsoft.com/office/drawing/2014/main" id="{B4EF30AC-AB52-5354-5A04-2B09EF24F3C3}"/>
                </a:ext>
              </a:extLst>
            </p:cNvPr>
            <p:cNvSpPr/>
            <p:nvPr/>
          </p:nvSpPr>
          <p:spPr bwMode="auto">
            <a:xfrm>
              <a:off x="8467142" y="3142101"/>
              <a:ext cx="1900423" cy="1534959"/>
            </a:xfrm>
            <a:prstGeom prst="upArrowCallou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750" b="1" dirty="0">
                  <a:latin typeface="Times New Roman" pitchFamily="16" charset="0"/>
                  <a:ea typeface="MS Gothic" charset="-128"/>
                </a:rPr>
                <a:t>DRU26</a:t>
              </a:r>
              <a:r>
                <a:rPr lang="en-US" sz="750" b="1" dirty="0"/>
                <a:t> assigned here: (Distribution BW = PPDU BW)</a:t>
              </a:r>
            </a:p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750" dirty="0"/>
                <a:t>Transmit the same STF sequence as RRU242 in BW20;</a:t>
              </a:r>
            </a:p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750" dirty="0">
                  <a:latin typeface="Times New Roman" pitchFamily="16" charset="0"/>
                  <a:ea typeface="MS Gothic" charset="-128"/>
                </a:rPr>
                <a:t>Occupied STF tones for 20MHz spreading = that of RRU242</a:t>
              </a:r>
              <a:endParaRPr lang="en-US" sz="1800" dirty="0"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8256C88-8F93-9C46-4427-9DAF86CC643C}"/>
              </a:ext>
            </a:extLst>
          </p:cNvPr>
          <p:cNvGrpSpPr/>
          <p:nvPr/>
        </p:nvGrpSpPr>
        <p:grpSpPr>
          <a:xfrm>
            <a:off x="5916540" y="4220677"/>
            <a:ext cx="2552560" cy="1728603"/>
            <a:chOff x="6051888" y="4508709"/>
            <a:chExt cx="2552560" cy="172860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BE0CEA3-0700-DBDF-F9EF-D23D28C7D1EA}"/>
                </a:ext>
              </a:extLst>
            </p:cNvPr>
            <p:cNvGrpSpPr/>
            <p:nvPr/>
          </p:nvGrpSpPr>
          <p:grpSpPr>
            <a:xfrm>
              <a:off x="6051888" y="4508709"/>
              <a:ext cx="2224556" cy="1728603"/>
              <a:chOff x="8063309" y="2276795"/>
              <a:chExt cx="2966074" cy="2304803"/>
            </a:xfrm>
          </p:grpSpPr>
          <p:sp>
            <p:nvSpPr>
              <p:cNvPr id="8" name="Trapezoid 7">
                <a:extLst>
                  <a:ext uri="{FF2B5EF4-FFF2-40B4-BE49-F238E27FC236}">
                    <a16:creationId xmlns:a16="http://schemas.microsoft.com/office/drawing/2014/main" id="{7297A114-20F0-3507-FAC7-FEFA20ADD6D8}"/>
                  </a:ext>
                </a:extLst>
              </p:cNvPr>
              <p:cNvSpPr/>
              <p:nvPr/>
            </p:nvSpPr>
            <p:spPr bwMode="auto">
              <a:xfrm>
                <a:off x="8831124" y="2598821"/>
                <a:ext cx="349697" cy="485298"/>
              </a:xfrm>
              <a:prstGeom prst="trapezoid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endParaRPr lang="en-US" sz="375" dirty="0"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" name="Trapezoid 8">
                <a:extLst>
                  <a:ext uri="{FF2B5EF4-FFF2-40B4-BE49-F238E27FC236}">
                    <a16:creationId xmlns:a16="http://schemas.microsoft.com/office/drawing/2014/main" id="{8DA7B1A8-2B55-293A-5B8E-46B57C61C8E3}"/>
                  </a:ext>
                </a:extLst>
              </p:cNvPr>
              <p:cNvSpPr/>
              <p:nvPr/>
            </p:nvSpPr>
            <p:spPr bwMode="auto">
              <a:xfrm>
                <a:off x="9480884" y="2597221"/>
                <a:ext cx="660262" cy="486898"/>
              </a:xfrm>
              <a:prstGeom prst="trapezoid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600" dirty="0">
                    <a:latin typeface="Times New Roman" pitchFamily="16" charset="0"/>
                    <a:ea typeface="MS Gothic" charset="-128"/>
                  </a:rPr>
                  <a:t>DRU 40MHz</a:t>
                </a:r>
              </a:p>
              <a:p>
                <a:pPr defTabSz="336947">
                  <a:buClr>
                    <a:srgbClr val="000000"/>
                  </a:buClr>
                  <a:buSzPct val="100000"/>
                </a:pPr>
                <a:endParaRPr lang="en-US" sz="1800" dirty="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6F47B9A-830E-6123-2F25-62AC485C2594}"/>
                  </a:ext>
                </a:extLst>
              </p:cNvPr>
              <p:cNvSpPr txBox="1"/>
              <p:nvPr/>
            </p:nvSpPr>
            <p:spPr>
              <a:xfrm>
                <a:off x="8812618" y="2712507"/>
                <a:ext cx="484816" cy="30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50" dirty="0">
                    <a:latin typeface="Times New Roman" pitchFamily="16" charset="0"/>
                    <a:ea typeface="MS Gothic" charset="-128"/>
                  </a:rPr>
                  <a:t>DRU 20MHz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71095A1-5214-A365-2D94-AB7447E13A90}"/>
                  </a:ext>
                </a:extLst>
              </p:cNvPr>
              <p:cNvSpPr txBox="1"/>
              <p:nvPr/>
            </p:nvSpPr>
            <p:spPr>
              <a:xfrm>
                <a:off x="8586402" y="2276795"/>
                <a:ext cx="2442981" cy="30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/>
                  <a:t>Ex 3: 160MHz UHR TB PPDU</a:t>
                </a:r>
              </a:p>
            </p:txBody>
          </p:sp>
          <p:sp>
            <p:nvSpPr>
              <p:cNvPr id="13" name="Callout: Up Arrow 12">
                <a:extLst>
                  <a:ext uri="{FF2B5EF4-FFF2-40B4-BE49-F238E27FC236}">
                    <a16:creationId xmlns:a16="http://schemas.microsoft.com/office/drawing/2014/main" id="{3DC1F195-3C55-AD87-9F45-40A6D87AA2FB}"/>
                  </a:ext>
                </a:extLst>
              </p:cNvPr>
              <p:cNvSpPr/>
              <p:nvPr/>
            </p:nvSpPr>
            <p:spPr bwMode="auto">
              <a:xfrm>
                <a:off x="8063309" y="3142101"/>
                <a:ext cx="1900422" cy="1439497"/>
              </a:xfrm>
              <a:prstGeom prst="upArrowCallou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750" b="1" dirty="0">
                    <a:latin typeface="Times New Roman" pitchFamily="16" charset="0"/>
                    <a:ea typeface="MS Gothic" charset="-128"/>
                  </a:rPr>
                  <a:t>DRU52</a:t>
                </a:r>
                <a:r>
                  <a:rPr lang="en-US" sz="750" b="1" dirty="0"/>
                  <a:t> assigned here: </a:t>
                </a:r>
              </a:p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750" dirty="0"/>
                  <a:t>Transmit the same STF sequence as RRU242_0 in PPDU BW160;</a:t>
                </a:r>
              </a:p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750" dirty="0">
                    <a:latin typeface="Times New Roman" pitchFamily="16" charset="0"/>
                    <a:ea typeface="MS Gothic" charset="-128"/>
                  </a:rPr>
                  <a:t>Occupied STF tones for 20MHz spreading = that of RRU242</a:t>
                </a:r>
                <a:endParaRPr lang="en-US" sz="1800" dirty="0"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9" name="Trapezoid 28">
              <a:extLst>
                <a:ext uri="{FF2B5EF4-FFF2-40B4-BE49-F238E27FC236}">
                  <a16:creationId xmlns:a16="http://schemas.microsoft.com/office/drawing/2014/main" id="{57CCFACA-9D80-A6E9-0561-C1ECE04A4B49}"/>
                </a:ext>
              </a:extLst>
            </p:cNvPr>
            <p:cNvSpPr/>
            <p:nvPr/>
          </p:nvSpPr>
          <p:spPr bwMode="auto">
            <a:xfrm>
              <a:off x="7621932" y="4739542"/>
              <a:ext cx="982516" cy="374662"/>
            </a:xfrm>
            <a:prstGeom prst="trapezoid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600" dirty="0">
                  <a:latin typeface="Times New Roman" pitchFamily="16" charset="0"/>
                  <a:ea typeface="MS Gothic" charset="-128"/>
                </a:rPr>
                <a:t>RRU 80MHz</a:t>
              </a:r>
            </a:p>
            <a:p>
              <a:pPr defTabSz="336947">
                <a:buClr>
                  <a:srgbClr val="000000"/>
                </a:buClr>
                <a:buSzPct val="100000"/>
              </a:pPr>
              <a:endParaRPr lang="en-US" sz="18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59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36712"/>
            <a:ext cx="7772400" cy="587152"/>
          </a:xfrm>
        </p:spPr>
        <p:txBody>
          <a:bodyPr/>
          <a:lstStyle/>
          <a:p>
            <a:r>
              <a:rPr lang="en-US" sz="2800" dirty="0"/>
              <a:t>Unintentional BF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774604"/>
          </a:xfrm>
        </p:spPr>
        <p:txBody>
          <a:bodyPr/>
          <a:lstStyle/>
          <a:p>
            <a:r>
              <a:rPr lang="en-US" sz="2000" dirty="0"/>
              <a:t>Multiple DRUs over same distribution BW transmitting the same STF signal may cause unintentional beamforming, which is traditionally solved by applying Cyclic Shift Delay (CSD) to STF</a:t>
            </a:r>
          </a:p>
          <a:p>
            <a:pPr lvl="1"/>
            <a:r>
              <a:rPr lang="en-US" sz="1600" dirty="0"/>
              <a:t>For UL OFDMA with RRU transmission, each STA uses same local per stream CSDs as others, because its EHT-STF is transmitted over the STF tones within its allocated RRU</a:t>
            </a:r>
          </a:p>
          <a:p>
            <a:pPr lvl="2"/>
            <a:r>
              <a:rPr lang="en-US" sz="1400" dirty="0"/>
              <a:t>No channel colliding to foster unintentional BF</a:t>
            </a:r>
          </a:p>
          <a:p>
            <a:pPr lvl="1"/>
            <a:r>
              <a:rPr lang="en-US" sz="1600" dirty="0"/>
              <a:t>For UL MU MIMO, global CSD needs to be applied to reduce unintentional beamforming </a:t>
            </a:r>
          </a:p>
          <a:p>
            <a:pPr lvl="1"/>
            <a:r>
              <a:rPr lang="en-US" sz="1600" dirty="0"/>
              <a:t>For UL OFDMA with DRU transmission over the same distribution BW, global CSD is also needed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GB" altLang="zh-CN" sz="20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06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5624"/>
            <a:ext cx="7772400" cy="371128"/>
          </a:xfrm>
        </p:spPr>
        <p:txBody>
          <a:bodyPr/>
          <a:lstStyle/>
          <a:p>
            <a:r>
              <a:rPr lang="en-US" sz="2800" dirty="0"/>
              <a:t>Global CSD for DRU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4" y="1484784"/>
            <a:ext cx="7858125" cy="4990629"/>
          </a:xfrm>
        </p:spPr>
        <p:txBody>
          <a:bodyPr/>
          <a:lstStyle/>
          <a:p>
            <a:r>
              <a:rPr lang="en-US" sz="2000" dirty="0"/>
              <a:t>Similar to per ss global CSD in UL MUMIMO , we can define global CSD index for each DRU assignment</a:t>
            </a:r>
          </a:p>
          <a:p>
            <a:pPr lvl="1"/>
            <a:r>
              <a:rPr lang="en-US" sz="1600" dirty="0"/>
              <a:t>For a DRU assignment in a given distribution BW,  it is assigned with a global CSD start index </a:t>
            </a:r>
            <a:r>
              <a:rPr lang="en-US" sz="1600" dirty="0" err="1"/>
              <a:t>i</a:t>
            </a:r>
            <a:endParaRPr lang="en-US" sz="1600" dirty="0"/>
          </a:p>
          <a:p>
            <a:pPr lvl="1"/>
            <a:r>
              <a:rPr lang="en-US" sz="1600" dirty="0"/>
              <a:t>If </a:t>
            </a:r>
            <a:r>
              <a:rPr lang="en-US" sz="1600" dirty="0" err="1"/>
              <a:t>Nss</a:t>
            </a:r>
            <a:r>
              <a:rPr lang="en-US" sz="1600" dirty="0"/>
              <a:t> for this DRU is larger than 1, then it will use CSD[mod(</a:t>
            </a:r>
            <a:r>
              <a:rPr lang="en-US" sz="1600" dirty="0" err="1"/>
              <a:t>i</a:t>
            </a:r>
            <a:r>
              <a:rPr lang="en-US" sz="1600" dirty="0"/>
              <a:t>: i+Nss-1, 8)] for each ss</a:t>
            </a:r>
          </a:p>
          <a:p>
            <a:pPr lvl="1"/>
            <a:r>
              <a:rPr lang="en-US" sz="1600" dirty="0"/>
              <a:t>Re-use the existing 8 CSD table in the spec</a:t>
            </a:r>
          </a:p>
          <a:p>
            <a:pPr lvl="1"/>
            <a:endParaRPr lang="en-US" sz="1600" dirty="0"/>
          </a:p>
          <a:p>
            <a:r>
              <a:rPr lang="en-US" sz="2000" dirty="0">
                <a:latin typeface="+mj-lt"/>
              </a:rPr>
              <a:t>In hybrid transmission of DRU and RRU, </a:t>
            </a:r>
            <a:r>
              <a:rPr lang="en-GB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transmission of the RRU STF follows the exact same rule as if there is no DRU</a:t>
            </a:r>
            <a:endParaRPr lang="en-US" sz="2000" dirty="0">
              <a:latin typeface="+mj-lt"/>
            </a:endParaRPr>
          </a:p>
          <a:p>
            <a:pPr lvl="2"/>
            <a:r>
              <a:rPr lang="en-US" sz="1600" dirty="0"/>
              <a:t>RRU in UL OFDMA uses localized CSD index as existing</a:t>
            </a:r>
          </a:p>
          <a:p>
            <a:pPr lvl="2"/>
            <a:r>
              <a:rPr lang="en-US" sz="1600" dirty="0"/>
              <a:t>DRU in UL OFDMA uses global CSD index over its distribution BW</a:t>
            </a:r>
          </a:p>
          <a:p>
            <a:pPr marL="457200" lvl="1" indent="0">
              <a:buNone/>
            </a:pPr>
            <a:endParaRPr lang="en-US" sz="1600" dirty="0"/>
          </a:p>
          <a:p>
            <a:pPr lvl="2"/>
            <a:endParaRPr lang="en-US" sz="1400" dirty="0"/>
          </a:p>
          <a:p>
            <a:pPr marL="1200150" lvl="3" indent="0">
              <a:buNone/>
            </a:pPr>
            <a:endParaRPr lang="en-US" sz="1000" dirty="0"/>
          </a:p>
          <a:p>
            <a:pPr marL="1543050" lvl="4" indent="0">
              <a:buNone/>
            </a:pPr>
            <a:endParaRPr lang="en-US" sz="1200" dirty="0"/>
          </a:p>
          <a:p>
            <a:pPr lvl="3"/>
            <a:endParaRPr lang="en-US" sz="1200" dirty="0"/>
          </a:p>
          <a:p>
            <a:pPr marL="457200" lvl="1" indent="0">
              <a:buNone/>
            </a:pPr>
            <a:r>
              <a:rPr lang="en-US" sz="1400" dirty="0"/>
              <a:t> </a:t>
            </a:r>
          </a:p>
          <a:p>
            <a:pPr lvl="3"/>
            <a:endParaRPr lang="en-US" sz="1200" dirty="0"/>
          </a:p>
          <a:p>
            <a:pPr marL="0" indent="0">
              <a:buNone/>
            </a:pPr>
            <a:endParaRPr lang="en-GB" altLang="zh-CN" sz="20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53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897632"/>
            <a:ext cx="8352928" cy="587152"/>
          </a:xfrm>
        </p:spPr>
        <p:txBody>
          <a:bodyPr/>
          <a:lstStyle/>
          <a:p>
            <a:r>
              <a:rPr lang="en-US" sz="2400" dirty="0"/>
              <a:t>Power Measurement Performance Using Global CSD for DRU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48" y="5517232"/>
            <a:ext cx="7200800" cy="1008166"/>
          </a:xfrm>
        </p:spPr>
        <p:txBody>
          <a:bodyPr/>
          <a:lstStyle/>
          <a:p>
            <a:pPr marL="0" indent="0">
              <a:buNone/>
            </a:pPr>
            <a:r>
              <a:rPr lang="en-GB" altLang="zh-CN" sz="2000" b="0" dirty="0"/>
              <a:t>Using the proposed global CSD, DRU power measurement error is comparable to RRU 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8" name="x_Picture 3">
            <a:extLst>
              <a:ext uri="{FF2B5EF4-FFF2-40B4-BE49-F238E27FC236}">
                <a16:creationId xmlns:a16="http://schemas.microsoft.com/office/drawing/2014/main" id="{4BEDC844-E2D9-4116-B374-D2BD8A20368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52372"/>
            <a:ext cx="4500463" cy="354883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81F409D-94E1-DB8A-F7A3-7F8E3960466A}"/>
              </a:ext>
            </a:extLst>
          </p:cNvPr>
          <p:cNvSpPr txBox="1"/>
          <p:nvPr/>
        </p:nvSpPr>
        <p:spPr>
          <a:xfrm>
            <a:off x="7164288" y="249289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Assume ideal global CSD assignment for DRUs</a:t>
            </a:r>
          </a:p>
        </p:txBody>
      </p:sp>
    </p:spTree>
    <p:extLst>
      <p:ext uri="{BB962C8B-B14F-4D97-AF65-F5344CB8AC3E}">
        <p14:creationId xmlns:p14="http://schemas.microsoft.com/office/powerpoint/2010/main" val="348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26185-301A-C367-3EF6-E6072E277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22F3A-6445-BB08-91E0-44A56ABD5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808"/>
            <a:ext cx="7772400" cy="4403130"/>
          </a:xfrm>
        </p:spPr>
        <p:txBody>
          <a:bodyPr/>
          <a:lstStyle/>
          <a:p>
            <a:r>
              <a:rPr lang="en-US" dirty="0"/>
              <a:t>Propose to </a:t>
            </a:r>
            <a:r>
              <a:rPr lang="en-US" sz="2400" dirty="0"/>
              <a:t>re-use the existing EHT-STF tone plan and  sequence for DRU transmission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STF sequence depends on PPDU BW</a:t>
            </a:r>
          </a:p>
          <a:p>
            <a:pPr lvl="1"/>
            <a:r>
              <a:rPr lang="en-US" dirty="0"/>
              <a:t>Occupied STF tones depend on distribution BW</a:t>
            </a:r>
          </a:p>
          <a:p>
            <a:pPr lvl="1"/>
            <a:endParaRPr lang="en-US" dirty="0"/>
          </a:p>
          <a:p>
            <a:r>
              <a:rPr lang="en-US" sz="2400" b="1" dirty="0"/>
              <a:t>Global CSD is proposed to solve the unintentional BF issue in STF transmission for DRU</a:t>
            </a:r>
          </a:p>
          <a:p>
            <a:pPr lvl="1"/>
            <a:r>
              <a:rPr lang="en-US" dirty="0"/>
              <a:t>Applicable within each distribution BW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68218-339B-6B4F-A17B-3175E1405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18CD7-50A6-32F4-3556-F06DF0FE2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E561A-2A3B-BC05-FF76-BAA5ABAED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7122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C9D4B-E3B4-3EF3-585D-C326A6A4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D380B-3617-F9BB-60D2-4EE9D73DB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</a:t>
            </a:r>
            <a:r>
              <a:rPr lang="en-US" dirty="0" err="1"/>
              <a:t>TGbn</a:t>
            </a:r>
            <a:r>
              <a:rPr lang="en-US" dirty="0"/>
              <a:t> SFD?</a:t>
            </a:r>
          </a:p>
          <a:p>
            <a:pPr marL="457200" lvl="1" indent="0">
              <a:buNone/>
            </a:pPr>
            <a:r>
              <a:rPr lang="en-US" dirty="0"/>
              <a:t>UHR-STF of DRU shall re-use the existing EHT-STF tone plan and  sequence </a:t>
            </a:r>
          </a:p>
          <a:p>
            <a:pPr lvl="2"/>
            <a:r>
              <a:rPr lang="en-US" dirty="0"/>
              <a:t>STF sequence depends on PPDU BW</a:t>
            </a:r>
          </a:p>
          <a:p>
            <a:pPr lvl="2"/>
            <a:r>
              <a:rPr lang="en-US" dirty="0"/>
              <a:t>Occupied STF tones are the same as that of the largest RRU corresponding to the distribution BW within PPDU BW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272F8-0717-4EF0-1A6D-DDDA83D03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AD613-6708-3AFE-918A-692B2E409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A7BFD-13EC-8F19-AE46-8545564AB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3700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F5521-01CA-5262-8360-AE5AE9CC4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80DBF-5978-3456-F61C-C10C0BBAC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marL="457200" lvl="1" indent="0">
              <a:buNone/>
            </a:pPr>
            <a:r>
              <a:rPr lang="en-US" dirty="0"/>
              <a:t>Global CSD is used for DRU UHR-STF transmission to solve unintentional beamforming issue </a:t>
            </a:r>
          </a:p>
          <a:p>
            <a:pPr lvl="1"/>
            <a:r>
              <a:rPr lang="en-US" dirty="0"/>
              <a:t>Global CSD is applied in each distribution BW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Ref: 24/0749r2 and 24/0752r2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98A72-6AC0-D14E-7FD5-3A2C81ADB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73B13-2753-4680-04EE-973F1D805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6C72F-989E-5735-364A-6503272F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079454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5eff711f299c8ed3cb1ecec3b39d9f51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a39b96ba8fe577e08a0364aac7723822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9931ED-F01D-4178-8068-7A73BD8BB3F4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4b1de6fe-44aa-4e13-b7e7-ab260d1ea5f8"/>
    <ds:schemaRef ds:uri="http://schemas.microsoft.com/office/infopath/2007/PartnerControls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AC88EEA-AE8B-4D8E-BD59-4810AA3281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255324</TotalTime>
  <Words>884</Words>
  <Application>Microsoft Office PowerPoint</Application>
  <PresentationFormat>On-screen Show (4:3)</PresentationFormat>
  <Paragraphs>141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Qualcomm Office Regular</vt:lpstr>
      <vt:lpstr>Qualcomm Regular</vt:lpstr>
      <vt:lpstr>Arial</vt:lpstr>
      <vt:lpstr>Times New Roman</vt:lpstr>
      <vt:lpstr>802-11-Submission</vt:lpstr>
      <vt:lpstr>STF Design Consideration for DRU</vt:lpstr>
      <vt:lpstr>UHR-STF in DRU Transmission</vt:lpstr>
      <vt:lpstr>Proposal for UHR-STF in DRU transmission</vt:lpstr>
      <vt:lpstr>Unintentional BF Issue</vt:lpstr>
      <vt:lpstr>Global CSD for DRU</vt:lpstr>
      <vt:lpstr>Power Measurement Performance Using Global CSD for DRU</vt:lpstr>
      <vt:lpstr>Summary</vt:lpstr>
      <vt:lpstr>SP 1</vt:lpstr>
      <vt:lpstr>SP 2</vt:lpstr>
      <vt:lpstr>SP 3</vt:lpstr>
      <vt:lpstr>SP 4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Lin Yang</cp:lastModifiedBy>
  <cp:revision>1861</cp:revision>
  <cp:lastPrinted>1998-02-10T13:28:06Z</cp:lastPrinted>
  <dcterms:created xsi:type="dcterms:W3CDTF">2004-12-02T14:01:45Z</dcterms:created>
  <dcterms:modified xsi:type="dcterms:W3CDTF">2024-05-15T07:35:30Z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  <property fmtid="{D5CDD505-2E9C-101B-9397-08002B2CF9AE}" pid="4" name="_AdHocReviewCycleID">
    <vt:i4>-988756178</vt:i4>
  </property>
  <property fmtid="{D5CDD505-2E9C-101B-9397-08002B2CF9AE}" pid="5" name="_EmailSubject">
    <vt:lpwstr>Quick brainstorming on the psd limited transmission</vt:lpwstr>
  </property>
  <property fmtid="{D5CDD505-2E9C-101B-9397-08002B2CF9AE}" pid="6" name="_AuthorEmail">
    <vt:lpwstr>linyang@qti.qualcomm.com</vt:lpwstr>
  </property>
  <property fmtid="{D5CDD505-2E9C-101B-9397-08002B2CF9AE}" pid="7" name="_AuthorEmailDisplayName">
    <vt:lpwstr>Lin Yang</vt:lpwstr>
  </property>
  <property fmtid="{D5CDD505-2E9C-101B-9397-08002B2CF9AE}" pid="8" name="_PreviousAdHocReviewCycleID">
    <vt:i4>2043815606</vt:i4>
  </property>
</Properties>
</file>