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24" r:id="rId2"/>
    <p:sldId id="336" r:id="rId3"/>
    <p:sldId id="337" r:id="rId4"/>
    <p:sldId id="338" r:id="rId5"/>
    <p:sldId id="339" r:id="rId6"/>
    <p:sldId id="340" r:id="rId7"/>
    <p:sldId id="341" r:id="rId8"/>
    <p:sldId id="342" r:id="rId9"/>
    <p:sldId id="343" r:id="rId10"/>
    <p:sldId id="345" r:id="rId11"/>
    <p:sldId id="344" r:id="rId12"/>
    <p:sldId id="346" r:id="rId13"/>
    <p:sldId id="347" r:id="rId14"/>
    <p:sldId id="34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4" autoAdjust="0"/>
    <p:restoredTop sz="95256" autoAdjust="0"/>
  </p:normalViewPr>
  <p:slideViewPr>
    <p:cSldViewPr>
      <p:cViewPr varScale="1">
        <p:scale>
          <a:sx n="111" d="100"/>
          <a:sy n="111" d="100"/>
        </p:scale>
        <p:origin x="540" y="96"/>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smtClean="0"/>
              <a:t>Bo Gong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Bo Gong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smtClean="0"/>
              <a:t>Bo Gong (Huawei)</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smtClean="0"/>
              <a:t>Bo Gong (Huawei)</a:t>
            </a:r>
            <a:endParaRPr lang="en-GB" altLang="zh-CN"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802.11-24/0749r0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Thoughts on STF Design for DRU</a:t>
            </a:r>
            <a:endParaRPr lang="en-GB" sz="2800" dirty="0"/>
          </a:p>
        </p:txBody>
      </p:sp>
      <p:sp>
        <p:nvSpPr>
          <p:cNvPr id="3074" name="Rectangle 2"/>
          <p:cNvSpPr>
            <a:spLocks noGrp="1" noChangeArrowheads="1"/>
          </p:cNvSpPr>
          <p:nvPr>
            <p:ph type="subTitle" idx="1"/>
          </p:nvPr>
        </p:nvSpPr>
        <p:spPr>
          <a:xfrm>
            <a:off x="1717675" y="159596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2024-05-10</a:t>
            </a:r>
            <a:endParaRPr lang="en-GB" sz="2000" b="0" dirty="0"/>
          </a:p>
        </p:txBody>
      </p:sp>
      <p:sp>
        <p:nvSpPr>
          <p:cNvPr id="6" name="Date Placeholder 3"/>
          <p:cNvSpPr>
            <a:spLocks noGrp="1"/>
          </p:cNvSpPr>
          <p:nvPr>
            <p:ph type="dt" idx="10"/>
          </p:nvPr>
        </p:nvSpPr>
        <p:spPr/>
        <p:txBody>
          <a:bodyPr/>
          <a:lstStyle/>
          <a:p>
            <a:r>
              <a:rPr lang="en-US" altLang="zh-CN" dirty="0"/>
              <a:t>May</a:t>
            </a:r>
            <a:r>
              <a:rPr lang="en-US" altLang="zh-CN" dirty="0" smtClean="0"/>
              <a:t> </a:t>
            </a:r>
            <a:r>
              <a:rPr lang="en-US" altLang="zh-CN" dirty="0" smtClean="0"/>
              <a:t>2024</a:t>
            </a:r>
            <a:endParaRPr lang="en-GB" altLang="zh-CN" dirty="0"/>
          </a:p>
        </p:txBody>
      </p:sp>
      <p:sp>
        <p:nvSpPr>
          <p:cNvPr id="7" name="Footer Placeholder 4"/>
          <p:cNvSpPr>
            <a:spLocks noGrp="1"/>
          </p:cNvSpPr>
          <p:nvPr>
            <p:ph type="ftr" idx="11"/>
          </p:nvPr>
        </p:nvSpPr>
        <p:spPr/>
        <p:txBody>
          <a:bodyPr/>
          <a:lstStyle/>
          <a:p>
            <a:r>
              <a:rPr lang="en-US" dirty="0" smtClean="0"/>
              <a:t>Bo Gong </a:t>
            </a:r>
            <a:r>
              <a:rPr lang="en-US" altLang="zh-CN" dirty="0" smtClean="0"/>
              <a:t>(Huawei</a:t>
            </a:r>
            <a:r>
              <a:rPr lang="en-US" altLang="zh-CN" dirty="0"/>
              <a: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28517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xmlns="" id="{56BFF8FC-15E6-4208-9DB8-296FB6B5AC3E}"/>
              </a:ext>
            </a:extLst>
          </p:cNvPr>
          <p:cNvGraphicFramePr>
            <a:graphicFrameLocks noGrp="1"/>
          </p:cNvGraphicFramePr>
          <p:nvPr>
            <p:extLst>
              <p:ext uri="{D42A27DB-BD31-4B8C-83A1-F6EECF244321}">
                <p14:modId xmlns:p14="http://schemas.microsoft.com/office/powerpoint/2010/main" val="2081281776"/>
              </p:ext>
            </p:extLst>
          </p:nvPr>
        </p:nvGraphicFramePr>
        <p:xfrm>
          <a:off x="1038097" y="2791208"/>
          <a:ext cx="10115805" cy="1917242"/>
        </p:xfrm>
        <a:graphic>
          <a:graphicData uri="http://schemas.openxmlformats.org/drawingml/2006/table">
            <a:tbl>
              <a:tblPr>
                <a:tableStyleId>{5C22544A-7EE6-4342-B048-85BDC9FD1C3A}</a:tableStyleId>
              </a:tblPr>
              <a:tblGrid>
                <a:gridCol w="1983825">
                  <a:extLst>
                    <a:ext uri="{9D8B030D-6E8A-4147-A177-3AD203B41FA5}">
                      <a16:colId xmlns:a16="http://schemas.microsoft.com/office/drawing/2014/main" xmlns="" val="1982600515"/>
                    </a:ext>
                  </a:extLst>
                </a:gridCol>
                <a:gridCol w="1368152">
                  <a:extLst>
                    <a:ext uri="{9D8B030D-6E8A-4147-A177-3AD203B41FA5}">
                      <a16:colId xmlns:a16="http://schemas.microsoft.com/office/drawing/2014/main" xmlns="" val="2703258511"/>
                    </a:ext>
                  </a:extLst>
                </a:gridCol>
                <a:gridCol w="2440656">
                  <a:extLst>
                    <a:ext uri="{9D8B030D-6E8A-4147-A177-3AD203B41FA5}">
                      <a16:colId xmlns:a16="http://schemas.microsoft.com/office/drawing/2014/main" xmlns="" val="20002"/>
                    </a:ext>
                  </a:extLst>
                </a:gridCol>
                <a:gridCol w="1134957">
                  <a:extLst>
                    <a:ext uri="{9D8B030D-6E8A-4147-A177-3AD203B41FA5}">
                      <a16:colId xmlns:a16="http://schemas.microsoft.com/office/drawing/2014/main" xmlns="" val="20003"/>
                    </a:ext>
                  </a:extLst>
                </a:gridCol>
                <a:gridCol w="3188215">
                  <a:extLst>
                    <a:ext uri="{9D8B030D-6E8A-4147-A177-3AD203B41FA5}">
                      <a16:colId xmlns:a16="http://schemas.microsoft.com/office/drawing/2014/main" xmlns="" val="2006092477"/>
                    </a:ext>
                  </a:extLst>
                </a:gridCol>
              </a:tblGrid>
              <a:tr h="230973">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62973176"/>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Chenchen Liu</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liuchenchen1@huawei.com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699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Jian Yu (Ross)</a:t>
                      </a:r>
                      <a:endParaRPr lang="zh-CN" altLang="en-US" dirty="0" smtClean="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28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ming.gan@huawei.com</a:t>
                      </a: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503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
        <p:nvSpPr>
          <p:cNvPr id="8" name="内容占位符 2"/>
          <p:cNvSpPr txBox="1">
            <a:spLocks/>
          </p:cNvSpPr>
          <p:nvPr/>
        </p:nvSpPr>
        <p:spPr bwMode="auto">
          <a:xfrm>
            <a:off x="965200" y="1820494"/>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a:t>
            </a:r>
            <a:r>
              <a:rPr lang="en-US" altLang="zh-CN" sz="1800" kern="0" dirty="0">
                <a:solidFill>
                  <a:schemeClr val="tx1"/>
                </a:solidFill>
              </a:rPr>
              <a:t>the </a:t>
            </a:r>
            <a:r>
              <a:rPr lang="en-US" altLang="zh-CN" sz="1800" kern="0" dirty="0" smtClean="0">
                <a:solidFill>
                  <a:schemeClr val="tx1"/>
                </a:solidFill>
              </a:rPr>
              <a:t>current STF sequence </a:t>
            </a:r>
            <a:r>
              <a:rPr lang="en-US" altLang="zh-CN" sz="1800" kern="0" dirty="0">
                <a:solidFill>
                  <a:schemeClr val="tx1"/>
                </a:solidFill>
              </a:rPr>
              <a:t>of 11ax/11be</a:t>
            </a:r>
            <a:r>
              <a:rPr lang="en-US" altLang="zh-CN" sz="1800" kern="0" dirty="0" smtClean="0">
                <a:solidFill>
                  <a:schemeClr val="tx1"/>
                </a:solidFill>
              </a:rPr>
              <a:t> is reused.</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426316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#3</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CSD is applied to per stream of per user.</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3969855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#4</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CSD is assigned to each user globally.</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1167683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#5</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current CSD values of 11ac/11ax/11be are reused. </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4175991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#6</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a:t>
            </a:r>
            <a:r>
              <a:rPr lang="en-US" altLang="zh-CN" sz="1800" dirty="0">
                <a:solidFill>
                  <a:schemeClr val="tx1"/>
                </a:solidFill>
              </a:rPr>
              <a:t>if the number of the required CSD values is smaller than the total number </a:t>
            </a:r>
            <a:r>
              <a:rPr lang="en-US" altLang="zh-CN" sz="1800" dirty="0" smtClean="0">
                <a:solidFill>
                  <a:schemeClr val="tx1"/>
                </a:solidFill>
              </a:rPr>
              <a:t>of the </a:t>
            </a:r>
            <a:r>
              <a:rPr lang="en-US" altLang="zh-CN" sz="1800" dirty="0">
                <a:solidFill>
                  <a:schemeClr val="tx1"/>
                </a:solidFill>
              </a:rPr>
              <a:t>CSD values, no collision is permitted</a:t>
            </a:r>
            <a:r>
              <a:rPr lang="en-US" altLang="zh-CN" sz="1800" kern="0" dirty="0" smtClean="0">
                <a:solidFill>
                  <a:schemeClr val="tx1"/>
                </a:solidFill>
              </a:rPr>
              <a:t>. </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1227099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9" name="标题 8"/>
          <p:cNvSpPr>
            <a:spLocks noGrp="1"/>
          </p:cNvSpPr>
          <p:nvPr>
            <p:ph type="title"/>
          </p:nvPr>
        </p:nvSpPr>
        <p:spPr/>
        <p:txBody>
          <a:bodyPr/>
          <a:lstStyle/>
          <a:p>
            <a:r>
              <a:rPr lang="en-US" altLang="zh-CN" dirty="0" smtClean="0"/>
              <a:t>Introduction</a:t>
            </a:r>
            <a:endParaRPr lang="zh-CN" altLang="en-US" dirty="0"/>
          </a:p>
        </p:txBody>
      </p:sp>
      <p:sp>
        <p:nvSpPr>
          <p:cNvPr id="11" name="文本框 10"/>
          <p:cNvSpPr txBox="1"/>
          <p:nvPr/>
        </p:nvSpPr>
        <p:spPr>
          <a:xfrm>
            <a:off x="1522435" y="1988840"/>
            <a:ext cx="9145016" cy="1200329"/>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smtClean="0">
                <a:solidFill>
                  <a:schemeClr val="tx1"/>
                </a:solidFill>
              </a:rPr>
              <a:t>For DRU design,  we have lots of discussion on transmission mode [1], </a:t>
            </a:r>
            <a:r>
              <a:rPr lang="en-US" altLang="zh-CN" sz="1800" dirty="0">
                <a:solidFill>
                  <a:schemeClr val="tx1"/>
                </a:solidFill>
              </a:rPr>
              <a:t>tone </a:t>
            </a:r>
            <a:r>
              <a:rPr lang="en-US" altLang="zh-CN" sz="1800" dirty="0" smtClean="0">
                <a:solidFill>
                  <a:schemeClr val="tx1"/>
                </a:solidFill>
              </a:rPr>
              <a:t>plan [2]-[3] </a:t>
            </a:r>
            <a:r>
              <a:rPr lang="en-US" altLang="zh-CN" sz="1800" dirty="0">
                <a:solidFill>
                  <a:schemeClr val="tx1"/>
                </a:solidFill>
              </a:rPr>
              <a:t>and pilot </a:t>
            </a:r>
            <a:r>
              <a:rPr lang="en-US" altLang="zh-CN" sz="1800" dirty="0" smtClean="0">
                <a:solidFill>
                  <a:schemeClr val="tx1"/>
                </a:solidFill>
              </a:rPr>
              <a:t>designs [4]-[5].  </a:t>
            </a:r>
          </a:p>
          <a:p>
            <a:pPr marL="285750" indent="-285750">
              <a:buFont typeface="Arial" panose="020B0604020202020204" pitchFamily="34" charset="0"/>
              <a:buChar char="•"/>
            </a:pPr>
            <a:endParaRPr lang="en-US" altLang="zh-CN" sz="1800" dirty="0">
              <a:solidFill>
                <a:schemeClr val="tx1"/>
              </a:solidFill>
            </a:endParaRPr>
          </a:p>
          <a:p>
            <a:pPr marL="285750" indent="-285750">
              <a:buFont typeface="Arial" panose="020B0604020202020204" pitchFamily="34" charset="0"/>
              <a:buChar char="•"/>
            </a:pPr>
            <a:r>
              <a:rPr lang="en-US" altLang="zh-CN" sz="1800" dirty="0" smtClean="0">
                <a:solidFill>
                  <a:schemeClr val="tx1"/>
                </a:solidFill>
              </a:rPr>
              <a:t>In this proposal, we give some thoughts on STF design for DRU.</a:t>
            </a:r>
            <a:endParaRPr lang="en-US" altLang="zh-CN" sz="1800" dirty="0">
              <a:solidFill>
                <a:schemeClr val="tx1"/>
              </a:solidFill>
            </a:endParaRPr>
          </a:p>
        </p:txBody>
      </p:sp>
      <p:sp>
        <p:nvSpPr>
          <p:cNvPr id="12"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smtClean="0">
                <a:solidFill>
                  <a:srgbClr val="000000"/>
                </a:solidFill>
                <a:cs typeface="Arial Unicode MS" charset="0"/>
              </a:rPr>
              <a:t>May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2181086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If inheriting STF transmission for </a:t>
            </a:r>
            <a:r>
              <a:rPr lang="en-US" altLang="zh-CN" dirty="0" err="1" smtClean="0"/>
              <a:t>rRU</a:t>
            </a:r>
            <a:endParaRPr lang="zh-CN" altLang="en-US" dirty="0"/>
          </a:p>
        </p:txBody>
      </p:sp>
      <p:sp>
        <p:nvSpPr>
          <p:cNvPr id="3" name="内容占位符 2"/>
          <p:cNvSpPr>
            <a:spLocks noGrp="1"/>
          </p:cNvSpPr>
          <p:nvPr>
            <p:ph idx="1"/>
          </p:nvPr>
        </p:nvSpPr>
        <p:spPr>
          <a:xfrm>
            <a:off x="906071" y="1751014"/>
            <a:ext cx="10654207" cy="4641958"/>
          </a:xfrm>
        </p:spPr>
        <p:txBody>
          <a:bodyPr/>
          <a:lstStyle/>
          <a:p>
            <a:pPr marL="285750" indent="-285750" eaLnBrk="0" hangingPunct="0">
              <a:spcBef>
                <a:spcPct val="0"/>
              </a:spcBef>
              <a:buFont typeface="Arial" panose="020B0604020202020204" pitchFamily="34" charset="0"/>
              <a:buChar char="•"/>
            </a:pPr>
            <a:r>
              <a:rPr lang="en-US" altLang="zh-CN" sz="1800" b="0" kern="1200" dirty="0">
                <a:solidFill>
                  <a:schemeClr val="tx1"/>
                </a:solidFill>
                <a:latin typeface="Times New Roman" pitchFamily="16" charset="0"/>
                <a:ea typeface="MS Gothic" charset="-128"/>
              </a:rPr>
              <a:t>For </a:t>
            </a:r>
            <a:r>
              <a:rPr lang="en-US" altLang="zh-CN" sz="1800" b="0" kern="1200" dirty="0" err="1">
                <a:solidFill>
                  <a:schemeClr val="tx1"/>
                </a:solidFill>
                <a:latin typeface="Times New Roman" pitchFamily="16" charset="0"/>
                <a:ea typeface="MS Gothic" charset="-128"/>
              </a:rPr>
              <a:t>rRU</a:t>
            </a:r>
            <a:r>
              <a:rPr lang="en-US" altLang="zh-CN" sz="1800" b="0" kern="1200" dirty="0">
                <a:solidFill>
                  <a:schemeClr val="tx1"/>
                </a:solidFill>
                <a:latin typeface="Times New Roman" pitchFamily="16" charset="0"/>
                <a:ea typeface="MS Gothic" charset="-128"/>
              </a:rPr>
              <a:t>, the part of STF sequence which falls within the selected </a:t>
            </a:r>
            <a:r>
              <a:rPr lang="en-US" altLang="zh-CN" sz="1800" b="0" kern="1200" dirty="0" err="1">
                <a:solidFill>
                  <a:schemeClr val="tx1"/>
                </a:solidFill>
                <a:latin typeface="Times New Roman" pitchFamily="16" charset="0"/>
                <a:ea typeface="MS Gothic" charset="-128"/>
              </a:rPr>
              <a:t>rRU</a:t>
            </a:r>
            <a:r>
              <a:rPr lang="en-US" altLang="zh-CN" sz="1800" b="0" kern="1200" dirty="0">
                <a:solidFill>
                  <a:schemeClr val="tx1"/>
                </a:solidFill>
                <a:latin typeface="Times New Roman" pitchFamily="16" charset="0"/>
                <a:ea typeface="MS Gothic" charset="-128"/>
              </a:rPr>
              <a:t> is transmitted</a:t>
            </a:r>
            <a:r>
              <a:rPr lang="en-US" altLang="zh-CN" sz="1800" b="0" kern="1200" dirty="0" smtClean="0">
                <a:solidFill>
                  <a:schemeClr val="tx1"/>
                </a:solidFill>
                <a:latin typeface="Times New Roman" pitchFamily="16" charset="0"/>
                <a:ea typeface="MS Gothic" charset="-128"/>
              </a:rPr>
              <a:t>. Taking STF for TB PPDU in 20MHz as an example, if 26-tone RU6 with tone indexes 17:42 is selected, STF sequence part in the red circle will be transmitted.</a:t>
            </a:r>
            <a:endParaRPr lang="en-US" altLang="zh-CN" sz="1800" b="0" kern="1200" dirty="0">
              <a:solidFill>
                <a:schemeClr val="tx1"/>
              </a:solidFill>
              <a:latin typeface="Times New Roman" pitchFamily="16" charset="0"/>
              <a:ea typeface="MS Gothic" charset="-128"/>
            </a:endParaRPr>
          </a:p>
          <a:p>
            <a:pPr marL="285750" indent="-285750" eaLnBrk="0" hangingPunct="0">
              <a:spcBef>
                <a:spcPct val="0"/>
              </a:spcBef>
              <a:buFont typeface="Arial" panose="020B0604020202020204" pitchFamily="34" charset="0"/>
              <a:buChar char="•"/>
            </a:pPr>
            <a:endParaRPr lang="en-US" altLang="zh-CN" sz="1800" b="0" kern="1200" dirty="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smtClean="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smtClean="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a:solidFill>
                <a:schemeClr val="tx1"/>
              </a:solidFill>
              <a:latin typeface="Times New Roman" pitchFamily="16" charset="0"/>
              <a:ea typeface="MS Gothic" charset="-128"/>
            </a:endParaRPr>
          </a:p>
          <a:p>
            <a:pPr marL="285750" indent="-285750" eaLnBrk="0" hangingPunct="0">
              <a:spcBef>
                <a:spcPct val="0"/>
              </a:spcBef>
              <a:buFont typeface="Arial" panose="020B0604020202020204" pitchFamily="34" charset="0"/>
              <a:buChar char="•"/>
            </a:pPr>
            <a:r>
              <a:rPr lang="en-US" altLang="zh-CN" sz="1800" b="0" kern="1200" dirty="0">
                <a:solidFill>
                  <a:schemeClr val="tx1"/>
                </a:solidFill>
                <a:latin typeface="Times New Roman" pitchFamily="16" charset="0"/>
                <a:ea typeface="MS Gothic" charset="-128"/>
              </a:rPr>
              <a:t>Consider that the way of STF transmission for </a:t>
            </a:r>
            <a:r>
              <a:rPr lang="en-US" altLang="zh-CN" sz="1800" b="0" kern="1200" dirty="0" err="1">
                <a:solidFill>
                  <a:schemeClr val="tx1"/>
                </a:solidFill>
                <a:latin typeface="Times New Roman" pitchFamily="16" charset="0"/>
                <a:ea typeface="MS Gothic" charset="-128"/>
              </a:rPr>
              <a:t>rRU</a:t>
            </a:r>
            <a:r>
              <a:rPr lang="en-US" altLang="zh-CN" sz="1800" b="0" kern="1200" dirty="0">
                <a:solidFill>
                  <a:schemeClr val="tx1"/>
                </a:solidFill>
                <a:latin typeface="Times New Roman" pitchFamily="16" charset="0"/>
                <a:ea typeface="MS Gothic" charset="-128"/>
              </a:rPr>
              <a:t> is inherited directly for DRU, which means the part of STF sequence overlapped with DRU is transmitted</a:t>
            </a:r>
            <a:r>
              <a:rPr lang="en-US" altLang="zh-CN" sz="1800" b="0" kern="1200" dirty="0" smtClean="0">
                <a:solidFill>
                  <a:schemeClr val="tx1"/>
                </a:solidFill>
                <a:latin typeface="Times New Roman" pitchFamily="16" charset="0"/>
                <a:ea typeface="MS Gothic" charset="-128"/>
              </a:rPr>
              <a:t>. </a:t>
            </a:r>
            <a:r>
              <a:rPr lang="en-US" altLang="zh-CN" sz="1800" b="0" kern="1200" dirty="0">
                <a:solidFill>
                  <a:schemeClr val="tx1"/>
                </a:solidFill>
                <a:latin typeface="Times New Roman" pitchFamily="16" charset="0"/>
                <a:ea typeface="MS Gothic" charset="-128"/>
              </a:rPr>
              <a:t>Taking STF for TB PPDU in 20MHz as an example, </a:t>
            </a:r>
            <a:r>
              <a:rPr lang="en-US" altLang="zh-CN" sz="1800" b="0" kern="1200" dirty="0" smtClean="0">
                <a:solidFill>
                  <a:schemeClr val="tx1"/>
                </a:solidFill>
                <a:latin typeface="Times New Roman" pitchFamily="16" charset="0"/>
                <a:ea typeface="MS Gothic" charset="-128"/>
              </a:rPr>
              <a:t>for half of </a:t>
            </a:r>
            <a:r>
              <a:rPr lang="en-US" altLang="zh-CN" sz="1800" b="0" kern="1200" dirty="0">
                <a:solidFill>
                  <a:schemeClr val="tx1"/>
                </a:solidFill>
                <a:latin typeface="Times New Roman" pitchFamily="16" charset="0"/>
                <a:ea typeface="MS Gothic" charset="-128"/>
              </a:rPr>
              <a:t>26-tone </a:t>
            </a:r>
            <a:r>
              <a:rPr lang="en-US" altLang="zh-CN" sz="1800" b="0" kern="1200" dirty="0" smtClean="0">
                <a:solidFill>
                  <a:schemeClr val="tx1"/>
                </a:solidFill>
                <a:latin typeface="Times New Roman" pitchFamily="16" charset="0"/>
                <a:ea typeface="MS Gothic" charset="-128"/>
              </a:rPr>
              <a:t>DRU </a:t>
            </a:r>
            <a:r>
              <a:rPr lang="en-US" altLang="zh-CN" sz="1800" b="0" kern="1200" dirty="0">
                <a:solidFill>
                  <a:schemeClr val="tx1"/>
                </a:solidFill>
                <a:latin typeface="Times New Roman" pitchFamily="16" charset="0"/>
                <a:ea typeface="MS Gothic" charset="-128"/>
              </a:rPr>
              <a:t>with </a:t>
            </a:r>
            <a:r>
              <a:rPr lang="en-US" altLang="zh-CN" sz="1800" b="0" kern="1200" dirty="0" smtClean="0">
                <a:solidFill>
                  <a:schemeClr val="tx1"/>
                </a:solidFill>
                <a:latin typeface="Times New Roman" pitchFamily="16" charset="0"/>
                <a:ea typeface="MS Gothic" charset="-128"/>
              </a:rPr>
              <a:t>positive tone indexes, </a:t>
            </a:r>
            <a:r>
              <a:rPr lang="en-US" altLang="zh-CN" sz="1800" b="0" kern="1200" dirty="0">
                <a:solidFill>
                  <a:schemeClr val="tx1"/>
                </a:solidFill>
                <a:latin typeface="Times New Roman" pitchFamily="16" charset="0"/>
                <a:ea typeface="MS Gothic" charset="-128"/>
              </a:rPr>
              <a:t>STF sequence part in the red </a:t>
            </a:r>
            <a:r>
              <a:rPr lang="en-US" altLang="zh-CN" sz="1800" b="0" kern="1200" dirty="0" smtClean="0">
                <a:solidFill>
                  <a:schemeClr val="tx1"/>
                </a:solidFill>
                <a:latin typeface="Times New Roman" pitchFamily="16" charset="0"/>
                <a:ea typeface="MS Gothic" charset="-128"/>
              </a:rPr>
              <a:t>circle with tone indexes 48 and 104 </a:t>
            </a:r>
            <a:r>
              <a:rPr lang="en-US" altLang="zh-CN" sz="1800" b="0" kern="1200" dirty="0">
                <a:solidFill>
                  <a:schemeClr val="tx1"/>
                </a:solidFill>
                <a:latin typeface="Times New Roman" pitchFamily="16" charset="0"/>
                <a:ea typeface="MS Gothic" charset="-128"/>
              </a:rPr>
              <a:t>will be transmitted.</a:t>
            </a:r>
          </a:p>
          <a:p>
            <a:pPr marL="0" indent="0" eaLnBrk="0" hangingPunct="0">
              <a:spcBef>
                <a:spcPct val="0"/>
              </a:spcBef>
            </a:pPr>
            <a:endParaRPr lang="zh-CN" altLang="en-US" sz="1800" b="0" kern="1200" dirty="0">
              <a:solidFill>
                <a:schemeClr val="tx1"/>
              </a:solidFill>
              <a:latin typeface="Times New Roman" pitchFamily="16" charset="0"/>
              <a:ea typeface="MS Gothic" charset="-128"/>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6" name="日期占位符 5"/>
          <p:cNvSpPr>
            <a:spLocks noGrp="1"/>
          </p:cNvSpPr>
          <p:nvPr>
            <p:ph type="dt" idx="15"/>
          </p:nvPr>
        </p:nvSpPr>
        <p:spPr/>
        <p:txBody>
          <a:bodyPr/>
          <a:lstStyle/>
          <a:p>
            <a:r>
              <a:rPr lang="en-US" dirty="0" smtClean="0"/>
              <a:t>May</a:t>
            </a:r>
            <a:r>
              <a:rPr lang="en-US" dirty="0" smtClean="0"/>
              <a:t> </a:t>
            </a:r>
            <a:r>
              <a:rPr lang="en-US" dirty="0" smtClean="0"/>
              <a:t>2024</a:t>
            </a:r>
            <a:endParaRPr lang="en-GB" dirty="0"/>
          </a:p>
        </p:txBody>
      </p:sp>
      <p:pic>
        <p:nvPicPr>
          <p:cNvPr id="7" name="图片 6"/>
          <p:cNvPicPr>
            <a:picLocks noChangeAspect="1"/>
          </p:cNvPicPr>
          <p:nvPr/>
        </p:nvPicPr>
        <p:blipFill>
          <a:blip r:embed="rId2"/>
          <a:stretch>
            <a:fillRect/>
          </a:stretch>
        </p:blipFill>
        <p:spPr>
          <a:xfrm>
            <a:off x="4799856" y="2564904"/>
            <a:ext cx="4572382" cy="1452701"/>
          </a:xfrm>
          <a:prstGeom prst="rect">
            <a:avLst/>
          </a:prstGeom>
        </p:spPr>
      </p:pic>
      <p:pic>
        <p:nvPicPr>
          <p:cNvPr id="8" name="图片 7"/>
          <p:cNvPicPr>
            <a:picLocks noChangeAspect="1"/>
          </p:cNvPicPr>
          <p:nvPr/>
        </p:nvPicPr>
        <p:blipFill>
          <a:blip r:embed="rId3"/>
          <a:stretch>
            <a:fillRect/>
          </a:stretch>
        </p:blipFill>
        <p:spPr>
          <a:xfrm>
            <a:off x="4799856" y="5049613"/>
            <a:ext cx="4572382" cy="1430198"/>
          </a:xfrm>
          <a:prstGeom prst="rect">
            <a:avLst/>
          </a:prstGeom>
        </p:spPr>
      </p:pic>
    </p:spTree>
    <p:extLst>
      <p:ext uri="{BB962C8B-B14F-4D97-AF65-F5344CB8AC3E}">
        <p14:creationId xmlns:p14="http://schemas.microsoft.com/office/powerpoint/2010/main" val="1923423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6" name="日期占位符 5"/>
          <p:cNvSpPr>
            <a:spLocks noGrp="1"/>
          </p:cNvSpPr>
          <p:nvPr>
            <p:ph type="dt" idx="15"/>
          </p:nvPr>
        </p:nvSpPr>
        <p:spPr/>
        <p:txBody>
          <a:bodyPr/>
          <a:lstStyle/>
          <a:p>
            <a:r>
              <a:rPr lang="en-US" dirty="0" smtClean="0"/>
              <a:t>May</a:t>
            </a:r>
            <a:r>
              <a:rPr lang="en-US" dirty="0" smtClean="0"/>
              <a:t> </a:t>
            </a:r>
            <a:r>
              <a:rPr lang="en-US" dirty="0" smtClean="0"/>
              <a:t>2024</a:t>
            </a:r>
            <a:endParaRPr lang="en-GB" dirty="0"/>
          </a:p>
        </p:txBody>
      </p:sp>
      <p:sp>
        <p:nvSpPr>
          <p:cNvPr id="7" name="标题 1"/>
          <p:cNvSpPr txBox="1">
            <a:spLocks/>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smtClean="0"/>
              <a:t>If inheriting STF transmission for rRU</a:t>
            </a:r>
            <a:endParaRPr lang="zh-CN" altLang="en-US" kern="0" dirty="0"/>
          </a:p>
        </p:txBody>
      </p:sp>
      <p:sp>
        <p:nvSpPr>
          <p:cNvPr id="9" name="矩形 8"/>
          <p:cNvSpPr/>
          <p:nvPr/>
        </p:nvSpPr>
        <p:spPr>
          <a:xfrm>
            <a:off x="623392" y="1586798"/>
            <a:ext cx="10225136" cy="2031325"/>
          </a:xfrm>
          <a:prstGeom prst="rect">
            <a:avLst/>
          </a:prstGeom>
        </p:spPr>
        <p:txBody>
          <a:bodyPr wrap="square">
            <a:spAutoFit/>
          </a:bodyPr>
          <a:lstStyle/>
          <a:p>
            <a:pPr marL="285750" indent="-285750">
              <a:buFont typeface="Arial" panose="020B0604020202020204" pitchFamily="34" charset="0"/>
              <a:buChar char="•"/>
            </a:pPr>
            <a:r>
              <a:rPr lang="en-US" altLang="zh-CN" sz="1800" dirty="0" smtClean="0">
                <a:solidFill>
                  <a:schemeClr val="tx1"/>
                </a:solidFill>
              </a:rPr>
              <a:t>If the </a:t>
            </a:r>
            <a:r>
              <a:rPr lang="en-US" altLang="zh-CN" sz="1800" dirty="0">
                <a:solidFill>
                  <a:schemeClr val="tx1"/>
                </a:solidFill>
              </a:rPr>
              <a:t>way of STF transmission for </a:t>
            </a:r>
            <a:r>
              <a:rPr lang="en-US" altLang="zh-CN" sz="1800" dirty="0" err="1">
                <a:solidFill>
                  <a:schemeClr val="tx1"/>
                </a:solidFill>
              </a:rPr>
              <a:t>rRU</a:t>
            </a:r>
            <a:r>
              <a:rPr lang="en-US" altLang="zh-CN" sz="1800" dirty="0">
                <a:solidFill>
                  <a:schemeClr val="tx1"/>
                </a:solidFill>
              </a:rPr>
              <a:t> is inherited directly for </a:t>
            </a:r>
            <a:r>
              <a:rPr lang="en-US" altLang="zh-CN" sz="1800" dirty="0" smtClean="0">
                <a:solidFill>
                  <a:schemeClr val="tx1"/>
                </a:solidFill>
              </a:rPr>
              <a:t>DRU, there exists the following issues.</a:t>
            </a:r>
          </a:p>
          <a:p>
            <a:endParaRPr lang="en-US" altLang="zh-CN" sz="1800" dirty="0" smtClean="0">
              <a:solidFill>
                <a:schemeClr val="tx1"/>
              </a:solidFill>
            </a:endParaRPr>
          </a:p>
          <a:p>
            <a:pPr marL="1028700" lvl="1">
              <a:buFont typeface="Wingdings" panose="05000000000000000000" pitchFamily="2" charset="2"/>
              <a:buChar char="Ø"/>
            </a:pPr>
            <a:r>
              <a:rPr lang="en-US" altLang="zh-CN" sz="1800" dirty="0" smtClean="0">
                <a:solidFill>
                  <a:schemeClr val="tx1"/>
                </a:solidFill>
              </a:rPr>
              <a:t>For the same size DRUs, the number of tones in STF is not fixed, which increases the implementation complexity;</a:t>
            </a:r>
          </a:p>
          <a:p>
            <a:pPr marL="1028700" lvl="1">
              <a:buFont typeface="Wingdings" panose="05000000000000000000" pitchFamily="2" charset="2"/>
              <a:buChar char="Ø"/>
            </a:pPr>
            <a:r>
              <a:rPr lang="en-US" altLang="zh-CN" sz="1800" dirty="0" smtClean="0">
                <a:solidFill>
                  <a:schemeClr val="tx1"/>
                </a:solidFill>
              </a:rPr>
              <a:t>For some DRUs, the number of tones in STF is too small, which cannot guarantee the power measurement accuracy;</a:t>
            </a:r>
          </a:p>
          <a:p>
            <a:pPr marL="1028700" lvl="1">
              <a:buFont typeface="Wingdings" panose="05000000000000000000" pitchFamily="2" charset="2"/>
              <a:buChar char="Ø"/>
            </a:pPr>
            <a:r>
              <a:rPr lang="en-US" altLang="zh-CN" sz="1800" dirty="0">
                <a:solidFill>
                  <a:schemeClr val="tx1"/>
                </a:solidFill>
              </a:rPr>
              <a:t>For some DRUs, the </a:t>
            </a:r>
            <a:r>
              <a:rPr lang="en-US" altLang="zh-CN" sz="1800" dirty="0" smtClean="0">
                <a:solidFill>
                  <a:schemeClr val="tx1"/>
                </a:solidFill>
              </a:rPr>
              <a:t>intersection of the non-zero tones in STF and Data is null.</a:t>
            </a:r>
            <a:endParaRPr lang="en-US" altLang="zh-CN" sz="1800" dirty="0">
              <a:solidFill>
                <a:schemeClr val="tx1"/>
              </a:solidFill>
            </a:endParaRPr>
          </a:p>
        </p:txBody>
      </p:sp>
      <p:sp>
        <p:nvSpPr>
          <p:cNvPr id="10" name="文本框 9"/>
          <p:cNvSpPr txBox="1"/>
          <p:nvPr/>
        </p:nvSpPr>
        <p:spPr>
          <a:xfrm>
            <a:off x="623392" y="3710949"/>
            <a:ext cx="7992888"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a:solidFill>
                  <a:schemeClr val="tx1"/>
                </a:solidFill>
              </a:rPr>
              <a:t>Taking 26-tone </a:t>
            </a:r>
            <a:r>
              <a:rPr lang="en-US" altLang="zh-CN" sz="1800" dirty="0" smtClean="0">
                <a:solidFill>
                  <a:schemeClr val="tx1"/>
                </a:solidFill>
              </a:rPr>
              <a:t>DRUs in </a:t>
            </a:r>
            <a:r>
              <a:rPr lang="en-US" altLang="zh-CN" sz="1800" dirty="0">
                <a:solidFill>
                  <a:schemeClr val="tx1"/>
                </a:solidFill>
              </a:rPr>
              <a:t>40M as an example.</a:t>
            </a:r>
            <a:endParaRPr lang="zh-CN" altLang="en-US" sz="1800" dirty="0">
              <a:solidFill>
                <a:schemeClr val="tx1"/>
              </a:solidFill>
            </a:endParaRPr>
          </a:p>
        </p:txBody>
      </p:sp>
      <p:sp>
        <p:nvSpPr>
          <p:cNvPr id="11" name="文本框 10"/>
          <p:cNvSpPr txBox="1"/>
          <p:nvPr/>
        </p:nvSpPr>
        <p:spPr>
          <a:xfrm>
            <a:off x="1343472" y="4137295"/>
            <a:ext cx="5658751" cy="1569660"/>
          </a:xfrm>
          <a:prstGeom prst="rect">
            <a:avLst/>
          </a:prstGeom>
          <a:noFill/>
        </p:spPr>
        <p:txBody>
          <a:bodyPr wrap="square" rtlCol="0">
            <a:spAutoFit/>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26-tone DRU1: [</a:t>
            </a:r>
            <a:r>
              <a:rPr lang="en-US" altLang="zh-CN" sz="1200" dirty="0">
                <a:solidFill>
                  <a:schemeClr val="tx1"/>
                </a:solidFill>
              </a:rPr>
              <a:t>-233</a:t>
            </a:r>
            <a:r>
              <a:rPr lang="zh-CN" altLang="en-US" sz="1200" dirty="0">
                <a:solidFill>
                  <a:schemeClr val="tx1"/>
                </a:solidFill>
              </a:rPr>
              <a:t> </a:t>
            </a:r>
            <a:r>
              <a:rPr lang="en-US" altLang="zh-CN" sz="1200" dirty="0">
                <a:solidFill>
                  <a:schemeClr val="tx1"/>
                </a:solidFill>
              </a:rPr>
              <a:t>-208</a:t>
            </a:r>
            <a:r>
              <a:rPr lang="zh-CN" altLang="en-US" sz="1200" dirty="0">
                <a:solidFill>
                  <a:schemeClr val="tx1"/>
                </a:solidFill>
              </a:rPr>
              <a:t> </a:t>
            </a:r>
            <a:r>
              <a:rPr lang="en-US" altLang="zh-CN" sz="1200" dirty="0">
                <a:solidFill>
                  <a:schemeClr val="tx1"/>
                </a:solidFill>
              </a:rPr>
              <a:t>-194</a:t>
            </a:r>
            <a:r>
              <a:rPr lang="zh-CN" altLang="en-US" sz="1200" dirty="0">
                <a:solidFill>
                  <a:schemeClr val="tx1"/>
                </a:solidFill>
              </a:rPr>
              <a:t> </a:t>
            </a:r>
            <a:r>
              <a:rPr lang="en-US" altLang="zh-CN" sz="1200" dirty="0">
                <a:solidFill>
                  <a:schemeClr val="tx1"/>
                </a:solidFill>
              </a:rPr>
              <a:t>-181</a:t>
            </a:r>
            <a:r>
              <a:rPr lang="zh-CN" altLang="en-US" sz="1200" dirty="0">
                <a:solidFill>
                  <a:schemeClr val="tx1"/>
                </a:solidFill>
              </a:rPr>
              <a:t> </a:t>
            </a:r>
            <a:r>
              <a:rPr lang="en-US" altLang="zh-CN" sz="1200" dirty="0">
                <a:solidFill>
                  <a:schemeClr val="tx1"/>
                </a:solidFill>
              </a:rPr>
              <a:t>-156</a:t>
            </a:r>
            <a:r>
              <a:rPr lang="zh-CN" altLang="en-US" sz="1200" dirty="0">
                <a:solidFill>
                  <a:schemeClr val="tx1"/>
                </a:solidFill>
              </a:rPr>
              <a:t> </a:t>
            </a:r>
            <a:r>
              <a:rPr lang="en-US" altLang="zh-CN" sz="1200" dirty="0">
                <a:solidFill>
                  <a:schemeClr val="tx1"/>
                </a:solidFill>
              </a:rPr>
              <a:t>-142</a:t>
            </a:r>
            <a:r>
              <a:rPr lang="zh-CN" altLang="en-US" sz="1200" dirty="0">
                <a:solidFill>
                  <a:schemeClr val="tx1"/>
                </a:solidFill>
              </a:rPr>
              <a:t> </a:t>
            </a:r>
            <a:r>
              <a:rPr lang="en-US" altLang="zh-CN" sz="1200" dirty="0">
                <a:solidFill>
                  <a:schemeClr val="tx1"/>
                </a:solidFill>
              </a:rPr>
              <a:t>-129</a:t>
            </a:r>
            <a:r>
              <a:rPr lang="zh-CN" altLang="en-US" sz="1200" dirty="0">
                <a:solidFill>
                  <a:schemeClr val="tx1"/>
                </a:solidFill>
              </a:rPr>
              <a:t> </a:t>
            </a:r>
            <a:r>
              <a:rPr lang="en-US" altLang="zh-CN" sz="1200" dirty="0">
                <a:solidFill>
                  <a:schemeClr val="tx1"/>
                </a:solidFill>
              </a:rPr>
              <a:t>-104</a:t>
            </a:r>
            <a:r>
              <a:rPr lang="zh-CN" altLang="en-US" sz="1200" dirty="0">
                <a:solidFill>
                  <a:schemeClr val="tx1"/>
                </a:solidFill>
              </a:rPr>
              <a:t> </a:t>
            </a:r>
            <a:r>
              <a:rPr lang="en-US" altLang="zh-CN" sz="1200" dirty="0">
                <a:solidFill>
                  <a:schemeClr val="tx1"/>
                </a:solidFill>
              </a:rPr>
              <a:t>-90</a:t>
            </a:r>
            <a:r>
              <a:rPr lang="zh-CN" altLang="en-US" sz="1200" dirty="0">
                <a:solidFill>
                  <a:schemeClr val="tx1"/>
                </a:solidFill>
              </a:rPr>
              <a:t> </a:t>
            </a:r>
            <a:r>
              <a:rPr lang="en-US" altLang="zh-CN" sz="1200" dirty="0">
                <a:solidFill>
                  <a:schemeClr val="tx1"/>
                </a:solidFill>
              </a:rPr>
              <a:t>-77</a:t>
            </a:r>
            <a:r>
              <a:rPr lang="zh-CN" altLang="en-US" sz="1200" dirty="0">
                <a:solidFill>
                  <a:schemeClr val="tx1"/>
                </a:solidFill>
              </a:rPr>
              <a:t> </a:t>
            </a:r>
            <a:r>
              <a:rPr lang="en-US" altLang="zh-CN" sz="1200" dirty="0">
                <a:solidFill>
                  <a:schemeClr val="tx1"/>
                </a:solidFill>
              </a:rPr>
              <a:t>-52</a:t>
            </a:r>
            <a:r>
              <a:rPr lang="zh-CN" altLang="en-US" sz="1200" dirty="0">
                <a:solidFill>
                  <a:schemeClr val="tx1"/>
                </a:solidFill>
              </a:rPr>
              <a:t> </a:t>
            </a:r>
            <a:r>
              <a:rPr lang="en-US" altLang="zh-CN" sz="1200" dirty="0">
                <a:solidFill>
                  <a:schemeClr val="tx1"/>
                </a:solidFill>
              </a:rPr>
              <a:t>-37</a:t>
            </a:r>
            <a:r>
              <a:rPr lang="zh-CN" altLang="en-US" sz="1200" dirty="0">
                <a:solidFill>
                  <a:schemeClr val="tx1"/>
                </a:solidFill>
              </a:rPr>
              <a:t> </a:t>
            </a:r>
            <a:r>
              <a:rPr lang="en-US" altLang="zh-CN" sz="1200" dirty="0">
                <a:solidFill>
                  <a:schemeClr val="tx1"/>
                </a:solidFill>
              </a:rPr>
              <a:t>-23</a:t>
            </a:r>
            <a:r>
              <a:rPr lang="zh-CN" altLang="en-US" sz="1200" dirty="0">
                <a:solidFill>
                  <a:schemeClr val="tx1"/>
                </a:solidFill>
              </a:rPr>
              <a:t> </a:t>
            </a:r>
            <a:r>
              <a:rPr lang="en-US" altLang="zh-CN" sz="1200" dirty="0">
                <a:solidFill>
                  <a:schemeClr val="tx1"/>
                </a:solidFill>
              </a:rPr>
              <a:t>18</a:t>
            </a:r>
            <a:r>
              <a:rPr lang="zh-CN" altLang="en-US" sz="1200" dirty="0">
                <a:solidFill>
                  <a:schemeClr val="tx1"/>
                </a:solidFill>
              </a:rPr>
              <a:t> </a:t>
            </a:r>
            <a:r>
              <a:rPr lang="en-US" altLang="zh-CN" sz="1200" dirty="0">
                <a:solidFill>
                  <a:schemeClr val="tx1"/>
                </a:solidFill>
              </a:rPr>
              <a:t>33</a:t>
            </a:r>
            <a:r>
              <a:rPr lang="zh-CN" altLang="en-US" sz="1200" dirty="0">
                <a:solidFill>
                  <a:schemeClr val="tx1"/>
                </a:solidFill>
              </a:rPr>
              <a:t> </a:t>
            </a:r>
            <a:r>
              <a:rPr lang="en-US" altLang="zh-CN" sz="1200" dirty="0">
                <a:solidFill>
                  <a:schemeClr val="tx1"/>
                </a:solidFill>
              </a:rPr>
              <a:t>47</a:t>
            </a:r>
            <a:r>
              <a:rPr lang="zh-CN" altLang="en-US" sz="1200" dirty="0">
                <a:solidFill>
                  <a:schemeClr val="tx1"/>
                </a:solidFill>
              </a:rPr>
              <a:t> </a:t>
            </a:r>
            <a:r>
              <a:rPr lang="en-US" altLang="zh-CN" sz="1200" dirty="0">
                <a:solidFill>
                  <a:schemeClr val="tx1"/>
                </a:solidFill>
              </a:rPr>
              <a:t>74</a:t>
            </a:r>
            <a:r>
              <a:rPr lang="zh-CN" altLang="en-US" sz="1200" dirty="0">
                <a:solidFill>
                  <a:schemeClr val="tx1"/>
                </a:solidFill>
              </a:rPr>
              <a:t> </a:t>
            </a:r>
            <a:r>
              <a:rPr lang="en-US" altLang="zh-CN" sz="1200" dirty="0">
                <a:solidFill>
                  <a:schemeClr val="tx1"/>
                </a:solidFill>
              </a:rPr>
              <a:t>89</a:t>
            </a:r>
            <a:r>
              <a:rPr lang="zh-CN" altLang="en-US" sz="1200" dirty="0">
                <a:solidFill>
                  <a:schemeClr val="tx1"/>
                </a:solidFill>
              </a:rPr>
              <a:t> </a:t>
            </a:r>
            <a:r>
              <a:rPr lang="en-US" altLang="zh-CN" sz="1200" dirty="0">
                <a:solidFill>
                  <a:schemeClr val="tx1"/>
                </a:solidFill>
              </a:rPr>
              <a:t>103</a:t>
            </a:r>
            <a:r>
              <a:rPr lang="zh-CN" altLang="en-US" sz="1200" dirty="0">
                <a:solidFill>
                  <a:schemeClr val="tx1"/>
                </a:solidFill>
              </a:rPr>
              <a:t> </a:t>
            </a:r>
            <a:r>
              <a:rPr lang="en-US" altLang="zh-CN" sz="1200" dirty="0">
                <a:solidFill>
                  <a:schemeClr val="tx1"/>
                </a:solidFill>
              </a:rPr>
              <a:t>130</a:t>
            </a:r>
            <a:r>
              <a:rPr lang="zh-CN" altLang="en-US" sz="1200" dirty="0">
                <a:solidFill>
                  <a:schemeClr val="tx1"/>
                </a:solidFill>
              </a:rPr>
              <a:t> </a:t>
            </a:r>
            <a:r>
              <a:rPr lang="en-US" altLang="zh-CN" sz="1200" dirty="0">
                <a:solidFill>
                  <a:schemeClr val="tx1"/>
                </a:solidFill>
              </a:rPr>
              <a:t>145</a:t>
            </a:r>
            <a:r>
              <a:rPr lang="zh-CN" altLang="en-US" sz="1200" dirty="0">
                <a:solidFill>
                  <a:schemeClr val="tx1"/>
                </a:solidFill>
              </a:rPr>
              <a:t> </a:t>
            </a:r>
            <a:r>
              <a:rPr lang="en-US" altLang="zh-CN" sz="1200" dirty="0">
                <a:solidFill>
                  <a:schemeClr val="tx1"/>
                </a:solidFill>
              </a:rPr>
              <a:t>159</a:t>
            </a:r>
            <a:r>
              <a:rPr lang="zh-CN" altLang="en-US" sz="1200" dirty="0">
                <a:solidFill>
                  <a:schemeClr val="tx1"/>
                </a:solidFill>
              </a:rPr>
              <a:t> </a:t>
            </a:r>
            <a:r>
              <a:rPr lang="en-US" altLang="zh-CN" sz="1200" dirty="0">
                <a:solidFill>
                  <a:schemeClr val="tx1"/>
                </a:solidFill>
              </a:rPr>
              <a:t>186</a:t>
            </a:r>
            <a:r>
              <a:rPr lang="zh-CN" altLang="en-US" sz="1200" dirty="0">
                <a:solidFill>
                  <a:schemeClr val="tx1"/>
                </a:solidFill>
              </a:rPr>
              <a:t> </a:t>
            </a:r>
            <a:r>
              <a:rPr lang="en-US" altLang="zh-CN" sz="1200" dirty="0">
                <a:solidFill>
                  <a:schemeClr val="tx1"/>
                </a:solidFill>
              </a:rPr>
              <a:t>201</a:t>
            </a:r>
            <a:r>
              <a:rPr lang="zh-CN" altLang="en-US" sz="1200" dirty="0">
                <a:solidFill>
                  <a:schemeClr val="tx1"/>
                </a:solidFill>
              </a:rPr>
              <a:t> </a:t>
            </a:r>
            <a:r>
              <a:rPr lang="en-US" altLang="zh-CN" sz="1200" dirty="0">
                <a:solidFill>
                  <a:schemeClr val="tx1"/>
                </a:solidFill>
              </a:rPr>
              <a:t>215</a:t>
            </a:r>
            <a:r>
              <a:rPr lang="zh-CN" altLang="en-US" sz="1200" dirty="0">
                <a:solidFill>
                  <a:schemeClr val="tx1"/>
                </a:solidFill>
              </a:rPr>
              <a:t> </a:t>
            </a:r>
            <a:r>
              <a:rPr lang="en-US" altLang="zh-CN" sz="1200" dirty="0">
                <a:solidFill>
                  <a:schemeClr val="tx1"/>
                </a:solidFill>
              </a:rPr>
              <a:t>242</a:t>
            </a:r>
            <a:r>
              <a:rPr lang="zh-CN" altLang="en-US" sz="1200" dirty="0">
                <a:solidFill>
                  <a:schemeClr val="tx1"/>
                </a:solidFill>
              </a:rPr>
              <a:t> </a:t>
            </a:r>
            <a:r>
              <a:rPr lang="en-US" altLang="zh-CN" sz="1200" dirty="0" smtClean="0">
                <a:solidFill>
                  <a:schemeClr val="tx1"/>
                </a:solidFill>
                <a:latin typeface="Times New Roman" panose="02020603050405020304" pitchFamily="18" charset="0"/>
                <a:cs typeface="Times New Roman" panose="02020603050405020304" pitchFamily="18" charset="0"/>
              </a:rPr>
              <a:t>]</a:t>
            </a:r>
          </a:p>
          <a:p>
            <a:endParaRPr lang="en-US" altLang="zh-CN" sz="1200" dirty="0" smtClean="0">
              <a:solidFill>
                <a:schemeClr val="tx1"/>
              </a:solidFill>
              <a:latin typeface="Times New Roman" panose="02020603050405020304" pitchFamily="18" charset="0"/>
              <a:cs typeface="Times New Roman" panose="02020603050405020304" pitchFamily="18" charset="0"/>
            </a:endParaRPr>
          </a:p>
          <a:p>
            <a:r>
              <a:rPr lang="en-US" altLang="zh-CN" sz="1200" dirty="0" smtClean="0">
                <a:solidFill>
                  <a:schemeClr val="tx1"/>
                </a:solidFill>
                <a:latin typeface="Times New Roman" panose="02020603050405020304" pitchFamily="18" charset="0"/>
                <a:cs typeface="Times New Roman" panose="02020603050405020304" pitchFamily="18" charset="0"/>
              </a:rPr>
              <a:t>26-tone DRU2 : [</a:t>
            </a:r>
            <a:r>
              <a:rPr lang="en-US" altLang="zh-CN" sz="1200" dirty="0">
                <a:solidFill>
                  <a:schemeClr val="tx1"/>
                </a:solidFill>
              </a:rPr>
              <a:t>-232</a:t>
            </a:r>
            <a:r>
              <a:rPr lang="zh-CN" altLang="en-US" sz="1200" dirty="0">
                <a:solidFill>
                  <a:schemeClr val="tx1"/>
                </a:solidFill>
              </a:rPr>
              <a:t> </a:t>
            </a:r>
            <a:r>
              <a:rPr lang="en-US" altLang="zh-CN" sz="1200" dirty="0">
                <a:solidFill>
                  <a:schemeClr val="tx1"/>
                </a:solidFill>
              </a:rPr>
              <a:t>-206</a:t>
            </a:r>
            <a:r>
              <a:rPr lang="zh-CN" altLang="en-US" sz="1200" dirty="0">
                <a:solidFill>
                  <a:schemeClr val="tx1"/>
                </a:solidFill>
              </a:rPr>
              <a:t> </a:t>
            </a:r>
            <a:r>
              <a:rPr lang="en-US" altLang="zh-CN" sz="1200" dirty="0">
                <a:solidFill>
                  <a:schemeClr val="tx1"/>
                </a:solidFill>
              </a:rPr>
              <a:t>-180</a:t>
            </a:r>
            <a:r>
              <a:rPr lang="zh-CN" altLang="en-US" sz="1200" dirty="0">
                <a:solidFill>
                  <a:schemeClr val="tx1"/>
                </a:solidFill>
              </a:rPr>
              <a:t> </a:t>
            </a:r>
            <a:r>
              <a:rPr lang="en-US" altLang="zh-CN" sz="1200" dirty="0">
                <a:solidFill>
                  <a:schemeClr val="tx1"/>
                </a:solidFill>
              </a:rPr>
              <a:t>-154</a:t>
            </a:r>
            <a:r>
              <a:rPr lang="zh-CN" altLang="en-US" sz="1200" dirty="0">
                <a:solidFill>
                  <a:schemeClr val="tx1"/>
                </a:solidFill>
              </a:rPr>
              <a:t> </a:t>
            </a:r>
            <a:r>
              <a:rPr lang="en-US" altLang="zh-CN" sz="1200" dirty="0">
                <a:solidFill>
                  <a:schemeClr val="tx1"/>
                </a:solidFill>
              </a:rPr>
              <a:t>-128</a:t>
            </a:r>
            <a:r>
              <a:rPr lang="zh-CN" altLang="en-US" sz="1200" dirty="0">
                <a:solidFill>
                  <a:schemeClr val="tx1"/>
                </a:solidFill>
              </a:rPr>
              <a:t> </a:t>
            </a:r>
            <a:r>
              <a:rPr lang="en-US" altLang="zh-CN" sz="1200" dirty="0">
                <a:solidFill>
                  <a:schemeClr val="tx1"/>
                </a:solidFill>
              </a:rPr>
              <a:t>-50</a:t>
            </a:r>
            <a:r>
              <a:rPr lang="zh-CN" altLang="en-US" sz="1200" dirty="0">
                <a:solidFill>
                  <a:schemeClr val="tx1"/>
                </a:solidFill>
              </a:rPr>
              <a:t> </a:t>
            </a:r>
            <a:r>
              <a:rPr lang="en-US" altLang="zh-CN" sz="1200" dirty="0">
                <a:solidFill>
                  <a:schemeClr val="tx1"/>
                </a:solidFill>
              </a:rPr>
              <a:t>-36</a:t>
            </a:r>
            <a:r>
              <a:rPr lang="zh-CN" altLang="en-US" sz="1200" dirty="0">
                <a:solidFill>
                  <a:schemeClr val="tx1"/>
                </a:solidFill>
              </a:rPr>
              <a:t> </a:t>
            </a:r>
            <a:r>
              <a:rPr lang="en-US" altLang="zh-CN" sz="1200" dirty="0">
                <a:solidFill>
                  <a:schemeClr val="tx1"/>
                </a:solidFill>
              </a:rPr>
              <a:t>-22</a:t>
            </a:r>
            <a:r>
              <a:rPr lang="zh-CN" altLang="en-US" sz="1200" dirty="0">
                <a:solidFill>
                  <a:schemeClr val="tx1"/>
                </a:solidFill>
              </a:rPr>
              <a:t> </a:t>
            </a:r>
            <a:r>
              <a:rPr lang="en-US" altLang="zh-CN" sz="1200" dirty="0">
                <a:solidFill>
                  <a:schemeClr val="tx1"/>
                </a:solidFill>
              </a:rPr>
              <a:t>-8</a:t>
            </a:r>
            <a:r>
              <a:rPr lang="zh-CN" altLang="en-US" sz="1200" dirty="0">
                <a:solidFill>
                  <a:schemeClr val="tx1"/>
                </a:solidFill>
              </a:rPr>
              <a:t> </a:t>
            </a:r>
            <a:r>
              <a:rPr lang="en-US" altLang="zh-CN" sz="1200" dirty="0">
                <a:solidFill>
                  <a:schemeClr val="tx1"/>
                </a:solidFill>
              </a:rPr>
              <a:t>6</a:t>
            </a:r>
            <a:r>
              <a:rPr lang="zh-CN" altLang="en-US" sz="1200" dirty="0">
                <a:solidFill>
                  <a:schemeClr val="tx1"/>
                </a:solidFill>
              </a:rPr>
              <a:t> </a:t>
            </a:r>
            <a:r>
              <a:rPr lang="en-US" altLang="zh-CN" sz="1200" dirty="0">
                <a:solidFill>
                  <a:schemeClr val="tx1"/>
                </a:solidFill>
              </a:rPr>
              <a:t>20</a:t>
            </a:r>
            <a:r>
              <a:rPr lang="zh-CN" altLang="en-US" sz="1200" dirty="0">
                <a:solidFill>
                  <a:schemeClr val="tx1"/>
                </a:solidFill>
              </a:rPr>
              <a:t> </a:t>
            </a:r>
            <a:r>
              <a:rPr lang="en-US" altLang="zh-CN" sz="1200" dirty="0">
                <a:solidFill>
                  <a:schemeClr val="tx1"/>
                </a:solidFill>
              </a:rPr>
              <a:t>34</a:t>
            </a:r>
            <a:r>
              <a:rPr lang="zh-CN" altLang="en-US" sz="1200" dirty="0">
                <a:solidFill>
                  <a:schemeClr val="tx1"/>
                </a:solidFill>
              </a:rPr>
              <a:t> </a:t>
            </a:r>
            <a:r>
              <a:rPr lang="en-US" altLang="zh-CN" sz="1200" dirty="0">
                <a:solidFill>
                  <a:schemeClr val="tx1"/>
                </a:solidFill>
              </a:rPr>
              <a:t>48</a:t>
            </a:r>
            <a:r>
              <a:rPr lang="zh-CN" altLang="en-US" sz="1200" dirty="0">
                <a:solidFill>
                  <a:schemeClr val="tx1"/>
                </a:solidFill>
              </a:rPr>
              <a:t> </a:t>
            </a:r>
            <a:r>
              <a:rPr lang="en-US" altLang="zh-CN" sz="1200" dirty="0">
                <a:solidFill>
                  <a:schemeClr val="tx1"/>
                </a:solidFill>
              </a:rPr>
              <a:t>62</a:t>
            </a:r>
            <a:r>
              <a:rPr lang="zh-CN" altLang="en-US" sz="1200" dirty="0">
                <a:solidFill>
                  <a:schemeClr val="tx1"/>
                </a:solidFill>
              </a:rPr>
              <a:t> </a:t>
            </a:r>
            <a:r>
              <a:rPr lang="en-US" altLang="zh-CN" sz="1200" dirty="0">
                <a:solidFill>
                  <a:schemeClr val="tx1"/>
                </a:solidFill>
              </a:rPr>
              <a:t>76</a:t>
            </a:r>
            <a:r>
              <a:rPr lang="zh-CN" altLang="en-US" sz="1200" dirty="0">
                <a:solidFill>
                  <a:schemeClr val="tx1"/>
                </a:solidFill>
              </a:rPr>
              <a:t> </a:t>
            </a:r>
            <a:r>
              <a:rPr lang="en-US" altLang="zh-CN" sz="1200" dirty="0">
                <a:solidFill>
                  <a:schemeClr val="tx1"/>
                </a:solidFill>
              </a:rPr>
              <a:t>90</a:t>
            </a:r>
            <a:r>
              <a:rPr lang="zh-CN" altLang="en-US" sz="1200" dirty="0">
                <a:solidFill>
                  <a:schemeClr val="tx1"/>
                </a:solidFill>
              </a:rPr>
              <a:t> </a:t>
            </a:r>
            <a:r>
              <a:rPr lang="en-US" altLang="zh-CN" sz="1200" dirty="0">
                <a:solidFill>
                  <a:schemeClr val="tx1"/>
                </a:solidFill>
              </a:rPr>
              <a:t>104</a:t>
            </a:r>
            <a:r>
              <a:rPr lang="zh-CN" altLang="en-US" sz="1200" dirty="0">
                <a:solidFill>
                  <a:schemeClr val="tx1"/>
                </a:solidFill>
              </a:rPr>
              <a:t> </a:t>
            </a:r>
            <a:r>
              <a:rPr lang="en-US" altLang="zh-CN" sz="1200" dirty="0">
                <a:solidFill>
                  <a:schemeClr val="tx1"/>
                </a:solidFill>
              </a:rPr>
              <a:t>118</a:t>
            </a:r>
            <a:r>
              <a:rPr lang="zh-CN" altLang="en-US" sz="1200" dirty="0">
                <a:solidFill>
                  <a:schemeClr val="tx1"/>
                </a:solidFill>
              </a:rPr>
              <a:t> </a:t>
            </a:r>
            <a:r>
              <a:rPr lang="en-US" altLang="zh-CN" sz="1200" dirty="0">
                <a:solidFill>
                  <a:schemeClr val="tx1"/>
                </a:solidFill>
              </a:rPr>
              <a:t>132</a:t>
            </a:r>
            <a:r>
              <a:rPr lang="zh-CN" altLang="en-US" sz="1200" dirty="0">
                <a:solidFill>
                  <a:schemeClr val="tx1"/>
                </a:solidFill>
              </a:rPr>
              <a:t> </a:t>
            </a:r>
            <a:r>
              <a:rPr lang="en-US" altLang="zh-CN" sz="1200" dirty="0">
                <a:solidFill>
                  <a:schemeClr val="tx1"/>
                </a:solidFill>
              </a:rPr>
              <a:t>146</a:t>
            </a:r>
            <a:r>
              <a:rPr lang="zh-CN" altLang="en-US" sz="1200" dirty="0">
                <a:solidFill>
                  <a:schemeClr val="tx1"/>
                </a:solidFill>
              </a:rPr>
              <a:t> </a:t>
            </a:r>
            <a:r>
              <a:rPr lang="en-US" altLang="zh-CN" sz="1200" dirty="0">
                <a:solidFill>
                  <a:schemeClr val="tx1"/>
                </a:solidFill>
              </a:rPr>
              <a:t>160</a:t>
            </a:r>
            <a:r>
              <a:rPr lang="zh-CN" altLang="en-US" sz="1200" dirty="0">
                <a:solidFill>
                  <a:schemeClr val="tx1"/>
                </a:solidFill>
              </a:rPr>
              <a:t> </a:t>
            </a:r>
            <a:r>
              <a:rPr lang="en-US" altLang="zh-CN" sz="1200" dirty="0">
                <a:solidFill>
                  <a:schemeClr val="tx1"/>
                </a:solidFill>
              </a:rPr>
              <a:t>174</a:t>
            </a:r>
            <a:r>
              <a:rPr lang="zh-CN" altLang="en-US" sz="1200" dirty="0">
                <a:solidFill>
                  <a:schemeClr val="tx1"/>
                </a:solidFill>
              </a:rPr>
              <a:t> </a:t>
            </a:r>
            <a:r>
              <a:rPr lang="en-US" altLang="zh-CN" sz="1200" dirty="0">
                <a:solidFill>
                  <a:schemeClr val="tx1"/>
                </a:solidFill>
              </a:rPr>
              <a:t>188</a:t>
            </a:r>
            <a:r>
              <a:rPr lang="zh-CN" altLang="en-US" sz="1200" dirty="0">
                <a:solidFill>
                  <a:schemeClr val="tx1"/>
                </a:solidFill>
              </a:rPr>
              <a:t> </a:t>
            </a:r>
            <a:r>
              <a:rPr lang="en-US" altLang="zh-CN" sz="1200" dirty="0">
                <a:solidFill>
                  <a:schemeClr val="tx1"/>
                </a:solidFill>
              </a:rPr>
              <a:t>202</a:t>
            </a:r>
            <a:r>
              <a:rPr lang="zh-CN" altLang="en-US" sz="1200" dirty="0">
                <a:solidFill>
                  <a:schemeClr val="tx1"/>
                </a:solidFill>
              </a:rPr>
              <a:t> </a:t>
            </a:r>
            <a:r>
              <a:rPr lang="en-US" altLang="zh-CN" sz="1200" dirty="0">
                <a:solidFill>
                  <a:schemeClr val="tx1"/>
                </a:solidFill>
              </a:rPr>
              <a:t>216</a:t>
            </a:r>
            <a:r>
              <a:rPr lang="zh-CN" altLang="en-US" sz="1200" dirty="0">
                <a:solidFill>
                  <a:schemeClr val="tx1"/>
                </a:solidFill>
              </a:rPr>
              <a:t> </a:t>
            </a:r>
            <a:r>
              <a:rPr lang="en-US" altLang="zh-CN" sz="1200" dirty="0">
                <a:solidFill>
                  <a:schemeClr val="tx1"/>
                </a:solidFill>
              </a:rPr>
              <a:t>230</a:t>
            </a:r>
            <a:r>
              <a:rPr lang="zh-CN" altLang="en-US" sz="1200" dirty="0">
                <a:solidFill>
                  <a:schemeClr val="tx1"/>
                </a:solidFill>
              </a:rPr>
              <a:t> </a:t>
            </a:r>
            <a:r>
              <a:rPr lang="en-US" altLang="zh-CN" sz="1200" dirty="0" smtClean="0">
                <a:solidFill>
                  <a:schemeClr val="tx1"/>
                </a:solidFill>
                <a:latin typeface="Times New Roman" panose="02020603050405020304" pitchFamily="18" charset="0"/>
                <a:cs typeface="Times New Roman" panose="02020603050405020304" pitchFamily="18" charset="0"/>
              </a:rPr>
              <a:t>]</a:t>
            </a:r>
          </a:p>
          <a:p>
            <a:endParaRPr lang="en-US" altLang="zh-CN" sz="1200" dirty="0">
              <a:solidFill>
                <a:schemeClr val="tx1"/>
              </a:solidFill>
              <a:latin typeface="Times New Roman" panose="02020603050405020304" pitchFamily="18" charset="0"/>
              <a:cs typeface="Times New Roman" panose="02020603050405020304" pitchFamily="18" charset="0"/>
            </a:endParaRPr>
          </a:p>
          <a:p>
            <a:r>
              <a:rPr lang="en-US" altLang="zh-CN" sz="1200" dirty="0" smtClean="0">
                <a:solidFill>
                  <a:schemeClr val="tx1"/>
                </a:solidFill>
                <a:latin typeface="Times New Roman" panose="02020603050405020304" pitchFamily="18" charset="0"/>
                <a:cs typeface="Times New Roman" panose="02020603050405020304" pitchFamily="18" charset="0"/>
              </a:rPr>
              <a:t>26-tone DRU3 : [</a:t>
            </a:r>
            <a:r>
              <a:rPr lang="en-US" altLang="zh-CN" sz="1200" dirty="0">
                <a:solidFill>
                  <a:schemeClr val="tx1"/>
                </a:solidFill>
              </a:rPr>
              <a:t>-219</a:t>
            </a:r>
            <a:r>
              <a:rPr lang="zh-CN" altLang="en-US" sz="1200" dirty="0">
                <a:solidFill>
                  <a:schemeClr val="tx1"/>
                </a:solidFill>
              </a:rPr>
              <a:t> </a:t>
            </a:r>
            <a:r>
              <a:rPr lang="en-US" altLang="zh-CN" sz="1200" dirty="0">
                <a:solidFill>
                  <a:schemeClr val="tx1"/>
                </a:solidFill>
              </a:rPr>
              <a:t>-193</a:t>
            </a:r>
            <a:r>
              <a:rPr lang="zh-CN" altLang="en-US" sz="1200" dirty="0">
                <a:solidFill>
                  <a:schemeClr val="tx1"/>
                </a:solidFill>
              </a:rPr>
              <a:t> </a:t>
            </a:r>
            <a:r>
              <a:rPr lang="en-US" altLang="zh-CN" sz="1200" dirty="0">
                <a:solidFill>
                  <a:schemeClr val="tx1"/>
                </a:solidFill>
              </a:rPr>
              <a:t>-167</a:t>
            </a:r>
            <a:r>
              <a:rPr lang="zh-CN" altLang="en-US" sz="1200" dirty="0">
                <a:solidFill>
                  <a:schemeClr val="tx1"/>
                </a:solidFill>
              </a:rPr>
              <a:t> </a:t>
            </a:r>
            <a:r>
              <a:rPr lang="en-US" altLang="zh-CN" sz="1200" dirty="0">
                <a:solidFill>
                  <a:schemeClr val="tx1"/>
                </a:solidFill>
              </a:rPr>
              <a:t>-141</a:t>
            </a:r>
            <a:r>
              <a:rPr lang="zh-CN" altLang="en-US" sz="1200" dirty="0">
                <a:solidFill>
                  <a:schemeClr val="tx1"/>
                </a:solidFill>
              </a:rPr>
              <a:t> </a:t>
            </a:r>
            <a:r>
              <a:rPr lang="en-US" altLang="zh-CN" sz="1200" dirty="0">
                <a:solidFill>
                  <a:schemeClr val="tx1"/>
                </a:solidFill>
              </a:rPr>
              <a:t>-115</a:t>
            </a:r>
            <a:r>
              <a:rPr lang="zh-CN" altLang="en-US" sz="1200" dirty="0">
                <a:solidFill>
                  <a:schemeClr val="tx1"/>
                </a:solidFill>
              </a:rPr>
              <a:t> </a:t>
            </a:r>
            <a:r>
              <a:rPr lang="en-US" altLang="zh-CN" sz="1200" dirty="0">
                <a:solidFill>
                  <a:schemeClr val="tx1"/>
                </a:solidFill>
              </a:rPr>
              <a:t>-49</a:t>
            </a:r>
            <a:r>
              <a:rPr lang="zh-CN" altLang="en-US" sz="1200" dirty="0">
                <a:solidFill>
                  <a:schemeClr val="tx1"/>
                </a:solidFill>
              </a:rPr>
              <a:t> </a:t>
            </a:r>
            <a:r>
              <a:rPr lang="en-US" altLang="zh-CN" sz="1200" dirty="0">
                <a:solidFill>
                  <a:schemeClr val="tx1"/>
                </a:solidFill>
              </a:rPr>
              <a:t>-35</a:t>
            </a:r>
            <a:r>
              <a:rPr lang="zh-CN" altLang="en-US" sz="1200" dirty="0">
                <a:solidFill>
                  <a:schemeClr val="tx1"/>
                </a:solidFill>
              </a:rPr>
              <a:t> </a:t>
            </a:r>
            <a:r>
              <a:rPr lang="en-US" altLang="zh-CN" sz="1200" dirty="0">
                <a:solidFill>
                  <a:schemeClr val="tx1"/>
                </a:solidFill>
              </a:rPr>
              <a:t>-21</a:t>
            </a:r>
            <a:r>
              <a:rPr lang="zh-CN" altLang="en-US" sz="1200" dirty="0">
                <a:solidFill>
                  <a:schemeClr val="tx1"/>
                </a:solidFill>
              </a:rPr>
              <a:t> </a:t>
            </a:r>
            <a:r>
              <a:rPr lang="en-US" altLang="zh-CN" sz="1200" dirty="0">
                <a:solidFill>
                  <a:schemeClr val="tx1"/>
                </a:solidFill>
              </a:rPr>
              <a:t>-7</a:t>
            </a:r>
            <a:r>
              <a:rPr lang="zh-CN" altLang="en-US" sz="1200" dirty="0">
                <a:solidFill>
                  <a:schemeClr val="tx1"/>
                </a:solidFill>
              </a:rPr>
              <a:t> </a:t>
            </a:r>
            <a:r>
              <a:rPr lang="en-US" altLang="zh-CN" sz="1200" dirty="0">
                <a:solidFill>
                  <a:schemeClr val="tx1"/>
                </a:solidFill>
              </a:rPr>
              <a:t>7</a:t>
            </a:r>
            <a:r>
              <a:rPr lang="zh-CN" altLang="en-US" sz="1200" dirty="0">
                <a:solidFill>
                  <a:schemeClr val="tx1"/>
                </a:solidFill>
              </a:rPr>
              <a:t> </a:t>
            </a:r>
            <a:r>
              <a:rPr lang="en-US" altLang="zh-CN" sz="1200" dirty="0">
                <a:solidFill>
                  <a:schemeClr val="tx1"/>
                </a:solidFill>
              </a:rPr>
              <a:t>21</a:t>
            </a:r>
            <a:r>
              <a:rPr lang="zh-CN" altLang="en-US" sz="1200" dirty="0">
                <a:solidFill>
                  <a:schemeClr val="tx1"/>
                </a:solidFill>
              </a:rPr>
              <a:t> </a:t>
            </a:r>
            <a:r>
              <a:rPr lang="en-US" altLang="zh-CN" sz="1200" dirty="0">
                <a:solidFill>
                  <a:schemeClr val="tx1"/>
                </a:solidFill>
              </a:rPr>
              <a:t>35</a:t>
            </a:r>
            <a:r>
              <a:rPr lang="zh-CN" altLang="en-US" sz="1200" dirty="0">
                <a:solidFill>
                  <a:schemeClr val="tx1"/>
                </a:solidFill>
              </a:rPr>
              <a:t> </a:t>
            </a:r>
            <a:r>
              <a:rPr lang="en-US" altLang="zh-CN" sz="1200" dirty="0">
                <a:solidFill>
                  <a:schemeClr val="tx1"/>
                </a:solidFill>
              </a:rPr>
              <a:t>49</a:t>
            </a:r>
            <a:r>
              <a:rPr lang="zh-CN" altLang="en-US" sz="1200" dirty="0">
                <a:solidFill>
                  <a:schemeClr val="tx1"/>
                </a:solidFill>
              </a:rPr>
              <a:t> </a:t>
            </a:r>
            <a:r>
              <a:rPr lang="en-US" altLang="zh-CN" sz="1200" dirty="0">
                <a:solidFill>
                  <a:schemeClr val="tx1"/>
                </a:solidFill>
              </a:rPr>
              <a:t>63</a:t>
            </a:r>
            <a:r>
              <a:rPr lang="zh-CN" altLang="en-US" sz="1200" dirty="0">
                <a:solidFill>
                  <a:schemeClr val="tx1"/>
                </a:solidFill>
              </a:rPr>
              <a:t> </a:t>
            </a:r>
            <a:r>
              <a:rPr lang="en-US" altLang="zh-CN" sz="1200" dirty="0">
                <a:solidFill>
                  <a:schemeClr val="tx1"/>
                </a:solidFill>
              </a:rPr>
              <a:t>77</a:t>
            </a:r>
            <a:r>
              <a:rPr lang="zh-CN" altLang="en-US" sz="1200" dirty="0">
                <a:solidFill>
                  <a:schemeClr val="tx1"/>
                </a:solidFill>
              </a:rPr>
              <a:t> </a:t>
            </a:r>
            <a:r>
              <a:rPr lang="en-US" altLang="zh-CN" sz="1200" dirty="0">
                <a:solidFill>
                  <a:schemeClr val="tx1"/>
                </a:solidFill>
              </a:rPr>
              <a:t>91</a:t>
            </a:r>
            <a:r>
              <a:rPr lang="zh-CN" altLang="en-US" sz="1200" dirty="0">
                <a:solidFill>
                  <a:schemeClr val="tx1"/>
                </a:solidFill>
              </a:rPr>
              <a:t> </a:t>
            </a:r>
            <a:r>
              <a:rPr lang="en-US" altLang="zh-CN" sz="1200" dirty="0">
                <a:solidFill>
                  <a:schemeClr val="tx1"/>
                </a:solidFill>
              </a:rPr>
              <a:t>105</a:t>
            </a:r>
            <a:r>
              <a:rPr lang="zh-CN" altLang="en-US" sz="1200" dirty="0">
                <a:solidFill>
                  <a:schemeClr val="tx1"/>
                </a:solidFill>
              </a:rPr>
              <a:t> </a:t>
            </a:r>
            <a:r>
              <a:rPr lang="en-US" altLang="zh-CN" sz="1200" dirty="0">
                <a:solidFill>
                  <a:schemeClr val="tx1"/>
                </a:solidFill>
              </a:rPr>
              <a:t>119</a:t>
            </a:r>
            <a:r>
              <a:rPr lang="zh-CN" altLang="en-US" sz="1200" dirty="0">
                <a:solidFill>
                  <a:schemeClr val="tx1"/>
                </a:solidFill>
              </a:rPr>
              <a:t> </a:t>
            </a:r>
            <a:r>
              <a:rPr lang="en-US" altLang="zh-CN" sz="1200" dirty="0">
                <a:solidFill>
                  <a:schemeClr val="tx1"/>
                </a:solidFill>
              </a:rPr>
              <a:t>133</a:t>
            </a:r>
            <a:r>
              <a:rPr lang="zh-CN" altLang="en-US" sz="1200" dirty="0">
                <a:solidFill>
                  <a:schemeClr val="tx1"/>
                </a:solidFill>
              </a:rPr>
              <a:t> </a:t>
            </a:r>
            <a:r>
              <a:rPr lang="en-US" altLang="zh-CN" sz="1200" dirty="0">
                <a:solidFill>
                  <a:schemeClr val="tx1"/>
                </a:solidFill>
              </a:rPr>
              <a:t>147</a:t>
            </a:r>
            <a:r>
              <a:rPr lang="zh-CN" altLang="en-US" sz="1200" dirty="0">
                <a:solidFill>
                  <a:schemeClr val="tx1"/>
                </a:solidFill>
              </a:rPr>
              <a:t> </a:t>
            </a:r>
            <a:r>
              <a:rPr lang="en-US" altLang="zh-CN" sz="1200" dirty="0">
                <a:solidFill>
                  <a:schemeClr val="tx1"/>
                </a:solidFill>
              </a:rPr>
              <a:t>161</a:t>
            </a:r>
            <a:r>
              <a:rPr lang="zh-CN" altLang="en-US" sz="1200" dirty="0">
                <a:solidFill>
                  <a:schemeClr val="tx1"/>
                </a:solidFill>
              </a:rPr>
              <a:t> </a:t>
            </a:r>
            <a:r>
              <a:rPr lang="en-US" altLang="zh-CN" sz="1200" dirty="0">
                <a:solidFill>
                  <a:schemeClr val="tx1"/>
                </a:solidFill>
              </a:rPr>
              <a:t>175</a:t>
            </a:r>
            <a:r>
              <a:rPr lang="zh-CN" altLang="en-US" sz="1200" dirty="0">
                <a:solidFill>
                  <a:schemeClr val="tx1"/>
                </a:solidFill>
              </a:rPr>
              <a:t> </a:t>
            </a:r>
            <a:r>
              <a:rPr lang="en-US" altLang="zh-CN" sz="1200" dirty="0">
                <a:solidFill>
                  <a:schemeClr val="tx1"/>
                </a:solidFill>
              </a:rPr>
              <a:t>189</a:t>
            </a:r>
            <a:r>
              <a:rPr lang="zh-CN" altLang="en-US" sz="1200" dirty="0">
                <a:solidFill>
                  <a:schemeClr val="tx1"/>
                </a:solidFill>
              </a:rPr>
              <a:t> </a:t>
            </a:r>
            <a:r>
              <a:rPr lang="en-US" altLang="zh-CN" sz="1200" dirty="0">
                <a:solidFill>
                  <a:schemeClr val="tx1"/>
                </a:solidFill>
              </a:rPr>
              <a:t>203</a:t>
            </a:r>
            <a:r>
              <a:rPr lang="zh-CN" altLang="en-US" sz="1200" dirty="0">
                <a:solidFill>
                  <a:schemeClr val="tx1"/>
                </a:solidFill>
              </a:rPr>
              <a:t> </a:t>
            </a:r>
            <a:r>
              <a:rPr lang="en-US" altLang="zh-CN" sz="1200" dirty="0">
                <a:solidFill>
                  <a:schemeClr val="tx1"/>
                </a:solidFill>
              </a:rPr>
              <a:t>217</a:t>
            </a:r>
            <a:r>
              <a:rPr lang="zh-CN" altLang="en-US" sz="1200" dirty="0">
                <a:solidFill>
                  <a:schemeClr val="tx1"/>
                </a:solidFill>
              </a:rPr>
              <a:t> </a:t>
            </a:r>
            <a:r>
              <a:rPr lang="en-US" altLang="zh-CN" sz="1200" dirty="0">
                <a:solidFill>
                  <a:schemeClr val="tx1"/>
                </a:solidFill>
              </a:rPr>
              <a:t>231</a:t>
            </a:r>
            <a:r>
              <a:rPr lang="zh-CN" altLang="en-US" sz="1200" dirty="0">
                <a:solidFill>
                  <a:schemeClr val="tx1"/>
                </a:solidFill>
              </a:rPr>
              <a:t> </a:t>
            </a:r>
            <a:r>
              <a:rPr lang="en-US" altLang="zh-CN" sz="1200" dirty="0" smtClean="0">
                <a:solidFill>
                  <a:schemeClr val="tx1"/>
                </a:solidFill>
                <a:latin typeface="Times New Roman" panose="02020603050405020304" pitchFamily="18" charset="0"/>
                <a:cs typeface="Times New Roman" panose="02020603050405020304" pitchFamily="18" charset="0"/>
              </a:rPr>
              <a:t>]</a:t>
            </a:r>
            <a:endParaRPr lang="en-US" altLang="zh-CN" sz="1200" dirty="0">
              <a:solidFill>
                <a:schemeClr val="tx1"/>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4803127" y="6112166"/>
            <a:ext cx="6120680" cy="338554"/>
          </a:xfrm>
          <a:prstGeom prst="rect">
            <a:avLst/>
          </a:prstGeom>
          <a:noFill/>
        </p:spPr>
        <p:txBody>
          <a:bodyPr wrap="square" rtlCol="0">
            <a:spAutoFit/>
          </a:bodyPr>
          <a:lstStyle/>
          <a:p>
            <a:r>
              <a:rPr lang="en-US" altLang="zh-CN" sz="1600" dirty="0" smtClean="0">
                <a:solidFill>
                  <a:schemeClr val="tx1"/>
                </a:solidFill>
                <a:latin typeface="Times New Roman" panose="02020603050405020304" pitchFamily="18" charset="0"/>
                <a:cs typeface="Times New Roman" panose="02020603050405020304" pitchFamily="18" charset="0"/>
              </a:rPr>
              <a:t>Intersection</a:t>
            </a:r>
            <a:r>
              <a:rPr lang="zh-CN" altLang="en-US" sz="1600" dirty="0" smtClean="0">
                <a:solidFill>
                  <a:schemeClr val="tx1"/>
                </a:solidFill>
                <a:latin typeface="Times New Roman" panose="02020603050405020304" pitchFamily="18" charset="0"/>
                <a:cs typeface="Times New Roman" panose="02020603050405020304" pitchFamily="18" charset="0"/>
              </a:rPr>
              <a:t> </a:t>
            </a:r>
            <a:r>
              <a:rPr lang="en-US" altLang="zh-CN" sz="1600" dirty="0" smtClean="0">
                <a:solidFill>
                  <a:schemeClr val="tx1"/>
                </a:solidFill>
                <a:latin typeface="Times New Roman" panose="02020603050405020304" pitchFamily="18" charset="0"/>
                <a:cs typeface="Times New Roman" panose="02020603050405020304" pitchFamily="18" charset="0"/>
              </a:rPr>
              <a:t>with Nonzero tone indexes of STF for TB PPDU -240:8:240 </a:t>
            </a:r>
            <a:endParaRPr lang="zh-CN" altLang="en-US" sz="1600" dirty="0">
              <a:solidFill>
                <a:schemeClr val="tx1"/>
              </a:solidFill>
              <a:latin typeface="Times New Roman" panose="02020603050405020304" pitchFamily="18" charset="0"/>
              <a:cs typeface="Times New Roman" panose="02020603050405020304" pitchFamily="18" charset="0"/>
            </a:endParaRPr>
          </a:p>
        </p:txBody>
      </p:sp>
      <p:sp>
        <p:nvSpPr>
          <p:cNvPr id="15" name="文本框 14"/>
          <p:cNvSpPr txBox="1"/>
          <p:nvPr/>
        </p:nvSpPr>
        <p:spPr>
          <a:xfrm>
            <a:off x="8724710" y="4137295"/>
            <a:ext cx="2843898" cy="1384995"/>
          </a:xfrm>
          <a:prstGeom prst="rect">
            <a:avLst/>
          </a:prstGeom>
          <a:noFill/>
        </p:spPr>
        <p:txBody>
          <a:bodyPr wrap="square" rtlCol="0">
            <a:spAutoFit/>
          </a:bodyPr>
          <a:lstStyle/>
          <a:p>
            <a:r>
              <a:rPr lang="en-US" altLang="zh-CN" sz="1200" dirty="0">
                <a:solidFill>
                  <a:schemeClr val="tx1"/>
                </a:solidFill>
              </a:rPr>
              <a:t>[-208  -104 </a:t>
            </a:r>
            <a:r>
              <a:rPr lang="en-US" altLang="zh-CN" sz="1200" dirty="0" smtClean="0">
                <a:solidFill>
                  <a:schemeClr val="tx1"/>
                </a:solidFill>
              </a:rPr>
              <a:t>]</a:t>
            </a:r>
          </a:p>
          <a:p>
            <a:endParaRPr lang="en-US" altLang="zh-CN" sz="1200" dirty="0" smtClean="0">
              <a:solidFill>
                <a:schemeClr val="tx1"/>
              </a:solidFill>
            </a:endParaRPr>
          </a:p>
          <a:p>
            <a:endParaRPr lang="en-US" altLang="zh-CN" sz="1200" dirty="0" smtClean="0">
              <a:solidFill>
                <a:schemeClr val="tx1"/>
              </a:solidFill>
            </a:endParaRPr>
          </a:p>
          <a:p>
            <a:r>
              <a:rPr lang="en-US" altLang="zh-CN" sz="1200" dirty="0" smtClean="0">
                <a:solidFill>
                  <a:schemeClr val="tx1"/>
                </a:solidFill>
              </a:rPr>
              <a:t>[-</a:t>
            </a:r>
            <a:r>
              <a:rPr lang="en-US" altLang="zh-CN" sz="1200" dirty="0">
                <a:solidFill>
                  <a:schemeClr val="tx1"/>
                </a:solidFill>
              </a:rPr>
              <a:t>232  -128    -8    48   104   160   </a:t>
            </a:r>
            <a:r>
              <a:rPr lang="en-US" altLang="zh-CN" sz="1200" dirty="0" smtClean="0">
                <a:solidFill>
                  <a:schemeClr val="tx1"/>
                </a:solidFill>
              </a:rPr>
              <a:t>216]</a:t>
            </a:r>
          </a:p>
          <a:p>
            <a:endParaRPr lang="en-US" altLang="zh-CN" sz="1200" dirty="0" smtClean="0">
              <a:solidFill>
                <a:schemeClr val="tx1"/>
              </a:solidFill>
            </a:endParaRPr>
          </a:p>
          <a:p>
            <a:endParaRPr lang="en-US" altLang="zh-CN" sz="1200" dirty="0" smtClean="0">
              <a:solidFill>
                <a:schemeClr val="tx1"/>
              </a:solidFill>
            </a:endParaRPr>
          </a:p>
          <a:p>
            <a:r>
              <a:rPr lang="en-US" altLang="zh-CN" sz="1200" dirty="0" smtClean="0">
                <a:solidFill>
                  <a:schemeClr val="tx1"/>
                </a:solidFill>
              </a:rPr>
              <a:t>Null</a:t>
            </a:r>
            <a:endParaRPr lang="zh-CN" altLang="en-US" sz="1200" dirty="0">
              <a:solidFill>
                <a:schemeClr val="tx1"/>
              </a:solidFill>
            </a:endParaRPr>
          </a:p>
        </p:txBody>
      </p:sp>
      <p:sp>
        <p:nvSpPr>
          <p:cNvPr id="16" name="下弧形箭头 15"/>
          <p:cNvSpPr/>
          <p:nvPr/>
        </p:nvSpPr>
        <p:spPr bwMode="auto">
          <a:xfrm>
            <a:off x="6600056" y="5576294"/>
            <a:ext cx="2376264" cy="437890"/>
          </a:xfrm>
          <a:prstGeom prst="curvedUp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44139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Principles of STF Design for DRU</a:t>
            </a:r>
            <a:endParaRPr lang="zh-CN" altLang="en-US" dirty="0"/>
          </a:p>
        </p:txBody>
      </p:sp>
      <p:sp>
        <p:nvSpPr>
          <p:cNvPr id="3" name="内容占位符 2"/>
          <p:cNvSpPr>
            <a:spLocks noGrp="1"/>
          </p:cNvSpPr>
          <p:nvPr>
            <p:ph idx="1"/>
          </p:nvPr>
        </p:nvSpPr>
        <p:spPr>
          <a:xfrm>
            <a:off x="914401" y="1981201"/>
            <a:ext cx="10361084" cy="1303783"/>
          </a:xfrm>
        </p:spPr>
        <p:txBody>
          <a:bodyPr/>
          <a:lstStyle/>
          <a:p>
            <a:pPr>
              <a:buFont typeface="Arial" panose="020B0604020202020204" pitchFamily="34" charset="0"/>
              <a:buChar char="•"/>
            </a:pPr>
            <a:r>
              <a:rPr lang="en-US" altLang="zh-CN" sz="2000" b="0" dirty="0" smtClean="0"/>
              <a:t>Guarantee the power measurement accuracy.</a:t>
            </a:r>
          </a:p>
          <a:p>
            <a:pPr lvl="1">
              <a:buFont typeface="Wingdings" panose="05000000000000000000" pitchFamily="2" charset="2"/>
              <a:buChar char="Ø"/>
            </a:pPr>
            <a:r>
              <a:rPr lang="en-US" altLang="zh-CN" dirty="0" smtClean="0"/>
              <a:t>Transmit STF in the whole distribution bandwidth.</a:t>
            </a:r>
          </a:p>
          <a:p>
            <a:pPr lvl="1">
              <a:buFont typeface="Wingdings" panose="05000000000000000000" pitchFamily="2" charset="2"/>
              <a:buChar char="Ø"/>
            </a:pPr>
            <a:r>
              <a:rPr lang="en-US" altLang="zh-CN" dirty="0" smtClean="0"/>
              <a:t>Apply CSD on per stream of per user to avoid unintended beamforming.</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27499"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
        <p:nvSpPr>
          <p:cNvPr id="8" name="文本框 7"/>
          <p:cNvSpPr txBox="1"/>
          <p:nvPr/>
        </p:nvSpPr>
        <p:spPr>
          <a:xfrm>
            <a:off x="983432" y="3501008"/>
            <a:ext cx="9505056" cy="1015663"/>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smtClean="0">
                <a:solidFill>
                  <a:schemeClr val="tx1"/>
                </a:solidFill>
              </a:rPr>
              <a:t>Simplify the implementation as much as possible.</a:t>
            </a:r>
          </a:p>
          <a:p>
            <a:pPr marL="1085850" lvl="1" indent="-342900">
              <a:buFont typeface="Wingdings" panose="05000000000000000000" pitchFamily="2" charset="2"/>
              <a:buChar char="Ø"/>
            </a:pPr>
            <a:r>
              <a:rPr lang="en-US" altLang="zh-CN" sz="2000" dirty="0" smtClean="0">
                <a:solidFill>
                  <a:schemeClr val="tx1"/>
                </a:solidFill>
              </a:rPr>
              <a:t>Reuse the current STF sequence, e.g. STF for TB PPDU or STF for MU PPDU.</a:t>
            </a:r>
          </a:p>
          <a:p>
            <a:pPr marL="1085850" lvl="1" indent="-342900">
              <a:buFont typeface="Wingdings" panose="05000000000000000000" pitchFamily="2" charset="2"/>
              <a:buChar char="Ø"/>
            </a:pPr>
            <a:r>
              <a:rPr lang="en-US" altLang="zh-CN" sz="2000" dirty="0" smtClean="0">
                <a:solidFill>
                  <a:schemeClr val="tx1"/>
                </a:solidFill>
              </a:rPr>
              <a:t>Reuse the current CSD values. </a:t>
            </a:r>
            <a:endParaRPr lang="zh-CN" altLang="en-US" sz="2000" dirty="0">
              <a:solidFill>
                <a:schemeClr val="tx1"/>
              </a:solidFill>
            </a:endParaRPr>
          </a:p>
        </p:txBody>
      </p:sp>
    </p:spTree>
    <p:extLst>
      <p:ext uri="{BB962C8B-B14F-4D97-AF65-F5344CB8AC3E}">
        <p14:creationId xmlns:p14="http://schemas.microsoft.com/office/powerpoint/2010/main" val="2923667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Principles of </a:t>
            </a:r>
            <a:r>
              <a:rPr lang="en-US" altLang="zh-CN" dirty="0" smtClean="0"/>
              <a:t>CSD </a:t>
            </a:r>
            <a:r>
              <a:rPr lang="en-US" altLang="zh-CN" dirty="0"/>
              <a:t>Design for DRU</a:t>
            </a:r>
            <a:endParaRPr lang="zh-CN" altLang="en-US" dirty="0"/>
          </a:p>
        </p:txBody>
      </p:sp>
      <p:sp>
        <p:nvSpPr>
          <p:cNvPr id="3" name="内容占位符 2"/>
          <p:cNvSpPr>
            <a:spLocks noGrp="1"/>
          </p:cNvSpPr>
          <p:nvPr>
            <p:ph idx="1"/>
          </p:nvPr>
        </p:nvSpPr>
        <p:spPr>
          <a:xfrm>
            <a:off x="914401" y="1981201"/>
            <a:ext cx="10361084" cy="1159767"/>
          </a:xfrm>
        </p:spPr>
        <p:txBody>
          <a:bodyPr/>
          <a:lstStyle/>
          <a:p>
            <a:pPr>
              <a:buFont typeface="Arial" panose="020B0604020202020204" pitchFamily="34" charset="0"/>
              <a:buChar char="•"/>
            </a:pPr>
            <a:r>
              <a:rPr lang="en-US" altLang="zh-CN" sz="2000" b="0" dirty="0" smtClean="0"/>
              <a:t>Conduct global CSD assignment.</a:t>
            </a:r>
          </a:p>
          <a:p>
            <a:pPr lvl="1">
              <a:buFont typeface="Wingdings" panose="05000000000000000000" pitchFamily="2" charset="2"/>
              <a:buChar char="Ø"/>
            </a:pPr>
            <a:r>
              <a:rPr lang="en-US" altLang="zh-CN" dirty="0" smtClean="0"/>
              <a:t>For high correlated scenarios, e.g. collocated users and LOS path and so on, it is more safer than local CSD.</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33405" y="304801"/>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
        <p:nvSpPr>
          <p:cNvPr id="8" name="文本框 7"/>
          <p:cNvSpPr txBox="1"/>
          <p:nvPr/>
        </p:nvSpPr>
        <p:spPr>
          <a:xfrm>
            <a:off x="914401" y="3501008"/>
            <a:ext cx="10361084" cy="1323439"/>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smtClean="0">
                <a:solidFill>
                  <a:schemeClr val="tx1"/>
                </a:solidFill>
              </a:rPr>
              <a:t>Avoid CSD collision as much as possible, e.g., if the number of the required CSD values is smaller than the total number of CSD values, no collision is permitted.</a:t>
            </a:r>
          </a:p>
          <a:p>
            <a:pPr marL="1085850" lvl="1" indent="-342900">
              <a:buFont typeface="Wingdings" panose="05000000000000000000" pitchFamily="2" charset="2"/>
              <a:buChar char="Ø"/>
            </a:pPr>
            <a:r>
              <a:rPr lang="en-US" altLang="zh-CN" sz="2000" dirty="0" smtClean="0">
                <a:solidFill>
                  <a:schemeClr val="tx1"/>
                </a:solidFill>
              </a:rPr>
              <a:t>Example-1: Indicate CSD values in trigger frame.</a:t>
            </a:r>
          </a:p>
          <a:p>
            <a:pPr marL="1085850" lvl="1" indent="-342900">
              <a:buFont typeface="Wingdings" panose="05000000000000000000" pitchFamily="2" charset="2"/>
              <a:buChar char="Ø"/>
            </a:pPr>
            <a:r>
              <a:rPr lang="en-US" altLang="zh-CN" sz="2000" dirty="0" smtClean="0">
                <a:solidFill>
                  <a:schemeClr val="tx1"/>
                </a:solidFill>
              </a:rPr>
              <a:t>Example-2: Establish a mapping between CSD indexes and DRU user indexes.</a:t>
            </a:r>
            <a:endParaRPr lang="zh-CN" altLang="en-US" sz="2000" dirty="0">
              <a:solidFill>
                <a:schemeClr val="tx1"/>
              </a:solidFill>
            </a:endParaRPr>
          </a:p>
        </p:txBody>
      </p:sp>
    </p:spTree>
    <p:extLst>
      <p:ext uri="{BB962C8B-B14F-4D97-AF65-F5344CB8AC3E}">
        <p14:creationId xmlns:p14="http://schemas.microsoft.com/office/powerpoint/2010/main" val="1549014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1271464" y="1876501"/>
            <a:ext cx="9286486" cy="1336475"/>
          </a:xfrm>
        </p:spPr>
        <p:txBody>
          <a:bodyPr/>
          <a:lstStyle/>
          <a:p>
            <a:r>
              <a:rPr lang="en-US" altLang="zh-CN" sz="2000" b="0" dirty="0" smtClean="0"/>
              <a:t>      In this proposal, we share our thoughts on STF design for DRU. On the one hand, whole bandwidth STF transmission and global CSD assignment are proposed to guarantee the accuracy of the power measurement; on the other hand, reusing the current STF sequence and CSD values are considered for simplify the implementation.</a:t>
            </a:r>
            <a:endParaRPr lang="zh-CN" altLang="en-US" sz="20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887276"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Tree>
    <p:extLst>
      <p:ext uri="{BB962C8B-B14F-4D97-AF65-F5344CB8AC3E}">
        <p14:creationId xmlns:p14="http://schemas.microsoft.com/office/powerpoint/2010/main" val="1839604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r>
              <a:rPr lang="en-US" altLang="zh-CN" sz="2000" b="0" dirty="0" smtClean="0"/>
              <a:t>[1] </a:t>
            </a:r>
            <a:r>
              <a:rPr lang="en-GB" altLang="zh-CN" sz="2000" b="0" dirty="0"/>
              <a:t>11-23-2020-01-00bn-high-level-perspective-on-distributed-tone-ru-for-11bn</a:t>
            </a:r>
          </a:p>
          <a:p>
            <a:r>
              <a:rPr lang="en-US" altLang="zh-CN" sz="2000" b="0" dirty="0" smtClean="0"/>
              <a:t>[2] </a:t>
            </a:r>
            <a:r>
              <a:rPr lang="en-US" altLang="zh-CN" sz="2000" b="0" dirty="0">
                <a:solidFill>
                  <a:schemeClr val="tx1"/>
                </a:solidFill>
              </a:rPr>
              <a:t>11-23-2021-00-00bn-principle-and-methodology-for-dru-tone-plan-design</a:t>
            </a:r>
          </a:p>
          <a:p>
            <a:r>
              <a:rPr lang="en-US" altLang="zh-CN" sz="2000" b="0" dirty="0" smtClean="0"/>
              <a:t>[3] 11-24-0468-01-00bn-</a:t>
            </a:r>
            <a:r>
              <a:rPr lang="da-DK" altLang="zh-CN" sz="2000" b="0" dirty="0">
                <a:ea typeface="Times New Roman" panose="02020603050405020304" pitchFamily="18" charset="0"/>
                <a:cs typeface="Calibri" panose="020F0502020204030204" pitchFamily="34" charset="0"/>
              </a:rPr>
              <a:t>DRU </a:t>
            </a:r>
            <a:r>
              <a:rPr lang="da-DK" altLang="zh-CN" sz="2000" b="0" dirty="0" smtClean="0">
                <a:ea typeface="Times New Roman" panose="02020603050405020304" pitchFamily="18" charset="0"/>
                <a:cs typeface="Calibri" panose="020F0502020204030204" pitchFamily="34" charset="0"/>
              </a:rPr>
              <a:t>tone plan </a:t>
            </a:r>
            <a:r>
              <a:rPr lang="da-DK" altLang="zh-CN" sz="2000" b="0" dirty="0">
                <a:ea typeface="Times New Roman" panose="02020603050405020304" pitchFamily="18" charset="0"/>
                <a:cs typeface="Calibri" panose="020F0502020204030204" pitchFamily="34" charset="0"/>
              </a:rPr>
              <a:t>for </a:t>
            </a:r>
            <a:r>
              <a:rPr lang="da-DK" altLang="zh-CN" sz="2000" b="0" dirty="0" smtClean="0">
                <a:ea typeface="Times New Roman" panose="02020603050405020304" pitchFamily="18" charset="0"/>
                <a:cs typeface="Calibri" panose="020F0502020204030204" pitchFamily="34" charset="0"/>
              </a:rPr>
              <a:t>11bn</a:t>
            </a:r>
          </a:p>
          <a:p>
            <a:r>
              <a:rPr lang="da-DK" altLang="zh-CN" sz="2000" b="0" dirty="0" smtClean="0">
                <a:cs typeface="Calibri" panose="020F0502020204030204" pitchFamily="34" charset="0"/>
              </a:rPr>
              <a:t>[4] 11-24-0501-01-00bn-pilot design considerations for DRU</a:t>
            </a:r>
          </a:p>
          <a:p>
            <a:r>
              <a:rPr lang="da-DK" altLang="zh-CN" sz="2000" b="0" dirty="0" smtClean="0">
                <a:cs typeface="Calibri" panose="020F0502020204030204" pitchFamily="34" charset="0"/>
              </a:rPr>
              <a:t>[5] 11-24-0402-01-00bn-20MHz tone plan and pilot design for DRU</a:t>
            </a:r>
            <a:endParaRPr lang="zh-CN" altLang="en-US" sz="20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Tree>
    <p:extLst>
      <p:ext uri="{BB962C8B-B14F-4D97-AF65-F5344CB8AC3E}">
        <p14:creationId xmlns:p14="http://schemas.microsoft.com/office/powerpoint/2010/main" val="4288405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503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a:t>
            </a:r>
            <a:r>
              <a:rPr lang="en-US" dirty="0" smtClean="0"/>
              <a:t> </a:t>
            </a:r>
            <a:r>
              <a:rPr lang="en-US" dirty="0" smtClean="0"/>
              <a:t>2024</a:t>
            </a:r>
            <a:endParaRPr lang="en-GB" dirty="0"/>
          </a:p>
        </p:txBody>
      </p:sp>
      <p:sp>
        <p:nvSpPr>
          <p:cNvPr id="8" name="内容占位符 2"/>
          <p:cNvSpPr txBox="1">
            <a:spLocks/>
          </p:cNvSpPr>
          <p:nvPr/>
        </p:nvSpPr>
        <p:spPr bwMode="auto">
          <a:xfrm>
            <a:off x="965200" y="1820494"/>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UHR-STF for DRU, </a:t>
            </a:r>
            <a:r>
              <a:rPr lang="en-US" altLang="zh-CN" sz="1800" kern="0" dirty="0">
                <a:solidFill>
                  <a:schemeClr val="tx1"/>
                </a:solidFill>
              </a:rPr>
              <a:t>the </a:t>
            </a:r>
            <a:r>
              <a:rPr lang="en-US" altLang="zh-CN" sz="1800" kern="0" dirty="0" smtClean="0">
                <a:solidFill>
                  <a:schemeClr val="tx1"/>
                </a:solidFill>
              </a:rPr>
              <a:t>STF sequence </a:t>
            </a:r>
            <a:r>
              <a:rPr lang="en-US" altLang="zh-CN" sz="1800" kern="0" dirty="0">
                <a:solidFill>
                  <a:schemeClr val="tx1"/>
                </a:solidFill>
              </a:rPr>
              <a:t>is transmitted </a:t>
            </a:r>
            <a:r>
              <a:rPr lang="en-US" altLang="zh-CN" sz="1800" kern="0" dirty="0" smtClean="0">
                <a:solidFill>
                  <a:schemeClr val="tx1"/>
                </a:solidFill>
              </a:rPr>
              <a:t>across </a:t>
            </a:r>
            <a:r>
              <a:rPr lang="en-US" altLang="zh-CN" sz="1800" kern="0" dirty="0">
                <a:solidFill>
                  <a:schemeClr val="tx1"/>
                </a:solidFill>
              </a:rPr>
              <a:t>the whole distribution </a:t>
            </a:r>
            <a:r>
              <a:rPr lang="en-US" altLang="zh-CN" sz="1800" kern="0" dirty="0" smtClean="0">
                <a:solidFill>
                  <a:schemeClr val="tx1"/>
                </a:solidFill>
              </a:rPr>
              <a:t>bandwidth where the DRU is located.</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3766887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25338</TotalTime>
  <Words>937</Words>
  <Application>Microsoft Office PowerPoint</Application>
  <PresentationFormat>宽屏</PresentationFormat>
  <Paragraphs>146</Paragraphs>
  <Slides>14</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 Unicode MS</vt:lpstr>
      <vt:lpstr>MS Gothic</vt:lpstr>
      <vt:lpstr>宋体</vt:lpstr>
      <vt:lpstr>Arial</vt:lpstr>
      <vt:lpstr>Calibri</vt:lpstr>
      <vt:lpstr>Times New Roman</vt:lpstr>
      <vt:lpstr>Wingdings</vt:lpstr>
      <vt:lpstr>Office 主题​​</vt:lpstr>
      <vt:lpstr>Thoughts on STF Design for DRU</vt:lpstr>
      <vt:lpstr>Introduction</vt:lpstr>
      <vt:lpstr>If inheriting STF transmission for rRU</vt:lpstr>
      <vt:lpstr>PowerPoint 演示文稿</vt:lpstr>
      <vt:lpstr>Principles of STF Design for DRU</vt:lpstr>
      <vt:lpstr>Principles of CSD Design for DRU</vt:lpstr>
      <vt:lpstr>Summary</vt:lpstr>
      <vt:lpstr>References</vt:lpstr>
      <vt:lpstr>Straw Poll #1</vt:lpstr>
      <vt:lpstr>Straw Poll #2</vt:lpstr>
      <vt:lpstr>PowerPoint 演示文稿</vt:lpstr>
      <vt:lpstr>PowerPoint 演示文稿</vt:lpstr>
      <vt:lpstr>PowerPoint 演示文稿</vt:lpstr>
      <vt:lpstr>PowerPoint 演示文稿</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1357</cp:revision>
  <cp:lastPrinted>1601-01-01T00:00:00Z</cp:lastPrinted>
  <dcterms:created xsi:type="dcterms:W3CDTF">2023-05-31T01:05:25Z</dcterms:created>
  <dcterms:modified xsi:type="dcterms:W3CDTF">2024-05-11T03:11:04Z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(3)1IEu6qHfWkUjDp3XEcuQk6DTsMzyGmVT2bTauFjYcSQZIlAtpr1aEG+MRuzy1EMUSpdRhjQi
q3XiYAU5+GHt55qAkdNE9/OvegC9DQlxTz/X0xS1wd8+npb300Pri4TyZP4hHCE9eG6n60aN
PYmbvQCTj3QKn3b3xNP9FAdWAH+V5AU+4e3bjZcfkIhm2pssoLqLWiCknhAsXyq9RvGXfqBi
Pl+tzwzuUFbW8uzQ1a</vt:lpwstr>
  </property>
  <property fmtid="{D5CDD505-2E9C-101B-9397-08002B2CF9AE}" pid="3" name="_2015_ms_pID_7253431">
    <vt:lpwstr>JxiwtT24fcTNv4+ZviJrqtPO1ksYA4Cudw6iKi+d07NfV9/GCMcnmE
r5DW2oVcRCBBcRO4VdBNsdrelmX1FG1J3ozSP5MlhR7fBnRCetOqu/86rpeboix16KSLhyEE
frCnYUJb+K9FA4ECbKsM0r86D3o0dAOP6HXKtRzma1ftsV9UFW2ve6ABeNVLWcW3YBJkr+Ro
WDcpQaKI9EjGKcZp5u2JevXmmLzoJD90V1Zi</vt:lpwstr>
  </property>
  <property fmtid="{D5CDD505-2E9C-101B-9397-08002B2CF9AE}" pid="4" name="_2015_ms_pID_7253432">
    <vt:lpwstr>gfQiGFjn2HG3RjE+yQgRqVU=</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1715395849</vt:lpwstr>
  </property>
</Properties>
</file>