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7" r:id="rId4"/>
    <p:sldId id="262" r:id="rId5"/>
    <p:sldId id="268" r:id="rId6"/>
    <p:sldId id="269" r:id="rId7"/>
    <p:sldId id="266" r:id="rId8"/>
    <p:sldId id="270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RGEOUX Mickael" initials="LM" lastIdx="1" clrIdx="0">
    <p:extLst>
      <p:ext uri="{19B8F6BF-5375-455C-9EA6-DF929625EA0E}">
        <p15:presenceInfo xmlns:p15="http://schemas.microsoft.com/office/powerpoint/2012/main" userId="S-1-5-21-226764037-381646214-1788637320-13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08" autoAdjust="0"/>
    <p:restoredTop sz="74829" autoAdjust="0"/>
  </p:normalViewPr>
  <p:slideViewPr>
    <p:cSldViewPr>
      <p:cViewPr varScale="1">
        <p:scale>
          <a:sx n="84" d="100"/>
          <a:sy n="84" d="100"/>
        </p:scale>
        <p:origin x="1812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Symbol" panose="05050102010706020507" pitchFamily="18" charset="2"/>
              <a:buNone/>
            </a:pPr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526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050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364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875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105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Pascal Viger,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Pascal Viger,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July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Pascal Viger, Canon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July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July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Pascal Viger, Canon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July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Pascal Viger, Canon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Pascal Viger,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Pascal Viger,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802.11-24/0742r0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OBSS TWT management for Multi-AP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FR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2508394"/>
              </p:ext>
            </p:extLst>
          </p:nvPr>
        </p:nvGraphicFramePr>
        <p:xfrm>
          <a:off x="1006475" y="2417763"/>
          <a:ext cx="1011237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Document" r:id="rId4" imgW="10529284" imgH="2570677" progId="Word.Document.8">
                  <p:embed/>
                </p:oleObj>
              </mc:Choice>
              <mc:Fallback>
                <p:oleObj name="Document" r:id="rId4" imgW="10529284" imgH="257067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17763"/>
                        <a:ext cx="1011237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we highlight some medium access functionalities during an R-TWT SP for multi-AP coordination in 802.11bn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/>
              <a:t>July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D404C-C3B7-4226-ADA9-2847DDAEE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B8B9E-4B8E-4E54-9F6C-25D6A3F76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Multi-AP (MAP) Coordination is one of the key features considered for IEEE 802.11bn.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By coordinating among overlapping BSSs, MAP coordination technology promises better network efficiency.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Coordinated (R-)TWT is seen as one of the most promising scheme for MAP coordination.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D8B325-EE3F-4119-A141-F294B97BCE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EE4AF-3DAD-4435-999E-A0D79D92C0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F96859-5007-493F-9DF5-D20E73D9D4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7339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Coordinated TWT principle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942240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400" b="0" dirty="0"/>
              <a:t>Many </a:t>
            </a:r>
            <a:r>
              <a:rPr lang="en-US" b="0" dirty="0"/>
              <a:t>contributions (e.g. [2][3][4]) </a:t>
            </a:r>
            <a:r>
              <a:rPr lang="en-US" sz="2400" b="0" dirty="0"/>
              <a:t>presented </a:t>
            </a:r>
            <a:r>
              <a:rPr lang="en-US" b="0" dirty="0">
                <a:solidFill>
                  <a:schemeClr val="tx1"/>
                </a:solidFill>
              </a:rPr>
              <a:t>Coordinated SPs of an OBSS schedule, based on R-TWT:</a:t>
            </a:r>
            <a:endParaRPr lang="en-US" b="0" dirty="0"/>
          </a:p>
          <a:p>
            <a:pPr lvl="1">
              <a:buFont typeface="Times New Roman" pitchFamily="16" charset="0"/>
              <a:buChar char="•"/>
            </a:pPr>
            <a:r>
              <a:rPr lang="en-US" b="0" dirty="0"/>
              <a:t>Coordinated Medium Access allows several APs to coordinate their medium access to provide enhanced latency sensitive traffic delivery [2]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b="0" dirty="0"/>
              <a:t>An AP can announce whether it respects the R-TWT SPs of its neighbor AP, and indicate that the associated R-TWT STAs need to respect neighbor AP R-TWT SPs [3]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b="0" dirty="0"/>
              <a:t>AP and STAs will stop the TXOP at the beginning of an neighbor AP TWT SP  [2][3][4]</a:t>
            </a:r>
          </a:p>
          <a:p>
            <a:pPr lvl="1">
              <a:buFont typeface="Times New Roman" pitchFamily="16" charset="0"/>
              <a:buChar char="•"/>
            </a:pPr>
            <a:endParaRPr lang="en-GB" b="0" dirty="0"/>
          </a:p>
          <a:p>
            <a:pPr>
              <a:buFont typeface="Times New Roman" pitchFamily="16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The term “</a:t>
            </a:r>
            <a:r>
              <a:rPr lang="en-US" b="0" dirty="0"/>
              <a:t>OBSS TWT” designates replication of a (neighbor) first BSS TWT in a second BSS.</a:t>
            </a:r>
          </a:p>
          <a:p>
            <a:pPr>
              <a:buFont typeface="Times New Roman" pitchFamily="16" charset="0"/>
              <a:buChar char="•"/>
            </a:pPr>
            <a:r>
              <a:rPr lang="en-GB" b="0" dirty="0"/>
              <a:t>Following slides will provide possible STA operations </a:t>
            </a:r>
            <a:r>
              <a:rPr lang="en-GB" b="0" dirty="0">
                <a:solidFill>
                  <a:schemeClr val="tx1"/>
                </a:solidFill>
              </a:rPr>
              <a:t>to reduce OBSS interferences </a:t>
            </a:r>
            <a:r>
              <a:rPr lang="en-GB" b="0" u="sng" dirty="0">
                <a:solidFill>
                  <a:schemeClr val="tx1"/>
                </a:solidFill>
              </a:rPr>
              <a:t>during</a:t>
            </a:r>
            <a:r>
              <a:rPr lang="en-GB" b="0" dirty="0">
                <a:solidFill>
                  <a:schemeClr val="tx1"/>
                </a:solidFill>
              </a:rPr>
              <a:t> an OBSS TWT SP</a:t>
            </a:r>
            <a:r>
              <a:rPr lang="en-GB" b="0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/>
              <a:t>July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93381-E87E-4915-95AA-4BA392095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Medium access during OBSS TWT 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D4671-2142-42DC-9C9A-6E9EFFC33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988839"/>
            <a:ext cx="11377264" cy="41055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An AP2 (</a:t>
            </a:r>
            <a:r>
              <a:rPr lang="en-US" altLang="ko-KR" b="0" dirty="0"/>
              <a:t>see next slide</a:t>
            </a:r>
            <a:r>
              <a:rPr lang="en-US" altLang="ko-KR" dirty="0"/>
              <a:t>) sends to its STAs an OBSS TWT element defining (second) TWT SPs timely aligned* with (first) TWT SPs of a first AP1, such that it can adjust the communication policy of its own STAs: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/>
              <a:t>Option 1</a:t>
            </a:r>
            <a:r>
              <a:rPr lang="en-US" dirty="0"/>
              <a:t>: OBSS TWT element forbids the stations of the AP2 BSS to access the medium during the second TWT SPs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/>
              <a:t>Option 2</a:t>
            </a:r>
            <a:r>
              <a:rPr lang="en-US" dirty="0"/>
              <a:t>: OBSS TWT element defines a waiting time for the stations of AP2 BSS to access the medium that is larger than a waiting time for stations of AP1 BSS to access the medium during the first TWT SPs. Typically, STAs perform a CCA (channel sensing) during a larger time.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 degraded AIFSN value may be set by the second AP to a Minimum TWT Wake Duration negotiated with the first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/>
              <a:t>Option 3</a:t>
            </a:r>
            <a:r>
              <a:rPr lang="en-US" dirty="0"/>
              <a:t>: OBSS TWT element indicates a temporary operating channel for stations of AP2 BSS to switch to for their communication during the second TWT SP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 Channel Switch Announcement, DSO, Secondary Channel Access , …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ECFC30-83A7-43C3-8201-4C5374849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9E922-D540-4120-B539-D402728C46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6A431B-A379-451B-B6D6-026AC7F5DB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/>
              <a:t>July 2024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C011A3-C516-4C7E-9825-C3893484A239}"/>
              </a:ext>
            </a:extLst>
          </p:cNvPr>
          <p:cNvSpPr txBox="1"/>
          <p:nvPr/>
        </p:nvSpPr>
        <p:spPr>
          <a:xfrm>
            <a:off x="6278438" y="1661271"/>
            <a:ext cx="597666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+mn-lt"/>
                <a:ea typeface="+mn-ea"/>
              </a:rPr>
              <a:t>(*: “timely aligned” means SP starting times are fully aligned in time)</a:t>
            </a:r>
            <a:endParaRPr lang="en-GB" sz="1600" dirty="0">
              <a:solidFill>
                <a:srgbClr val="000000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95607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6F23E-6ACF-4450-B35D-885C7CD2C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28001"/>
          </a:xfrm>
        </p:spPr>
        <p:txBody>
          <a:bodyPr/>
          <a:lstStyle/>
          <a:p>
            <a:r>
              <a:rPr lang="en-GB" dirty="0"/>
              <a:t>Illustration of options 1 and 2</a:t>
            </a:r>
          </a:p>
        </p:txBody>
      </p:sp>
      <p:sp>
        <p:nvSpPr>
          <p:cNvPr id="114" name="Content Placeholder 113">
            <a:extLst>
              <a:ext uri="{FF2B5EF4-FFF2-40B4-BE49-F238E27FC236}">
                <a16:creationId xmlns:a16="http://schemas.microsoft.com/office/drawing/2014/main" id="{1BD8D1BC-7203-4292-B940-1B0153A3A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36" y="1700809"/>
            <a:ext cx="3250127" cy="439360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Option 1: access </a:t>
            </a:r>
            <a:r>
              <a:rPr lang="en-GB" dirty="0"/>
              <a:t>forbidden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very low risks of interference to the detriment of communication efficiency in the AP2 BSS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Option 2:</a:t>
            </a:r>
            <a:r>
              <a:rPr lang="en-GB" dirty="0"/>
              <a:t> </a:t>
            </a:r>
            <a:r>
              <a:rPr lang="en-US" dirty="0"/>
              <a:t>waiting time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stations not interfering with the AP1 BSS are not subject to OBSS limitation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EBFE19-4DA2-4155-BDDB-D4F84EAA72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7AE0D-9D27-499D-A115-C84F23ADD9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AAD305-F308-441E-8414-91B3870765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/>
              <a:t>July 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B85B3B-E23E-4748-B63A-0EC0B0FF8526}"/>
              </a:ext>
            </a:extLst>
          </p:cNvPr>
          <p:cNvSpPr/>
          <p:nvPr/>
        </p:nvSpPr>
        <p:spPr>
          <a:xfrm>
            <a:off x="6819172" y="2424887"/>
            <a:ext cx="803978" cy="1274800"/>
          </a:xfrm>
          <a:prstGeom prst="rect">
            <a:avLst/>
          </a:prstGeom>
          <a:pattFill prst="dotDmnd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fr-FR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C34F185-1650-4B64-9928-C4DBAD180E1F}"/>
              </a:ext>
            </a:extLst>
          </p:cNvPr>
          <p:cNvGrpSpPr/>
          <p:nvPr/>
        </p:nvGrpSpPr>
        <p:grpSpPr>
          <a:xfrm>
            <a:off x="6315116" y="3962458"/>
            <a:ext cx="144013" cy="489311"/>
            <a:chOff x="3131840" y="3526020"/>
            <a:chExt cx="288032" cy="48931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C153DBB-6E54-45D3-B0DB-6F1294AAB983}"/>
                </a:ext>
              </a:extLst>
            </p:cNvPr>
            <p:cNvSpPr/>
            <p:nvPr/>
          </p:nvSpPr>
          <p:spPr>
            <a:xfrm>
              <a:off x="3131840" y="3526020"/>
              <a:ext cx="288032" cy="489311"/>
            </a:xfrm>
            <a:prstGeom prst="rect">
              <a:avLst/>
            </a:prstGeom>
            <a:pattFill prst="wdUpDiag">
              <a:fgClr>
                <a:schemeClr val="bg2">
                  <a:lumMod val="2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fr-FR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8DA258B-A967-4CFE-A8D1-747071CB0E89}"/>
                </a:ext>
              </a:extLst>
            </p:cNvPr>
            <p:cNvSpPr/>
            <p:nvPr/>
          </p:nvSpPr>
          <p:spPr>
            <a:xfrm>
              <a:off x="3156835" y="3670045"/>
              <a:ext cx="238043" cy="14209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fr-FR" dirty="0"/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0403CDB1-F3BA-40D1-AA74-493EC4F5F07D}"/>
              </a:ext>
            </a:extLst>
          </p:cNvPr>
          <p:cNvSpPr/>
          <p:nvPr/>
        </p:nvSpPr>
        <p:spPr>
          <a:xfrm>
            <a:off x="6819173" y="3682827"/>
            <a:ext cx="509400" cy="1925773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fr-FR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1B1DE8C-8D30-4C48-BEC3-0B2D53ADB867}"/>
              </a:ext>
            </a:extLst>
          </p:cNvPr>
          <p:cNvCxnSpPr/>
          <p:nvPr/>
        </p:nvCxnSpPr>
        <p:spPr>
          <a:xfrm>
            <a:off x="4730728" y="4456478"/>
            <a:ext cx="6621856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3A30008-327B-4F9B-8968-D814FE3E9905}"/>
              </a:ext>
            </a:extLst>
          </p:cNvPr>
          <p:cNvCxnSpPr>
            <a:cxnSpLocks/>
          </p:cNvCxnSpPr>
          <p:nvPr/>
        </p:nvCxnSpPr>
        <p:spPr>
          <a:xfrm>
            <a:off x="4745236" y="5032542"/>
            <a:ext cx="6607348" cy="1976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23593B17-E799-4A65-85FF-0D545739F590}"/>
              </a:ext>
            </a:extLst>
          </p:cNvPr>
          <p:cNvSpPr/>
          <p:nvPr/>
        </p:nvSpPr>
        <p:spPr>
          <a:xfrm>
            <a:off x="4241180" y="2633439"/>
            <a:ext cx="504056" cy="4689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FR" sz="1200" dirty="0">
                <a:solidFill>
                  <a:schemeClr val="tx1"/>
                </a:solidFill>
              </a:rPr>
              <a:t>AP1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48E3B1A-BE42-4566-BD01-D6FB54F09863}"/>
              </a:ext>
            </a:extLst>
          </p:cNvPr>
          <p:cNvSpPr/>
          <p:nvPr/>
        </p:nvSpPr>
        <p:spPr>
          <a:xfrm>
            <a:off x="4253070" y="3201761"/>
            <a:ext cx="504056" cy="4689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fr-FR" sz="1200" dirty="0">
                <a:solidFill>
                  <a:schemeClr val="tx1"/>
                </a:solidFill>
              </a:rPr>
              <a:t>STA11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9441E62-A5C8-42BE-944C-84E082DAEBCB}"/>
              </a:ext>
            </a:extLst>
          </p:cNvPr>
          <p:cNvSpPr/>
          <p:nvPr/>
        </p:nvSpPr>
        <p:spPr>
          <a:xfrm>
            <a:off x="4241180" y="4222009"/>
            <a:ext cx="504056" cy="4689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FR" sz="1200" dirty="0">
                <a:solidFill>
                  <a:schemeClr val="tx1"/>
                </a:solidFill>
              </a:rPr>
              <a:t>AP2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585123A-5A81-48AC-ACF1-7FC6BDACACEF}"/>
              </a:ext>
            </a:extLst>
          </p:cNvPr>
          <p:cNvSpPr/>
          <p:nvPr/>
        </p:nvSpPr>
        <p:spPr>
          <a:xfrm>
            <a:off x="4241180" y="4798073"/>
            <a:ext cx="504056" cy="4689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fr-FR" sz="1200" dirty="0">
                <a:solidFill>
                  <a:schemeClr val="tx1"/>
                </a:solidFill>
              </a:rPr>
              <a:t>STA21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87BFE2F-F364-4230-B2A2-CD86075FD706}"/>
              </a:ext>
            </a:extLst>
          </p:cNvPr>
          <p:cNvGrpSpPr/>
          <p:nvPr/>
        </p:nvGrpSpPr>
        <p:grpSpPr>
          <a:xfrm>
            <a:off x="5737530" y="2311592"/>
            <a:ext cx="622286" cy="847189"/>
            <a:chOff x="2451846" y="2129765"/>
            <a:chExt cx="622286" cy="847189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B5F6AF89-0E10-4504-8F4E-155C4A8938F2}"/>
                </a:ext>
              </a:extLst>
            </p:cNvPr>
            <p:cNvGrpSpPr/>
            <p:nvPr/>
          </p:nvGrpSpPr>
          <p:grpSpPr>
            <a:xfrm>
              <a:off x="2451846" y="2129765"/>
              <a:ext cx="622286" cy="847189"/>
              <a:chOff x="2451846" y="2243058"/>
              <a:chExt cx="622286" cy="847189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0A4688EE-F798-48B2-B9E4-6E45B4BB0100}"/>
                  </a:ext>
                </a:extLst>
              </p:cNvPr>
              <p:cNvSpPr/>
              <p:nvPr/>
            </p:nvSpPr>
            <p:spPr>
              <a:xfrm>
                <a:off x="2539815" y="2243058"/>
                <a:ext cx="288032" cy="537867"/>
              </a:xfrm>
              <a:prstGeom prst="rect">
                <a:avLst/>
              </a:prstGeom>
              <a:pattFill prst="wdDnDiag">
                <a:fgClr>
                  <a:schemeClr val="bg2">
                    <a:lumMod val="25000"/>
                  </a:schemeClr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fr-FR" dirty="0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0B7D16E-60A1-4FB8-8724-008BDC91617C}"/>
                  </a:ext>
                </a:extLst>
              </p:cNvPr>
              <p:cNvSpPr txBox="1"/>
              <p:nvPr/>
            </p:nvSpPr>
            <p:spPr>
              <a:xfrm>
                <a:off x="2451846" y="2795679"/>
                <a:ext cx="622286" cy="2945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20000"/>
                  </a:lnSpc>
                  <a:spcBef>
                    <a:spcPts val="300"/>
                  </a:spcBef>
                  <a:buClr>
                    <a:schemeClr val="accent1"/>
                  </a:buClr>
                </a:pPr>
                <a:r>
                  <a:rPr kumimoji="1" lang="fr-FR" sz="1200" dirty="0"/>
                  <a:t>beacon</a:t>
                </a:r>
              </a:p>
            </p:txBody>
          </p:sp>
        </p:grp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86366E3E-3E30-436D-A560-A3A0BE754E26}"/>
                </a:ext>
              </a:extLst>
            </p:cNvPr>
            <p:cNvSpPr/>
            <p:nvPr/>
          </p:nvSpPr>
          <p:spPr>
            <a:xfrm>
              <a:off x="2552908" y="2309515"/>
              <a:ext cx="261847" cy="14209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fr-FR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endParaRPr>
            </a:p>
          </p:txBody>
        </p:sp>
      </p:grp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73F8D8B-4056-46E3-A4BC-C22C206E83FB}"/>
              </a:ext>
            </a:extLst>
          </p:cNvPr>
          <p:cNvCxnSpPr/>
          <p:nvPr/>
        </p:nvCxnSpPr>
        <p:spPr>
          <a:xfrm>
            <a:off x="5769452" y="2777455"/>
            <a:ext cx="0" cy="177361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4CCE0C7-7B84-417E-8DE1-DE665CF2EBFF}"/>
              </a:ext>
            </a:extLst>
          </p:cNvPr>
          <p:cNvCxnSpPr/>
          <p:nvPr/>
        </p:nvCxnSpPr>
        <p:spPr>
          <a:xfrm>
            <a:off x="8619372" y="2775532"/>
            <a:ext cx="0" cy="177361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E85B6D2-9AF8-4B31-979B-E1E571CD26C4}"/>
              </a:ext>
            </a:extLst>
          </p:cNvPr>
          <p:cNvCxnSpPr/>
          <p:nvPr/>
        </p:nvCxnSpPr>
        <p:spPr>
          <a:xfrm>
            <a:off x="8112224" y="4369720"/>
            <a:ext cx="0" cy="177361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F5F40A8E-2484-450D-8FFB-A6D4963F5915}"/>
              </a:ext>
            </a:extLst>
          </p:cNvPr>
          <p:cNvSpPr txBox="1"/>
          <p:nvPr/>
        </p:nvSpPr>
        <p:spPr>
          <a:xfrm>
            <a:off x="5881661" y="4435660"/>
            <a:ext cx="889987" cy="2945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lang="fr-FR" sz="1200" dirty="0">
                <a:solidFill>
                  <a:schemeClr val="tx1"/>
                </a:solidFill>
              </a:rPr>
              <a:t>Probe </a:t>
            </a:r>
            <a:r>
              <a:rPr lang="fr-FR" sz="1200" dirty="0" err="1">
                <a:solidFill>
                  <a:schemeClr val="tx1"/>
                </a:solidFill>
              </a:rPr>
              <a:t>Resp</a:t>
            </a:r>
            <a:endParaRPr kumimoji="1" lang="fr-FR" sz="12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3CC7B77-5D3D-4320-9203-9BF6A314BE7B}"/>
              </a:ext>
            </a:extLst>
          </p:cNvPr>
          <p:cNvSpPr/>
          <p:nvPr/>
        </p:nvSpPr>
        <p:spPr>
          <a:xfrm>
            <a:off x="4238088" y="5374137"/>
            <a:ext cx="504056" cy="4689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fr-FR" sz="1200" dirty="0">
                <a:solidFill>
                  <a:schemeClr val="tx1"/>
                </a:solidFill>
              </a:rPr>
              <a:t>STA22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CFE4047-EC6D-4503-A3FD-C833F0B9CC86}"/>
              </a:ext>
            </a:extLst>
          </p:cNvPr>
          <p:cNvSpPr/>
          <p:nvPr/>
        </p:nvSpPr>
        <p:spPr>
          <a:xfrm>
            <a:off x="9686571" y="2424885"/>
            <a:ext cx="803978" cy="1257941"/>
          </a:xfrm>
          <a:prstGeom prst="rect">
            <a:avLst/>
          </a:prstGeom>
          <a:pattFill prst="dotDmnd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fr-FR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4523A86-9495-4EBD-8DF5-8215DD7259E5}"/>
              </a:ext>
            </a:extLst>
          </p:cNvPr>
          <p:cNvSpPr/>
          <p:nvPr/>
        </p:nvSpPr>
        <p:spPr>
          <a:xfrm>
            <a:off x="9686571" y="3682827"/>
            <a:ext cx="620524" cy="191532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fr-FR" dirty="0"/>
          </a:p>
        </p:txBody>
      </p:sp>
      <p:cxnSp>
        <p:nvCxnSpPr>
          <p:cNvPr id="30" name="Connector: Curved 29">
            <a:extLst>
              <a:ext uri="{FF2B5EF4-FFF2-40B4-BE49-F238E27FC236}">
                <a16:creationId xmlns:a16="http://schemas.microsoft.com/office/drawing/2014/main" id="{089DEB62-117D-4C7A-A7E4-574E64C68501}"/>
              </a:ext>
            </a:extLst>
          </p:cNvPr>
          <p:cNvCxnSpPr>
            <a:cxnSpLocks/>
            <a:stCxn id="10" idx="0"/>
          </p:cNvCxnSpPr>
          <p:nvPr/>
        </p:nvCxnSpPr>
        <p:spPr>
          <a:xfrm rot="5400000" flipH="1" flipV="1">
            <a:off x="6500805" y="3761461"/>
            <a:ext cx="231341" cy="458704"/>
          </a:xfrm>
          <a:prstGeom prst="curvedConnector2">
            <a:avLst/>
          </a:prstGeom>
          <a:ln w="9525">
            <a:solidFill>
              <a:schemeClr val="tx1"/>
            </a:solidFill>
            <a:prstDash val="dash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Curved 30">
            <a:extLst>
              <a:ext uri="{FF2B5EF4-FFF2-40B4-BE49-F238E27FC236}">
                <a16:creationId xmlns:a16="http://schemas.microsoft.com/office/drawing/2014/main" id="{7BDA2641-D419-4815-98F5-83517CCE3F73}"/>
              </a:ext>
            </a:extLst>
          </p:cNvPr>
          <p:cNvCxnSpPr>
            <a:cxnSpLocks/>
          </p:cNvCxnSpPr>
          <p:nvPr/>
        </p:nvCxnSpPr>
        <p:spPr>
          <a:xfrm flipV="1">
            <a:off x="8375800" y="3983814"/>
            <a:ext cx="1297681" cy="179307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prstDash val="dash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2F800B9-6113-4A45-A45B-412E4C68B9BD}"/>
              </a:ext>
            </a:extLst>
          </p:cNvPr>
          <p:cNvCxnSpPr>
            <a:cxnSpLocks/>
          </p:cNvCxnSpPr>
          <p:nvPr/>
        </p:nvCxnSpPr>
        <p:spPr>
          <a:xfrm flipV="1">
            <a:off x="4742144" y="5608603"/>
            <a:ext cx="6610440" cy="3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11DE3222-D987-48D7-A623-BEFF33007CB2}"/>
              </a:ext>
            </a:extLst>
          </p:cNvPr>
          <p:cNvSpPr txBox="1"/>
          <p:nvPr/>
        </p:nvSpPr>
        <p:spPr>
          <a:xfrm>
            <a:off x="3383762" y="2885009"/>
            <a:ext cx="495649" cy="554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kumimoji="1" lang="fr-FR" sz="1200" dirty="0">
                <a:solidFill>
                  <a:schemeClr val="tx1"/>
                </a:solidFill>
              </a:rPr>
              <a:t>First</a:t>
            </a:r>
          </a:p>
          <a:p>
            <a:pPr algn="r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kumimoji="1" lang="fr-FR" sz="1200" dirty="0">
                <a:solidFill>
                  <a:schemeClr val="tx1"/>
                </a:solidFill>
              </a:rPr>
              <a:t> BSS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98FEE17-430F-4141-B905-5EF390A94672}"/>
              </a:ext>
            </a:extLst>
          </p:cNvPr>
          <p:cNvSpPr txBox="1"/>
          <p:nvPr/>
        </p:nvSpPr>
        <p:spPr>
          <a:xfrm>
            <a:off x="3204105" y="4748222"/>
            <a:ext cx="638316" cy="554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lang="fr-FR" sz="1200" dirty="0">
                <a:solidFill>
                  <a:schemeClr val="tx1"/>
                </a:solidFill>
              </a:rPr>
              <a:t>Second</a:t>
            </a:r>
          </a:p>
          <a:p>
            <a:pPr algn="r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lang="fr-FR" sz="1200" dirty="0">
                <a:solidFill>
                  <a:schemeClr val="tx1"/>
                </a:solidFill>
              </a:rPr>
              <a:t>BSS</a:t>
            </a:r>
            <a:endParaRPr kumimoji="1" lang="fr-FR" sz="1200" dirty="0"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E043507-EBED-43A7-B617-F6B36DFA9740}"/>
              </a:ext>
            </a:extLst>
          </p:cNvPr>
          <p:cNvSpPr/>
          <p:nvPr/>
        </p:nvSpPr>
        <p:spPr>
          <a:xfrm>
            <a:off x="6819033" y="3222981"/>
            <a:ext cx="458703" cy="2045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fr-FR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D98EBB5-F34A-466E-9697-BBC8E13791D8}"/>
              </a:ext>
            </a:extLst>
          </p:cNvPr>
          <p:cNvSpPr/>
          <p:nvPr/>
        </p:nvSpPr>
        <p:spPr>
          <a:xfrm>
            <a:off x="7161106" y="2652266"/>
            <a:ext cx="406868" cy="1774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fr-FR" dirty="0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4F3FF2F7-1FEB-4C66-BB17-5104CC04516F}"/>
              </a:ext>
            </a:extLst>
          </p:cNvPr>
          <p:cNvGrpSpPr/>
          <p:nvPr/>
        </p:nvGrpSpPr>
        <p:grpSpPr>
          <a:xfrm>
            <a:off x="8552778" y="2311591"/>
            <a:ext cx="622286" cy="847190"/>
            <a:chOff x="2451846" y="2129764"/>
            <a:chExt cx="622286" cy="847190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31156EF7-DF39-43DD-B19B-563250A7E651}"/>
                </a:ext>
              </a:extLst>
            </p:cNvPr>
            <p:cNvGrpSpPr/>
            <p:nvPr/>
          </p:nvGrpSpPr>
          <p:grpSpPr>
            <a:xfrm>
              <a:off x="2451846" y="2129764"/>
              <a:ext cx="622286" cy="847190"/>
              <a:chOff x="2451846" y="2243057"/>
              <a:chExt cx="622286" cy="847190"/>
            </a:xfrm>
          </p:grpSpPr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C9DC64FB-8C52-4D59-B22A-687EDDB6C473}"/>
                  </a:ext>
                </a:extLst>
              </p:cNvPr>
              <p:cNvSpPr/>
              <p:nvPr/>
            </p:nvSpPr>
            <p:spPr>
              <a:xfrm>
                <a:off x="2574070" y="2243057"/>
                <a:ext cx="288032" cy="537867"/>
              </a:xfrm>
              <a:prstGeom prst="rect">
                <a:avLst/>
              </a:prstGeom>
              <a:pattFill prst="wdDnDiag">
                <a:fgClr>
                  <a:schemeClr val="bg2">
                    <a:lumMod val="25000"/>
                  </a:schemeClr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fr-FR" dirty="0"/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5960D0B2-9E32-4CC8-9703-88019668D751}"/>
                  </a:ext>
                </a:extLst>
              </p:cNvPr>
              <p:cNvSpPr txBox="1"/>
              <p:nvPr/>
            </p:nvSpPr>
            <p:spPr>
              <a:xfrm>
                <a:off x="2451846" y="2795679"/>
                <a:ext cx="622286" cy="2945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20000"/>
                  </a:lnSpc>
                  <a:spcBef>
                    <a:spcPts val="300"/>
                  </a:spcBef>
                  <a:buClr>
                    <a:schemeClr val="accent1"/>
                  </a:buClr>
                </a:pPr>
                <a:r>
                  <a:rPr kumimoji="1" lang="fr-FR" sz="1200" dirty="0"/>
                  <a:t>beacon</a:t>
                </a:r>
              </a:p>
            </p:txBody>
          </p:sp>
        </p:grp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656B66FF-0006-48D2-BD1A-3D9D2AAE10AD}"/>
                </a:ext>
              </a:extLst>
            </p:cNvPr>
            <p:cNvSpPr/>
            <p:nvPr/>
          </p:nvSpPr>
          <p:spPr>
            <a:xfrm>
              <a:off x="2587356" y="2309515"/>
              <a:ext cx="261847" cy="14209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fr-FR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49" name="Speech Bubble: Oval 48">
            <a:extLst>
              <a:ext uri="{FF2B5EF4-FFF2-40B4-BE49-F238E27FC236}">
                <a16:creationId xmlns:a16="http://schemas.microsoft.com/office/drawing/2014/main" id="{9C27B4DC-1357-4227-B023-1C906B5CB24D}"/>
              </a:ext>
            </a:extLst>
          </p:cNvPr>
          <p:cNvSpPr/>
          <p:nvPr/>
        </p:nvSpPr>
        <p:spPr>
          <a:xfrm>
            <a:off x="5526739" y="5773571"/>
            <a:ext cx="885551" cy="525259"/>
          </a:xfrm>
          <a:prstGeom prst="wedgeEllipseCallout">
            <a:avLst>
              <a:gd name="adj1" fmla="val 36676"/>
              <a:gd name="adj2" fmla="val -344073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spcAft>
                <a:spcPts val="0"/>
              </a:spcAft>
              <a:buClr>
                <a:srgbClr val="4F81BD"/>
              </a:buClr>
              <a:buSzTx/>
              <a:buFontTx/>
              <a:buNone/>
              <a:tabLst/>
              <a:defRPr/>
            </a:pPr>
            <a:r>
              <a:rPr kumimoji="1" lang="fr-FR" sz="1200" dirty="0">
                <a:solidFill>
                  <a:prstClr val="black"/>
                </a:solidFill>
                <a:latin typeface="Calibri"/>
              </a:rPr>
              <a:t>OBSS </a:t>
            </a:r>
            <a:r>
              <a:rPr kumimoji="1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TWT IE</a:t>
            </a:r>
            <a:endParaRPr lang="fr-FR" dirty="0"/>
          </a:p>
        </p:txBody>
      </p:sp>
      <p:cxnSp>
        <p:nvCxnSpPr>
          <p:cNvPr id="50" name="Connector: Curved 49">
            <a:extLst>
              <a:ext uri="{FF2B5EF4-FFF2-40B4-BE49-F238E27FC236}">
                <a16:creationId xmlns:a16="http://schemas.microsoft.com/office/drawing/2014/main" id="{DB7D4CE9-589D-4C97-98FF-C5C7C3D20358}"/>
              </a:ext>
            </a:extLst>
          </p:cNvPr>
          <p:cNvCxnSpPr>
            <a:cxnSpLocks/>
            <a:stCxn id="20" idx="3"/>
          </p:cNvCxnSpPr>
          <p:nvPr/>
        </p:nvCxnSpPr>
        <p:spPr>
          <a:xfrm flipV="1">
            <a:off x="6100439" y="2521579"/>
            <a:ext cx="730099" cy="40811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prstDash val="dash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>
            <a:extLst>
              <a:ext uri="{FF2B5EF4-FFF2-40B4-BE49-F238E27FC236}">
                <a16:creationId xmlns:a16="http://schemas.microsoft.com/office/drawing/2014/main" id="{FCAC5F9F-CBEE-4DF2-A58A-2B20E0F90F77}"/>
              </a:ext>
            </a:extLst>
          </p:cNvPr>
          <p:cNvGrpSpPr/>
          <p:nvPr/>
        </p:nvGrpSpPr>
        <p:grpSpPr>
          <a:xfrm>
            <a:off x="8067719" y="3910522"/>
            <a:ext cx="575866" cy="759472"/>
            <a:chOff x="2451846" y="2129765"/>
            <a:chExt cx="575866" cy="759472"/>
          </a:xfrm>
        </p:grpSpPr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0A920C6C-1358-4271-8592-0AE265D6E4D9}"/>
                </a:ext>
              </a:extLst>
            </p:cNvPr>
            <p:cNvGrpSpPr/>
            <p:nvPr/>
          </p:nvGrpSpPr>
          <p:grpSpPr>
            <a:xfrm>
              <a:off x="2451846" y="2129765"/>
              <a:ext cx="575866" cy="759472"/>
              <a:chOff x="2451846" y="2243058"/>
              <a:chExt cx="575866" cy="759472"/>
            </a:xfrm>
          </p:grpSpPr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A956495F-5F88-462B-A13F-1EFDF19FD000}"/>
                  </a:ext>
                </a:extLst>
              </p:cNvPr>
              <p:cNvSpPr/>
              <p:nvPr/>
            </p:nvSpPr>
            <p:spPr>
              <a:xfrm>
                <a:off x="2539815" y="2243058"/>
                <a:ext cx="288032" cy="537867"/>
              </a:xfrm>
              <a:prstGeom prst="rect">
                <a:avLst/>
              </a:prstGeom>
              <a:pattFill prst="wdUpDiag">
                <a:fgClr>
                  <a:schemeClr val="bg2">
                    <a:lumMod val="25000"/>
                  </a:schemeClr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fr-FR" dirty="0"/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18C9B0BB-9F8B-40C1-8F65-8661E480503D}"/>
                  </a:ext>
                </a:extLst>
              </p:cNvPr>
              <p:cNvSpPr txBox="1"/>
              <p:nvPr/>
            </p:nvSpPr>
            <p:spPr>
              <a:xfrm>
                <a:off x="2451846" y="2795679"/>
                <a:ext cx="575866" cy="20685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20000"/>
                  </a:lnSpc>
                  <a:spcBef>
                    <a:spcPts val="300"/>
                  </a:spcBef>
                  <a:buClr>
                    <a:schemeClr val="accent1"/>
                  </a:buClr>
                </a:pPr>
                <a:r>
                  <a:rPr kumimoji="1" lang="fr-FR" sz="1200" dirty="0"/>
                  <a:t>beacon</a:t>
                </a:r>
              </a:p>
            </p:txBody>
          </p:sp>
        </p:grp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22667890-9E3B-4EB1-B410-70711BC01A8A}"/>
                </a:ext>
              </a:extLst>
            </p:cNvPr>
            <p:cNvSpPr/>
            <p:nvPr/>
          </p:nvSpPr>
          <p:spPr>
            <a:xfrm>
              <a:off x="2552908" y="2309515"/>
              <a:ext cx="261847" cy="14209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fr-FR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56" name="Speech Bubble: Oval 55">
            <a:extLst>
              <a:ext uri="{FF2B5EF4-FFF2-40B4-BE49-F238E27FC236}">
                <a16:creationId xmlns:a16="http://schemas.microsoft.com/office/drawing/2014/main" id="{595C2A59-0633-4AC1-AFEC-C74B8366D529}"/>
              </a:ext>
            </a:extLst>
          </p:cNvPr>
          <p:cNvSpPr/>
          <p:nvPr/>
        </p:nvSpPr>
        <p:spPr>
          <a:xfrm>
            <a:off x="8282569" y="5763461"/>
            <a:ext cx="885551" cy="525259"/>
          </a:xfrm>
          <a:prstGeom prst="wedgeEllipseCallout">
            <a:avLst>
              <a:gd name="adj1" fmla="val -30433"/>
              <a:gd name="adj2" fmla="val -341919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spcAft>
                <a:spcPts val="0"/>
              </a:spcAft>
              <a:buClr>
                <a:srgbClr val="4F81BD"/>
              </a:buClr>
              <a:buSzTx/>
              <a:buFontTx/>
              <a:buNone/>
              <a:tabLst/>
              <a:defRPr/>
            </a:pPr>
            <a:r>
              <a:rPr kumimoji="1" lang="fr-FR" sz="1200" dirty="0">
                <a:solidFill>
                  <a:prstClr val="black"/>
                </a:solidFill>
                <a:latin typeface="Calibri"/>
              </a:rPr>
              <a:t>OBSS </a:t>
            </a:r>
            <a:r>
              <a:rPr kumimoji="1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TWT IE</a:t>
            </a:r>
            <a:endParaRPr lang="fr-FR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CE9D8E9-10A2-4B9C-9B51-806DA45E198B}"/>
              </a:ext>
            </a:extLst>
          </p:cNvPr>
          <p:cNvSpPr/>
          <p:nvPr/>
        </p:nvSpPr>
        <p:spPr>
          <a:xfrm>
            <a:off x="5089012" y="2480825"/>
            <a:ext cx="313974" cy="3612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sz="1050" dirty="0">
                <a:solidFill>
                  <a:schemeClr val="tx1"/>
                </a:solidFill>
              </a:rPr>
              <a:t>MAP Req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5F8FD85B-93F4-4354-8FD9-EFDA3D120A38}"/>
              </a:ext>
            </a:extLst>
          </p:cNvPr>
          <p:cNvSpPr/>
          <p:nvPr/>
        </p:nvSpPr>
        <p:spPr>
          <a:xfrm>
            <a:off x="5216358" y="4082950"/>
            <a:ext cx="313974" cy="3612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sz="1050" dirty="0">
                <a:solidFill>
                  <a:schemeClr val="tx1"/>
                </a:solidFill>
              </a:rPr>
              <a:t>MAP Resp</a:t>
            </a:r>
          </a:p>
        </p:txBody>
      </p:sp>
      <p:sp>
        <p:nvSpPr>
          <p:cNvPr id="69" name="Arrow: Up-Down 68">
            <a:extLst>
              <a:ext uri="{FF2B5EF4-FFF2-40B4-BE49-F238E27FC236}">
                <a16:creationId xmlns:a16="http://schemas.microsoft.com/office/drawing/2014/main" id="{2DCB7F40-3CF0-4EB2-BC73-4018064CCFC8}"/>
              </a:ext>
            </a:extLst>
          </p:cNvPr>
          <p:cNvSpPr/>
          <p:nvPr/>
        </p:nvSpPr>
        <p:spPr>
          <a:xfrm>
            <a:off x="5176471" y="2920456"/>
            <a:ext cx="150433" cy="1093543"/>
          </a:xfrm>
          <a:prstGeom prst="upDownArrow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fr-FR"/>
          </a:p>
        </p:txBody>
      </p:sp>
      <p:sp>
        <p:nvSpPr>
          <p:cNvPr id="84" name="Speech Bubble: Oval 83">
            <a:extLst>
              <a:ext uri="{FF2B5EF4-FFF2-40B4-BE49-F238E27FC236}">
                <a16:creationId xmlns:a16="http://schemas.microsoft.com/office/drawing/2014/main" id="{CB8108F5-7F23-42B5-B4BA-FB600889FAF6}"/>
              </a:ext>
            </a:extLst>
          </p:cNvPr>
          <p:cNvSpPr/>
          <p:nvPr/>
        </p:nvSpPr>
        <p:spPr>
          <a:xfrm>
            <a:off x="10001823" y="5784061"/>
            <a:ext cx="885551" cy="525259"/>
          </a:xfrm>
          <a:prstGeom prst="wedgeEllipseCallout">
            <a:avLst>
              <a:gd name="adj1" fmla="val -35827"/>
              <a:gd name="adj2" fmla="val -74683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spcAft>
                <a:spcPts val="0"/>
              </a:spcAft>
              <a:buClr>
                <a:srgbClr val="4F81BD"/>
              </a:buClr>
              <a:buSzTx/>
              <a:buFontTx/>
              <a:buNone/>
              <a:tabLst/>
              <a:defRPr/>
            </a:pPr>
            <a:r>
              <a:rPr kumimoji="1" lang="fr-FR" sz="1200" dirty="0">
                <a:solidFill>
                  <a:prstClr val="black"/>
                </a:solidFill>
                <a:latin typeface="Calibri"/>
              </a:rPr>
              <a:t>OBSS </a:t>
            </a:r>
            <a:r>
              <a:rPr kumimoji="1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TWT SP</a:t>
            </a:r>
            <a:endParaRPr lang="fr-FR" dirty="0"/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E9B53428-A163-49DD-98D9-2F710ABC5A8C}"/>
              </a:ext>
            </a:extLst>
          </p:cNvPr>
          <p:cNvCxnSpPr>
            <a:cxnSpLocks/>
          </p:cNvCxnSpPr>
          <p:nvPr/>
        </p:nvCxnSpPr>
        <p:spPr>
          <a:xfrm>
            <a:off x="4745236" y="2849462"/>
            <a:ext cx="6535340" cy="1475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ABA3E5D0-6EAC-40C3-8B6C-D187362BF312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4757126" y="3436230"/>
            <a:ext cx="6575258" cy="20245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6634B451-4480-4ED5-AE76-FD4DD4404B00}"/>
              </a:ext>
            </a:extLst>
          </p:cNvPr>
          <p:cNvSpPr/>
          <p:nvPr/>
        </p:nvSpPr>
        <p:spPr>
          <a:xfrm>
            <a:off x="10221627" y="3251597"/>
            <a:ext cx="194853" cy="196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fr-FR" dirty="0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C9839D9C-C3CD-4DA8-BF56-7FD64D738B1F}"/>
              </a:ext>
            </a:extLst>
          </p:cNvPr>
          <p:cNvSpPr/>
          <p:nvPr/>
        </p:nvSpPr>
        <p:spPr>
          <a:xfrm>
            <a:off x="9712959" y="2655725"/>
            <a:ext cx="458703" cy="2045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fr-FR" dirty="0"/>
          </a:p>
        </p:txBody>
      </p:sp>
      <p:sp>
        <p:nvSpPr>
          <p:cNvPr id="94" name="Speech Bubble: Oval 93">
            <a:extLst>
              <a:ext uri="{FF2B5EF4-FFF2-40B4-BE49-F238E27FC236}">
                <a16:creationId xmlns:a16="http://schemas.microsoft.com/office/drawing/2014/main" id="{D47683E2-6E8F-4F1D-AD2D-72F16577BCB3}"/>
              </a:ext>
            </a:extLst>
          </p:cNvPr>
          <p:cNvSpPr/>
          <p:nvPr/>
        </p:nvSpPr>
        <p:spPr>
          <a:xfrm>
            <a:off x="6791042" y="1925267"/>
            <a:ext cx="885551" cy="348520"/>
          </a:xfrm>
          <a:prstGeom prst="wedgeEllipseCallout">
            <a:avLst>
              <a:gd name="adj1" fmla="val -1711"/>
              <a:gd name="adj2" fmla="val 95233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spcAft>
                <a:spcPts val="0"/>
              </a:spcAft>
              <a:buClr>
                <a:srgbClr val="4F81BD"/>
              </a:buClr>
              <a:buSzTx/>
              <a:buFontTx/>
              <a:buNone/>
              <a:tabLst/>
              <a:defRPr/>
            </a:pPr>
            <a:r>
              <a:rPr kumimoji="1" lang="fr-FR" sz="1200" dirty="0">
                <a:solidFill>
                  <a:prstClr val="black"/>
                </a:solidFill>
                <a:latin typeface="Calibri"/>
              </a:rPr>
              <a:t>R-</a:t>
            </a:r>
            <a:r>
              <a:rPr kumimoji="1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TWT SP</a:t>
            </a:r>
            <a:endParaRPr lang="fr-FR" dirty="0"/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040A2F3C-9F05-45DE-886F-9B3452C5EBAE}"/>
              </a:ext>
            </a:extLst>
          </p:cNvPr>
          <p:cNvGrpSpPr/>
          <p:nvPr/>
        </p:nvGrpSpPr>
        <p:grpSpPr>
          <a:xfrm>
            <a:off x="7277736" y="5433148"/>
            <a:ext cx="224193" cy="169076"/>
            <a:chOff x="7685587" y="612279"/>
            <a:chExt cx="458460" cy="205465"/>
          </a:xfrm>
          <a:solidFill>
            <a:schemeClr val="bg1"/>
          </a:solidFill>
        </p:grpSpPr>
        <p:sp>
          <p:nvSpPr>
            <p:cNvPr id="96" name="Parallelogram 95">
              <a:extLst>
                <a:ext uri="{FF2B5EF4-FFF2-40B4-BE49-F238E27FC236}">
                  <a16:creationId xmlns:a16="http://schemas.microsoft.com/office/drawing/2014/main" id="{B841E14F-4805-42AE-8BB4-40CBD2FE2C23}"/>
                </a:ext>
              </a:extLst>
            </p:cNvPr>
            <p:cNvSpPr/>
            <p:nvPr/>
          </p:nvSpPr>
          <p:spPr>
            <a:xfrm>
              <a:off x="7685587" y="612279"/>
              <a:ext cx="183454" cy="205465"/>
            </a:xfrm>
            <a:prstGeom prst="parallelogram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7" name="Parallelogram 96">
              <a:extLst>
                <a:ext uri="{FF2B5EF4-FFF2-40B4-BE49-F238E27FC236}">
                  <a16:creationId xmlns:a16="http://schemas.microsoft.com/office/drawing/2014/main" id="{240BC5D4-003B-4BE8-B4F4-428FBAACFA54}"/>
                </a:ext>
              </a:extLst>
            </p:cNvPr>
            <p:cNvSpPr/>
            <p:nvPr/>
          </p:nvSpPr>
          <p:spPr>
            <a:xfrm>
              <a:off x="7823090" y="612279"/>
              <a:ext cx="183454" cy="205465"/>
            </a:xfrm>
            <a:prstGeom prst="parallelogram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8" name="Parallelogram 97">
              <a:extLst>
                <a:ext uri="{FF2B5EF4-FFF2-40B4-BE49-F238E27FC236}">
                  <a16:creationId xmlns:a16="http://schemas.microsoft.com/office/drawing/2014/main" id="{521DB786-7A3E-4A07-A377-EA60A49CE893}"/>
                </a:ext>
              </a:extLst>
            </p:cNvPr>
            <p:cNvSpPr/>
            <p:nvPr/>
          </p:nvSpPr>
          <p:spPr>
            <a:xfrm>
              <a:off x="7960593" y="612279"/>
              <a:ext cx="183454" cy="205465"/>
            </a:xfrm>
            <a:prstGeom prst="parallelogram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9" name="Parallelogram 98">
            <a:extLst>
              <a:ext uri="{FF2B5EF4-FFF2-40B4-BE49-F238E27FC236}">
                <a16:creationId xmlns:a16="http://schemas.microsoft.com/office/drawing/2014/main" id="{7C574FF9-4C03-4849-8EEE-95831598BC6A}"/>
              </a:ext>
            </a:extLst>
          </p:cNvPr>
          <p:cNvSpPr/>
          <p:nvPr/>
        </p:nvSpPr>
        <p:spPr>
          <a:xfrm>
            <a:off x="6815920" y="4877687"/>
            <a:ext cx="509400" cy="154851"/>
          </a:xfrm>
          <a:prstGeom prst="parallelogram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3EC76555-90C3-4976-862A-EE0BAA516D30}"/>
              </a:ext>
            </a:extLst>
          </p:cNvPr>
          <p:cNvSpPr/>
          <p:nvPr/>
        </p:nvSpPr>
        <p:spPr>
          <a:xfrm>
            <a:off x="7490668" y="5374137"/>
            <a:ext cx="477540" cy="214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fr-FR" dirty="0"/>
          </a:p>
        </p:txBody>
      </p:sp>
      <p:sp>
        <p:nvSpPr>
          <p:cNvPr id="101" name="Speech Bubble: Oval 100">
            <a:extLst>
              <a:ext uri="{FF2B5EF4-FFF2-40B4-BE49-F238E27FC236}">
                <a16:creationId xmlns:a16="http://schemas.microsoft.com/office/drawing/2014/main" id="{4CE221ED-CC12-4386-92C3-890C4FD04D1B}"/>
              </a:ext>
            </a:extLst>
          </p:cNvPr>
          <p:cNvSpPr/>
          <p:nvPr/>
        </p:nvSpPr>
        <p:spPr>
          <a:xfrm>
            <a:off x="7228114" y="5784061"/>
            <a:ext cx="885551" cy="525259"/>
          </a:xfrm>
          <a:prstGeom prst="wedgeEllipseCallout">
            <a:avLst>
              <a:gd name="adj1" fmla="val -53559"/>
              <a:gd name="adj2" fmla="val -73406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spcAft>
                <a:spcPts val="0"/>
              </a:spcAft>
              <a:buClr>
                <a:srgbClr val="4F81BD"/>
              </a:buClr>
              <a:buSzTx/>
              <a:buFontTx/>
              <a:buNone/>
              <a:tabLst/>
              <a:defRPr/>
            </a:pPr>
            <a:r>
              <a:rPr kumimoji="1" lang="fr-FR" sz="1200" dirty="0">
                <a:solidFill>
                  <a:prstClr val="black"/>
                </a:solidFill>
                <a:latin typeface="Calibri"/>
              </a:rPr>
              <a:t>OBSS </a:t>
            </a:r>
            <a:r>
              <a:rPr kumimoji="1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TWT SP</a:t>
            </a:r>
            <a:endParaRPr lang="fr-FR" dirty="0"/>
          </a:p>
        </p:txBody>
      </p:sp>
      <p:cxnSp>
        <p:nvCxnSpPr>
          <p:cNvPr id="102" name="AutoShape 64">
            <a:extLst>
              <a:ext uri="{FF2B5EF4-FFF2-40B4-BE49-F238E27FC236}">
                <a16:creationId xmlns:a16="http://schemas.microsoft.com/office/drawing/2014/main" id="{2C19EAB1-4383-4E7F-9E20-77E6F6DF4230}"/>
              </a:ext>
            </a:extLst>
          </p:cNvPr>
          <p:cNvCxnSpPr>
            <a:cxnSpLocks noChangeShapeType="1"/>
            <a:stCxn id="104" idx="4"/>
            <a:endCxn id="103" idx="0"/>
          </p:cNvCxnSpPr>
          <p:nvPr/>
        </p:nvCxnSpPr>
        <p:spPr bwMode="auto">
          <a:xfrm rot="5400000">
            <a:off x="6670410" y="5659577"/>
            <a:ext cx="443247" cy="328542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" name="Rectangle 102">
            <a:extLst>
              <a:ext uri="{FF2B5EF4-FFF2-40B4-BE49-F238E27FC236}">
                <a16:creationId xmlns:a16="http://schemas.microsoft.com/office/drawing/2014/main" id="{029BA384-499D-4CE2-89E8-4FDC8280C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7410" y="6045472"/>
            <a:ext cx="1000704" cy="428322"/>
          </a:xfrm>
          <a:prstGeom prst="rect">
            <a:avLst/>
          </a:prstGeom>
          <a:noFill/>
          <a:ln>
            <a:noFill/>
          </a:ln>
        </p:spPr>
        <p:txBody>
          <a:bodyPr wrap="square" lIns="36000" tIns="44450" rIns="90488" bIns="44450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 defTabSz="762000" eaLnBrk="0" hangingPunct="0"/>
            <a:r>
              <a:rPr lang="fr-FR" sz="1100" b="0" dirty="0" err="1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Sensing</a:t>
            </a:r>
            <a:r>
              <a:rPr lang="fr-FR" sz="1100" b="0" dirty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fr-FR" sz="1100" b="0" dirty="0" err="1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period</a:t>
            </a:r>
            <a:endParaRPr lang="fr-FR" sz="1100" b="0" dirty="0">
              <a:solidFill>
                <a:srgbClr val="FF0000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104" name="Parallelogram 103">
            <a:extLst>
              <a:ext uri="{FF2B5EF4-FFF2-40B4-BE49-F238E27FC236}">
                <a16:creationId xmlns:a16="http://schemas.microsoft.com/office/drawing/2014/main" id="{D7CD830A-EF10-423E-8BC2-4D29AD47C1CD}"/>
              </a:ext>
            </a:extLst>
          </p:cNvPr>
          <p:cNvSpPr/>
          <p:nvPr/>
        </p:nvSpPr>
        <p:spPr>
          <a:xfrm>
            <a:off x="6823611" y="5496151"/>
            <a:ext cx="465385" cy="106074"/>
          </a:xfrm>
          <a:prstGeom prst="parallelogram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Left Brace 105">
            <a:extLst>
              <a:ext uri="{FF2B5EF4-FFF2-40B4-BE49-F238E27FC236}">
                <a16:creationId xmlns:a16="http://schemas.microsoft.com/office/drawing/2014/main" id="{B1B0F4CE-9192-486D-9A73-728034669437}"/>
              </a:ext>
            </a:extLst>
          </p:cNvPr>
          <p:cNvSpPr/>
          <p:nvPr/>
        </p:nvSpPr>
        <p:spPr bwMode="auto">
          <a:xfrm>
            <a:off x="3814703" y="2339108"/>
            <a:ext cx="478466" cy="1425528"/>
          </a:xfrm>
          <a:prstGeom prst="leftBrace">
            <a:avLst/>
          </a:prstGeom>
          <a:noFill/>
          <a:ln w="9525" cap="rnd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37" tIns="45719" rIns="91437" bIns="45719"/>
          <a:lstStyle/>
          <a:p>
            <a:pPr defTabSz="914368" eaLnBrk="1" hangingPunct="1"/>
            <a:endParaRPr lang="en-GB" sz="18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7" name="Left Brace 106">
            <a:extLst>
              <a:ext uri="{FF2B5EF4-FFF2-40B4-BE49-F238E27FC236}">
                <a16:creationId xmlns:a16="http://schemas.microsoft.com/office/drawing/2014/main" id="{40111D4C-2703-4055-8387-B0D1A0CA6C18}"/>
              </a:ext>
            </a:extLst>
          </p:cNvPr>
          <p:cNvSpPr/>
          <p:nvPr/>
        </p:nvSpPr>
        <p:spPr bwMode="auto">
          <a:xfrm>
            <a:off x="3791976" y="4120654"/>
            <a:ext cx="478466" cy="1809777"/>
          </a:xfrm>
          <a:prstGeom prst="leftBrace">
            <a:avLst/>
          </a:prstGeom>
          <a:noFill/>
          <a:ln w="9525" cap="rnd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37" tIns="45719" rIns="91437" bIns="45719"/>
          <a:lstStyle/>
          <a:p>
            <a:pPr defTabSz="914368" eaLnBrk="1" hangingPunct="1"/>
            <a:endParaRPr lang="en-GB" sz="18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30440D4-4CF2-496A-BE19-58224664DD1F}"/>
              </a:ext>
            </a:extLst>
          </p:cNvPr>
          <p:cNvSpPr txBox="1"/>
          <p:nvPr/>
        </p:nvSpPr>
        <p:spPr>
          <a:xfrm>
            <a:off x="5789635" y="2834899"/>
            <a:ext cx="647934" cy="2945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lang="fr-FR" sz="1200" dirty="0">
                <a:solidFill>
                  <a:schemeClr val="tx1"/>
                </a:solidFill>
              </a:rPr>
              <a:t>Beacon</a:t>
            </a:r>
            <a:endParaRPr kumimoji="1" lang="fr-FR" sz="1200" dirty="0">
              <a:solidFill>
                <a:schemeClr val="tx1"/>
              </a:solidFill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DFDDC71E-733F-46F1-9151-FE6B3F0084FC}"/>
              </a:ext>
            </a:extLst>
          </p:cNvPr>
          <p:cNvSpPr txBox="1"/>
          <p:nvPr/>
        </p:nvSpPr>
        <p:spPr>
          <a:xfrm>
            <a:off x="8072695" y="4426676"/>
            <a:ext cx="647934" cy="2945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lang="fr-FR" sz="1200" dirty="0">
                <a:solidFill>
                  <a:schemeClr val="tx1"/>
                </a:solidFill>
              </a:rPr>
              <a:t>Beacon</a:t>
            </a:r>
            <a:endParaRPr kumimoji="1" lang="fr-FR" sz="1200" dirty="0">
              <a:solidFill>
                <a:schemeClr val="tx1"/>
              </a:solidFill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BB7CEE8B-673F-4128-B936-77BF910B103A}"/>
              </a:ext>
            </a:extLst>
          </p:cNvPr>
          <p:cNvSpPr txBox="1"/>
          <p:nvPr/>
        </p:nvSpPr>
        <p:spPr>
          <a:xfrm>
            <a:off x="8620975" y="2833249"/>
            <a:ext cx="647934" cy="2945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lang="fr-FR" sz="1200" dirty="0">
                <a:solidFill>
                  <a:schemeClr val="tx1"/>
                </a:solidFill>
              </a:rPr>
              <a:t>Beacon</a:t>
            </a:r>
            <a:endParaRPr kumimoji="1" lang="fr-FR" sz="1200" dirty="0">
              <a:solidFill>
                <a:schemeClr val="tx1"/>
              </a:solidFill>
            </a:endParaRPr>
          </a:p>
        </p:txBody>
      </p:sp>
      <p:sp>
        <p:nvSpPr>
          <p:cNvPr id="111" name="Speech Bubble: Oval 110">
            <a:extLst>
              <a:ext uri="{FF2B5EF4-FFF2-40B4-BE49-F238E27FC236}">
                <a16:creationId xmlns:a16="http://schemas.microsoft.com/office/drawing/2014/main" id="{00C8C31D-1DC0-4E83-A586-035F0C6E6D0B}"/>
              </a:ext>
            </a:extLst>
          </p:cNvPr>
          <p:cNvSpPr/>
          <p:nvPr/>
        </p:nvSpPr>
        <p:spPr>
          <a:xfrm>
            <a:off x="9673481" y="1892143"/>
            <a:ext cx="885551" cy="348520"/>
          </a:xfrm>
          <a:prstGeom prst="wedgeEllipseCallout">
            <a:avLst>
              <a:gd name="adj1" fmla="val -1711"/>
              <a:gd name="adj2" fmla="val 95233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spcAft>
                <a:spcPts val="0"/>
              </a:spcAft>
              <a:buClr>
                <a:srgbClr val="4F81BD"/>
              </a:buClr>
              <a:buSzTx/>
              <a:buFontTx/>
              <a:buNone/>
              <a:tabLst/>
              <a:defRPr/>
            </a:pPr>
            <a:r>
              <a:rPr kumimoji="1" lang="fr-FR" sz="1200" dirty="0">
                <a:solidFill>
                  <a:prstClr val="black"/>
                </a:solidFill>
                <a:latin typeface="Calibri"/>
              </a:rPr>
              <a:t>R-</a:t>
            </a:r>
            <a:r>
              <a:rPr kumimoji="1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TWT SP</a:t>
            </a:r>
            <a:endParaRPr lang="fr-FR" dirty="0"/>
          </a:p>
        </p:txBody>
      </p:sp>
      <p:sp>
        <p:nvSpPr>
          <p:cNvPr id="112" name="Left Brace 111">
            <a:extLst>
              <a:ext uri="{FF2B5EF4-FFF2-40B4-BE49-F238E27FC236}">
                <a16:creationId xmlns:a16="http://schemas.microsoft.com/office/drawing/2014/main" id="{4A050376-BFE3-4B3B-80C2-70BF618B2228}"/>
              </a:ext>
            </a:extLst>
          </p:cNvPr>
          <p:cNvSpPr/>
          <p:nvPr/>
        </p:nvSpPr>
        <p:spPr bwMode="auto">
          <a:xfrm rot="5400000">
            <a:off x="7123246" y="1188046"/>
            <a:ext cx="442528" cy="1103381"/>
          </a:xfrm>
          <a:prstGeom prst="leftBrace">
            <a:avLst/>
          </a:prstGeom>
          <a:noFill/>
          <a:ln w="9525" cap="rnd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37" tIns="45719" rIns="91437" bIns="45719"/>
          <a:lstStyle/>
          <a:p>
            <a:pPr defTabSz="914368" eaLnBrk="1" hangingPunct="1"/>
            <a:endParaRPr lang="en-GB" sz="18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3" name="Left Brace 112">
            <a:extLst>
              <a:ext uri="{FF2B5EF4-FFF2-40B4-BE49-F238E27FC236}">
                <a16:creationId xmlns:a16="http://schemas.microsoft.com/office/drawing/2014/main" id="{47D149FA-9D67-40AE-8096-320B6E1DEB54}"/>
              </a:ext>
            </a:extLst>
          </p:cNvPr>
          <p:cNvSpPr/>
          <p:nvPr/>
        </p:nvSpPr>
        <p:spPr bwMode="auto">
          <a:xfrm rot="5400000">
            <a:off x="9867296" y="1133833"/>
            <a:ext cx="442528" cy="1103381"/>
          </a:xfrm>
          <a:prstGeom prst="leftBrace">
            <a:avLst/>
          </a:prstGeom>
          <a:noFill/>
          <a:ln w="9525" cap="rnd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37" tIns="45719" rIns="91437" bIns="45719"/>
          <a:lstStyle/>
          <a:p>
            <a:pPr defTabSz="914368" eaLnBrk="1" hangingPunct="1"/>
            <a:endParaRPr lang="en-GB" sz="18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5FDC1207-6DBC-4D52-AAE4-308C5880F5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0279" y="1184045"/>
            <a:ext cx="822765" cy="305212"/>
          </a:xfrm>
          <a:prstGeom prst="rect">
            <a:avLst/>
          </a:prstGeom>
          <a:noFill/>
          <a:ln>
            <a:noFill/>
          </a:ln>
        </p:spPr>
        <p:txBody>
          <a:bodyPr wrap="square" lIns="36000" tIns="44450" rIns="90488" bIns="44450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762000" eaLnBrk="0" hangingPunct="0"/>
            <a:r>
              <a:rPr lang="fr-FR" sz="1400" b="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option 1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89E067F1-78F8-4BF3-AE40-8575594A26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0216" y="1261275"/>
            <a:ext cx="822765" cy="305212"/>
          </a:xfrm>
          <a:prstGeom prst="rect">
            <a:avLst/>
          </a:prstGeom>
          <a:noFill/>
          <a:ln>
            <a:noFill/>
          </a:ln>
        </p:spPr>
        <p:txBody>
          <a:bodyPr wrap="square" lIns="36000" tIns="44450" rIns="90488" bIns="44450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762000" eaLnBrk="0" hangingPunct="0"/>
            <a:r>
              <a:rPr lang="fr-FR" sz="1400" b="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option 2</a:t>
            </a:r>
          </a:p>
        </p:txBody>
      </p: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50221860-A05D-48F1-9B71-2D403D536C9E}"/>
              </a:ext>
            </a:extLst>
          </p:cNvPr>
          <p:cNvCxnSpPr>
            <a:cxnSpLocks/>
            <a:stCxn id="115" idx="0"/>
          </p:cNvCxnSpPr>
          <p:nvPr/>
        </p:nvCxnSpPr>
        <p:spPr bwMode="auto">
          <a:xfrm rot="16200000" flipV="1">
            <a:off x="7432464" y="4348861"/>
            <a:ext cx="113863" cy="732836"/>
          </a:xfrm>
          <a:prstGeom prst="curved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triangle"/>
          </a:ln>
          <a:effectLst/>
        </p:spPr>
      </p:cxnSp>
      <p:cxnSp>
        <p:nvCxnSpPr>
          <p:cNvPr id="81" name="Connector: Elbow 36">
            <a:extLst>
              <a:ext uri="{FF2B5EF4-FFF2-40B4-BE49-F238E27FC236}">
                <a16:creationId xmlns:a16="http://schemas.microsoft.com/office/drawing/2014/main" id="{EDE69188-8159-4937-92AA-B1B8F62AF04C}"/>
              </a:ext>
            </a:extLst>
          </p:cNvPr>
          <p:cNvCxnSpPr>
            <a:cxnSpLocks/>
          </p:cNvCxnSpPr>
          <p:nvPr/>
        </p:nvCxnSpPr>
        <p:spPr bwMode="auto">
          <a:xfrm rot="10800000" flipV="1">
            <a:off x="10088560" y="4161319"/>
            <a:ext cx="888136" cy="524512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triangle"/>
          </a:ln>
          <a:effectLst/>
        </p:spPr>
      </p:cxnSp>
      <p:sp>
        <p:nvSpPr>
          <p:cNvPr id="105" name="Rectangle 104">
            <a:extLst>
              <a:ext uri="{FF2B5EF4-FFF2-40B4-BE49-F238E27FC236}">
                <a16:creationId xmlns:a16="http://schemas.microsoft.com/office/drawing/2014/main" id="{39BD32D5-2CB5-4FC5-A489-0555A05E9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60170" y="3802628"/>
            <a:ext cx="976732" cy="520655"/>
          </a:xfrm>
          <a:prstGeom prst="rect">
            <a:avLst/>
          </a:prstGeom>
          <a:noFill/>
          <a:ln>
            <a:noFill/>
          </a:ln>
        </p:spPr>
        <p:txBody>
          <a:bodyPr wrap="square" lIns="36000" tIns="44450" rIns="90488" bIns="44450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762000" eaLnBrk="0" hangingPunct="0"/>
            <a:r>
              <a:rPr lang="fr-FR" sz="1400" b="0" dirty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Access </a:t>
            </a:r>
            <a:r>
              <a:rPr lang="fr-FR" sz="1400" b="0" dirty="0" err="1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forbidden</a:t>
            </a:r>
            <a:endParaRPr lang="fr-FR" sz="1400" b="0" dirty="0">
              <a:solidFill>
                <a:srgbClr val="FF0000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8869FBC6-E7B7-4625-8C67-61FD38582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7447" y="4772210"/>
            <a:ext cx="976732" cy="520655"/>
          </a:xfrm>
          <a:prstGeom prst="rect">
            <a:avLst/>
          </a:prstGeom>
          <a:noFill/>
          <a:ln>
            <a:noFill/>
          </a:ln>
        </p:spPr>
        <p:txBody>
          <a:bodyPr wrap="square" lIns="36000" tIns="44450" rIns="90488" bIns="44450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762000" eaLnBrk="0" hangingPunct="0"/>
            <a:r>
              <a:rPr lang="fr-FR" sz="1400" b="0" dirty="0" err="1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Waiting</a:t>
            </a:r>
            <a:r>
              <a:rPr lang="fr-FR" sz="1400" b="0" dirty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time</a:t>
            </a:r>
          </a:p>
        </p:txBody>
      </p:sp>
    </p:spTree>
    <p:extLst>
      <p:ext uri="{BB962C8B-B14F-4D97-AF65-F5344CB8AC3E}">
        <p14:creationId xmlns:p14="http://schemas.microsoft.com/office/powerpoint/2010/main" val="2505795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27F00-1304-4675-8078-DB58DD03C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A4A53-55C5-4579-AE6A-8A1E7D754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0" dirty="0"/>
              <a:t>To reduce OBSS interference among a Multiple AP set, we introduced concepts and </a:t>
            </a:r>
            <a:r>
              <a:rPr lang="en-US" sz="2400" b="0" dirty="0">
                <a:solidFill>
                  <a:schemeClr val="tx1"/>
                </a:solidFill>
              </a:rPr>
              <a:t>solutions for reduced communication activities for stations of </a:t>
            </a:r>
            <a:r>
              <a:rPr lang="en-US" sz="2400" b="0" dirty="0" err="1">
                <a:solidFill>
                  <a:schemeClr val="tx1"/>
                </a:solidFill>
              </a:rPr>
              <a:t>neighbouring</a:t>
            </a:r>
            <a:r>
              <a:rPr lang="en-US" sz="2400" b="0" dirty="0">
                <a:solidFill>
                  <a:schemeClr val="tx1"/>
                </a:solidFill>
              </a:rPr>
              <a:t> BSS during the </a:t>
            </a:r>
            <a:r>
              <a:rPr lang="en-US" b="0" dirty="0">
                <a:solidFill>
                  <a:schemeClr val="tx1"/>
                </a:solidFill>
              </a:rPr>
              <a:t>coordinated </a:t>
            </a:r>
            <a:r>
              <a:rPr lang="en-US" sz="2400" b="0" dirty="0">
                <a:solidFill>
                  <a:schemeClr val="tx1"/>
                </a:solidFill>
              </a:rPr>
              <a:t>R-TWT (OBSS TWT) SPs.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dirty="0"/>
              <a:t>Three modes/options of operation are identified (forbids </a:t>
            </a:r>
            <a:r>
              <a:rPr lang="en-US" b="0" dirty="0"/>
              <a:t>STAs to access</a:t>
            </a:r>
            <a:r>
              <a:rPr lang="en-US" sz="2400" b="0" dirty="0"/>
              <a:t>, waiting time to access, channel switch).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dirty="0"/>
              <a:t>Next steps: provide simulation results about the various options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661A0F-D91C-41C4-A5EF-E844A80362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B0696-D72C-46C9-8C95-EE1AE79BE8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768AC2-4AA4-4920-B933-5F7CDA032A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6890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D4414-AE21-4FD1-A4A7-855EE64C9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EF35C-A86A-4E80-888C-E3BDCC84C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Do you agree that 802.11bn SFD introduces a mode of operation wherein APs of a Multi-AP set, modify their STAs medium access policy during overlapped coordinated R-TWT (aka OBSS TWT) schedule(s)?</a:t>
            </a:r>
          </a:p>
          <a:p>
            <a:r>
              <a:rPr lang="en-US" altLang="ko-KR" dirty="0"/>
              <a:t>	</a:t>
            </a:r>
            <a:r>
              <a:rPr lang="en-US" altLang="ko-KR" b="0" dirty="0"/>
              <a:t>- objective is to reduce interferences encountered by one BSS of the MAP set during the scheduled period;</a:t>
            </a:r>
          </a:p>
          <a:p>
            <a:r>
              <a:rPr lang="en-US" altLang="ko-KR" b="0" dirty="0"/>
              <a:t>	- detailed mechanisms are TBD.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CB9064-1F6E-4CCC-931B-2E66C0E1C0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2DDE84-0577-495A-A996-1A5B5B5AE99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ABEB08-E1FC-43AF-945D-CC4AB5FBBD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0405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>
                <a:sym typeface="+mn-ea"/>
              </a:rPr>
              <a:t>[1] 802.11bn PAR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>
                <a:sym typeface="+mn-ea"/>
              </a:rPr>
              <a:t>[2] 11-23/226 Considerations for AP coordination in UHR: Coordinated Medium Access, Abdel Ajami (Qualcomm)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>
                <a:sym typeface="+mn-ea"/>
              </a:rPr>
              <a:t>[3] 11-23/250 AP Coordination, </a:t>
            </a:r>
            <a:r>
              <a:rPr lang="en-US" altLang="zh-CN" b="0" dirty="0" err="1">
                <a:sym typeface="+mn-ea"/>
              </a:rPr>
              <a:t>Liwen</a:t>
            </a:r>
            <a:r>
              <a:rPr lang="en-US" altLang="zh-CN" b="0" dirty="0">
                <a:sym typeface="+mn-ea"/>
              </a:rPr>
              <a:t> Chu (NXP)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>
                <a:sym typeface="+mn-ea"/>
              </a:rPr>
              <a:t>[4] 11-23/291 R-TWT Multi-AP Coordination, Kumail Haider (Meta)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/>
              <a:t>July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11-24-742r0</Template>
  <TotalTime>4071</TotalTime>
  <Words>920</Words>
  <Application>Microsoft Office PowerPoint</Application>
  <PresentationFormat>Widescreen</PresentationFormat>
  <Paragraphs>139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Symbol</vt:lpstr>
      <vt:lpstr>Times New Roman</vt:lpstr>
      <vt:lpstr>Office Theme</vt:lpstr>
      <vt:lpstr>Document</vt:lpstr>
      <vt:lpstr>OBSS TWT management for Multi-AP</vt:lpstr>
      <vt:lpstr>Abstract</vt:lpstr>
      <vt:lpstr>Introduction</vt:lpstr>
      <vt:lpstr>Coordinated TWT principle</vt:lpstr>
      <vt:lpstr>Medium access during OBSS TWT SP</vt:lpstr>
      <vt:lpstr>Illustration of options 1 and 2</vt:lpstr>
      <vt:lpstr>Summary</vt:lpstr>
      <vt:lpstr>Straw Poll 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OBSS TWT management for MAP</dc:title>
  <dc:creator>VIGER Pascal</dc:creator>
  <cp:keywords/>
  <cp:lastModifiedBy>VIGER Pascal</cp:lastModifiedBy>
  <cp:revision>74</cp:revision>
  <cp:lastPrinted>1601-01-01T00:00:00Z</cp:lastPrinted>
  <dcterms:created xsi:type="dcterms:W3CDTF">2024-05-22T12:46:36Z</dcterms:created>
  <dcterms:modified xsi:type="dcterms:W3CDTF">2024-07-08T12:10:20Z</dcterms:modified>
  <cp:category>Pascal Viger, Canon</cp:category>
</cp:coreProperties>
</file>