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288" r:id="rId3"/>
    <p:sldId id="299" r:id="rId4"/>
    <p:sldId id="298" r:id="rId5"/>
    <p:sldId id="301" r:id="rId6"/>
    <p:sldId id="302" r:id="rId7"/>
    <p:sldId id="294" r:id="rId8"/>
    <p:sldId id="296" r:id="rId9"/>
    <p:sldId id="295" r:id="rId10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ohn Cooper" initials="JC" lastIdx="63" clrIdx="0">
    <p:extLst>
      <p:ext uri="{19B8F6BF-5375-455C-9EA6-DF929625EA0E}">
        <p15:presenceInfo xmlns:p15="http://schemas.microsoft.com/office/powerpoint/2012/main" userId="S::jcooper@qipworks.com::c6216b84-9c14-4d8c-b3ee-c6ee19a919f2" providerId="AD"/>
      </p:ext>
    </p:extLst>
  </p:cmAuthor>
  <p:cmAuthor id="2" name="Chris Beg" initials="CB" lastIdx="16" clrIdx="1">
    <p:extLst>
      <p:ext uri="{19B8F6BF-5375-455C-9EA6-DF929625EA0E}">
        <p15:presenceInfo xmlns:p15="http://schemas.microsoft.com/office/powerpoint/2012/main" userId="S-1-5-21-4065907471-556700853-1459077334-1232" providerId="AD"/>
      </p:ext>
    </p:extLst>
  </p:cmAuthor>
  <p:cmAuthor id="3" name="高宁(Gao Ning)" initials="高宁(GN)" lastIdx="1" clrIdx="2">
    <p:extLst>
      <p:ext uri="{19B8F6BF-5375-455C-9EA6-DF929625EA0E}">
        <p15:presenceInfo xmlns:p15="http://schemas.microsoft.com/office/powerpoint/2012/main" userId="高宁(Gao Ning)" providerId="None"/>
      </p:ext>
    </p:extLst>
  </p:cmAuthor>
  <p:cmAuthor id="4" name="高宁(Ning Gao)" initials="高宁(Ning" lastIdx="11" clrIdx="3">
    <p:extLst>
      <p:ext uri="{19B8F6BF-5375-455C-9EA6-DF929625EA0E}">
        <p15:presenceInfo xmlns:p15="http://schemas.microsoft.com/office/powerpoint/2012/main" userId="S::gaoning1@oppo.com::6b3c793f-b748-42d6-8055-82420a834a06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D7B26C5-4107-4FEC-AEDC-1716B250A1EF}" styleName="浅色样式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7DF18680-E054-41AD-8BC1-D1AEF772440D}" styleName="中度样式 2 - 强调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C4B1156A-380E-4F78-BDF5-A606A8083BF9}" styleName="中度样式 4 - 强调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06" autoAdjust="0"/>
    <p:restoredTop sz="92260" autoAdjust="0"/>
  </p:normalViewPr>
  <p:slideViewPr>
    <p:cSldViewPr>
      <p:cViewPr varScale="1">
        <p:scale>
          <a:sx n="67" d="100"/>
          <a:sy n="67" d="100"/>
        </p:scale>
        <p:origin x="1096" y="5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4" d="100"/>
          <a:sy n="64" d="100"/>
        </p:scale>
        <p:origin x="3178" y="8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802.11-21/0753r0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April 2021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Chris Beg, Cognitive Systems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802.11-21/0753r0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April 2021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Chris Beg, Cognitive Systems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802.11-21/0753r0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April 2021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Chris Beg, Cognitive Systems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802.11-21/0753r0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April 2021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Chris Beg, Cognitive Systems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2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76577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802.11-21/0753r0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April 2021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Chris Beg, Cognitive Systems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3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190530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802.11-21/0753r0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April 2021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Chris Beg, Cognitive Systems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4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591898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802.11-21/0753r0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April 2021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Chris Beg, Cognitive Systems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5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140688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802.11-21/0753r0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April 2021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Chris Beg, Cognitive Systems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6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111844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802.11-21/0753r0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April 2021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Chris Beg, Cognitive Systems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7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475943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802.11-21/0753r0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April 2021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Chris Beg, Cognitive Systems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8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822446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802.11-21/0753r0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April 2021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Chris Beg, Cognitive Systems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9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97570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April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Chris Beg, Cognitive Systems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Chris Beg, Cognitive Systems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August 2022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April 2021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Chris Beg, Cognitive Systems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2022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Chris Beg, Cognitive Systems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April 2021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Chris Beg, Cognitive Systems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April 2021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Chris Beg, Cognitive Systems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April 2021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Chris Beg, Cognitive Systems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April 2021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Chris Beg, Cognitive Systems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April 2021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Chris Beg, Cognitive Systems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April 2021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Chris Beg, Cognitive Systems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802.11-24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/0740</a:t>
            </a: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756381" y="350838"/>
            <a:ext cx="2303451" cy="273050"/>
          </a:xfrm>
        </p:spPr>
        <p:txBody>
          <a:bodyPr/>
          <a:lstStyle/>
          <a:p>
            <a:r>
              <a:rPr lang="en-US" altLang="zh-CN" dirty="0"/>
              <a:t>April</a:t>
            </a:r>
            <a:r>
              <a:rPr lang="en-US" dirty="0"/>
              <a:t> 2024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Ning Gao (OPPO)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395536" y="685800"/>
            <a:ext cx="8568952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zh-CN" dirty="0"/>
              <a:t>Time-domain A-PPDU for </a:t>
            </a:r>
            <a:br>
              <a:rPr lang="en-US" altLang="zh-CN" dirty="0"/>
            </a:br>
            <a:r>
              <a:rPr lang="en-US" altLang="zh-CN" dirty="0"/>
              <a:t>Collision Reduction and Priority Access 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24479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2024-</a:t>
            </a:r>
            <a:r>
              <a:rPr lang="en-US" sz="2000" b="0" dirty="0"/>
              <a:t>04</a:t>
            </a:r>
            <a:r>
              <a:rPr lang="en-GB" sz="2000" b="0" dirty="0"/>
              <a:t>-</a:t>
            </a:r>
            <a:r>
              <a:rPr lang="en-US" sz="2000" b="0" dirty="0"/>
              <a:t>25</a:t>
            </a:r>
            <a:endParaRPr lang="en-GB" sz="2000" b="0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9552" y="2321354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10" name="Table 12">
            <a:extLst>
              <a:ext uri="{FF2B5EF4-FFF2-40B4-BE49-F238E27FC236}">
                <a16:creationId xmlns:a16="http://schemas.microsoft.com/office/drawing/2014/main" id="{9D01740D-B826-401A-82E4-8EDCFAB62B0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87384625"/>
              </p:ext>
            </p:extLst>
          </p:nvPr>
        </p:nvGraphicFramePr>
        <p:xfrm>
          <a:off x="799306" y="3098247"/>
          <a:ext cx="7620000" cy="2090899"/>
        </p:xfrm>
        <a:graphic>
          <a:graphicData uri="http://schemas.openxmlformats.org/drawingml/2006/table">
            <a:tbl>
              <a:tblPr/>
              <a:tblGrid>
                <a:gridCol w="152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033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843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636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446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67243">
                <a:tc>
                  <a:txBody>
                    <a:bodyPr/>
                    <a:lstStyle/>
                    <a:p>
                      <a:pPr algn="ctr"/>
                      <a:r>
                        <a:rPr kumimoji="0" lang="en-US" altLang="zh-CN" sz="11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+mn-cs"/>
                        </a:rPr>
                        <a:t>Name </a:t>
                      </a:r>
                      <a:endParaRPr kumimoji="0" lang="zh-CN" altLang="en-US" sz="11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굴림" charset="-127"/>
                        <a:cs typeface="+mn-cs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727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i="0" kern="1200" dirty="0">
                          <a:solidFill>
                            <a:schemeClr val="dk1"/>
                          </a:solidFill>
                          <a:latin typeface="+mn-lt"/>
                          <a:ea typeface="Times New Roman"/>
                          <a:cs typeface="Arial"/>
                        </a:rPr>
                        <a:t>Ning Gao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6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OPPO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gaoning1@oppo.com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7276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i="0" kern="1200" dirty="0">
                          <a:solidFill>
                            <a:schemeClr val="dk1"/>
                          </a:solidFill>
                          <a:latin typeface="+mn-lt"/>
                          <a:ea typeface="Times New Roman"/>
                          <a:cs typeface="Arial"/>
                        </a:rPr>
                        <a:t>Chaoming Luo</a:t>
                      </a:r>
                      <a:endParaRPr lang="zh-CN" altLang="en-US" sz="1200" i="0" kern="1200" dirty="0">
                        <a:solidFill>
                          <a:schemeClr val="dk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luochaoming@oppo.com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727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i="0" kern="1200" dirty="0">
                          <a:solidFill>
                            <a:schemeClr val="dk1"/>
                          </a:solidFill>
                          <a:latin typeface="+mn-lt"/>
                          <a:ea typeface="Times New Roman"/>
                          <a:cs typeface="Arial"/>
                        </a:rPr>
                        <a:t>Liuming Lu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luliuming@oppo.com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727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i="0" kern="1200" dirty="0">
                          <a:solidFill>
                            <a:schemeClr val="dk1"/>
                          </a:solidFill>
                          <a:latin typeface="+mn-lt"/>
                          <a:ea typeface="Times New Roman"/>
                          <a:cs typeface="Arial"/>
                        </a:rPr>
                        <a:t>Yapu li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liyapu1@oppo.com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99291389"/>
                  </a:ext>
                </a:extLst>
              </a:tr>
              <a:tr h="28727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i="0" kern="1200" dirty="0">
                          <a:solidFill>
                            <a:schemeClr val="dk1"/>
                          </a:solidFill>
                          <a:latin typeface="+mn-lt"/>
                          <a:ea typeface="Times New Roman"/>
                          <a:cs typeface="Arial"/>
                        </a:rPr>
                        <a:t>Liangxiao Xin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v-xinliangxiao@oppo.com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76099209"/>
                  </a:ext>
                </a:extLst>
              </a:tr>
              <a:tr h="28727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i="0" kern="1200" dirty="0">
                          <a:solidFill>
                            <a:schemeClr val="dk1"/>
                          </a:solidFill>
                          <a:latin typeface="+mn-lt"/>
                          <a:ea typeface="Times New Roman"/>
                          <a:cs typeface="Arial"/>
                        </a:rPr>
                        <a:t>Dong Wei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v-dong.wei@oppo.com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17558582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zh-CN" dirty="0"/>
              <a:t>April 2024</a:t>
            </a:r>
            <a:endParaRPr lang="en-GB" altLang="zh-C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 altLang="zh-CN" dirty="0"/>
              <a:t>Ning Gao (OPPO)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2</a:t>
            </a:fld>
            <a:endParaRPr lang="en-GB"/>
          </a:p>
        </p:txBody>
      </p:sp>
      <p:sp>
        <p:nvSpPr>
          <p:cNvPr id="8" name="Rectangle 1"/>
          <p:cNvSpPr>
            <a:spLocks noGrp="1" noChangeArrowheads="1"/>
          </p:cNvSpPr>
          <p:nvPr>
            <p:ph type="title"/>
          </p:nvPr>
        </p:nvSpPr>
        <p:spPr>
          <a:xfrm>
            <a:off x="683568" y="834791"/>
            <a:ext cx="7772400" cy="483292"/>
          </a:xfrm>
          <a:ln/>
        </p:spPr>
        <p:txBody>
          <a:bodyPr lIns="90000" tIns="46800" rIns="90000" bIns="46800"/>
          <a:lstStyle/>
          <a:p>
            <a:pPr marL="0" indent="0"/>
            <a:r>
              <a:rPr lang="en-GB" sz="2800" dirty="0"/>
              <a:t>Introduction</a:t>
            </a:r>
          </a:p>
        </p:txBody>
      </p:sp>
      <p:sp>
        <p:nvSpPr>
          <p:cNvPr id="2" name="文本框 1">
            <a:extLst>
              <a:ext uri="{FF2B5EF4-FFF2-40B4-BE49-F238E27FC236}">
                <a16:creationId xmlns:a16="http://schemas.microsoft.com/office/drawing/2014/main" id="{C823D26C-E05A-462F-BB05-6DC833E1B04F}"/>
              </a:ext>
            </a:extLst>
          </p:cNvPr>
          <p:cNvSpPr txBox="1"/>
          <p:nvPr/>
        </p:nvSpPr>
        <p:spPr>
          <a:xfrm>
            <a:off x="695610" y="1747441"/>
            <a:ext cx="7772401" cy="4339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zh-CN" sz="1800" dirty="0">
                <a:solidFill>
                  <a:schemeClr val="tx1"/>
                </a:solidFill>
              </a:rPr>
              <a:t>Compared with EHT, UHR aims at increasing throughput by 25%, reducing MPDU loss by 25% as well as reducing the latency by 25% for the 95th percentile of the latency distribution.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altLang="zh-CN" sz="1800" dirty="0">
              <a:solidFill>
                <a:schemeClr val="tx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zh-CN" sz="1800" dirty="0">
                <a:solidFill>
                  <a:schemeClr val="tx1"/>
                </a:solidFill>
              </a:rPr>
              <a:t>However, collisions will result in a waste of channel, retransmission as well as a large delay or jitter due to the double backoff mechanism, so collision reduction could help UHR with all three goals.</a:t>
            </a:r>
            <a:r>
              <a:rPr lang="en-US" altLang="zh-CN" sz="1800" baseline="30000" dirty="0">
                <a:solidFill>
                  <a:schemeClr val="tx1"/>
                </a:solidFill>
              </a:rPr>
              <a:t> [1,4,5]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altLang="zh-CN" sz="1800" baseline="30000" dirty="0">
              <a:solidFill>
                <a:schemeClr val="tx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zh-CN" sz="1800" dirty="0">
                <a:solidFill>
                  <a:schemeClr val="tx1"/>
                </a:solidFill>
              </a:rPr>
              <a:t>Meanwhile, there is a strong demand for priority channel access of  UHR STAs which have low latency traffic.</a:t>
            </a:r>
            <a:r>
              <a:rPr lang="en-US" altLang="zh-CN" sz="1800" baseline="30000" dirty="0">
                <a:solidFill>
                  <a:schemeClr val="tx1"/>
                </a:solidFill>
              </a:rPr>
              <a:t> [2,3]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altLang="zh-CN" sz="1800" baseline="30000" dirty="0">
              <a:solidFill>
                <a:schemeClr val="tx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zh-CN" sz="1800" b="1" dirty="0">
                <a:solidFill>
                  <a:schemeClr val="tx1"/>
                </a:solidFill>
              </a:rPr>
              <a:t>In this contribution, we intend to introduce a Time-domain A-PPDU to achieve the collision reduction and the priority access at the same time.</a:t>
            </a:r>
          </a:p>
          <a:p>
            <a:pPr marL="1085850" lvl="1" indent="-342900">
              <a:buFont typeface="Arial" panose="020B0604020202020204" pitchFamily="34" charset="0"/>
              <a:buChar char="•"/>
            </a:pPr>
            <a:endParaRPr lang="en-US" altLang="zh-CN" sz="1800" dirty="0">
              <a:solidFill>
                <a:schemeClr val="tx1"/>
              </a:solidFill>
            </a:endParaRPr>
          </a:p>
          <a:p>
            <a:pPr marL="1085850" lvl="1" indent="-342900">
              <a:buFont typeface="Arial" panose="020B0604020202020204" pitchFamily="34" charset="0"/>
              <a:buChar char="•"/>
            </a:pPr>
            <a:endParaRPr lang="en-US" altLang="zh-CN" sz="1800" b="1" dirty="0">
              <a:solidFill>
                <a:schemeClr val="tx1"/>
              </a:solidFill>
            </a:endParaRPr>
          </a:p>
          <a:p>
            <a:pPr marL="1085850" lvl="1" indent="-342900">
              <a:buFont typeface="Arial" panose="020B0604020202020204" pitchFamily="34" charset="0"/>
              <a:buChar char="•"/>
            </a:pPr>
            <a:endParaRPr lang="zh-CN" altLang="en-US" sz="18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066819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zh-CN" dirty="0"/>
              <a:t>April 2024</a:t>
            </a:r>
            <a:endParaRPr lang="en-GB" altLang="zh-C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 altLang="zh-CN" dirty="0"/>
              <a:t>Ning Gao (OPPO)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3</a:t>
            </a:fld>
            <a:endParaRPr lang="en-GB"/>
          </a:p>
        </p:txBody>
      </p:sp>
      <p:sp>
        <p:nvSpPr>
          <p:cNvPr id="8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843812"/>
            <a:ext cx="7772400" cy="483292"/>
          </a:xfrm>
          <a:ln/>
        </p:spPr>
        <p:txBody>
          <a:bodyPr lIns="90000" tIns="46800" rIns="90000" bIns="46800"/>
          <a:lstStyle/>
          <a:p>
            <a:pPr marL="0" indent="0"/>
            <a:r>
              <a:rPr lang="en-GB" altLang="zh-CN" sz="2800" dirty="0"/>
              <a:t>Proposed: </a:t>
            </a:r>
            <a:r>
              <a:rPr lang="en-US" altLang="zh-CN" sz="2800" dirty="0"/>
              <a:t>Time-domain A-PPDU</a:t>
            </a:r>
            <a:endParaRPr lang="en-GB" sz="2800" dirty="0"/>
          </a:p>
        </p:txBody>
      </p:sp>
      <p:sp>
        <p:nvSpPr>
          <p:cNvPr id="10" name="文本框 9">
            <a:extLst>
              <a:ext uri="{FF2B5EF4-FFF2-40B4-BE49-F238E27FC236}">
                <a16:creationId xmlns:a16="http://schemas.microsoft.com/office/drawing/2014/main" id="{94B76198-C1BA-41EF-85C5-4DFE77A20E8F}"/>
              </a:ext>
            </a:extLst>
          </p:cNvPr>
          <p:cNvSpPr txBox="1"/>
          <p:nvPr/>
        </p:nvSpPr>
        <p:spPr>
          <a:xfrm>
            <a:off x="757553" y="3834529"/>
            <a:ext cx="7786762" cy="21544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dirty="0">
                <a:solidFill>
                  <a:schemeClr val="tx1"/>
                </a:solidFill>
              </a:rPr>
              <a:t>Compared with EDMG A-PPDU,</a:t>
            </a:r>
            <a:r>
              <a:rPr lang="zh-CN" altLang="en-US" sz="1600" dirty="0">
                <a:solidFill>
                  <a:schemeClr val="tx1"/>
                </a:solidFill>
              </a:rPr>
              <a:t> </a:t>
            </a:r>
            <a:r>
              <a:rPr lang="en-US" altLang="zh-CN" sz="1600" dirty="0">
                <a:solidFill>
                  <a:schemeClr val="tx1"/>
                </a:solidFill>
              </a:rPr>
              <a:t>the proposed Time-domain A-PPDU is a concatenation of </a:t>
            </a:r>
            <a:r>
              <a:rPr lang="en-US" altLang="zh-CN" sz="1600" b="1" dirty="0">
                <a:solidFill>
                  <a:schemeClr val="tx1"/>
                </a:solidFill>
              </a:rPr>
              <a:t>two independent and complete PPDUs (i.e. a First PPDU and a Second PPDU).</a:t>
            </a:r>
          </a:p>
          <a:p>
            <a:pPr marL="720000" lvl="1" indent="-288000">
              <a:buFont typeface="Arial" panose="020B0604020202020204" pitchFamily="34" charset="0"/>
              <a:buChar char="•"/>
            </a:pPr>
            <a:r>
              <a:rPr lang="en-US" altLang="zh-CN" sz="1400" dirty="0">
                <a:solidFill>
                  <a:schemeClr val="tx1"/>
                </a:solidFill>
              </a:rPr>
              <a:t>The two PPDUs can use different PPDU formats (e.g. a non-HT PPDU &amp; an UHR PPDU). </a:t>
            </a:r>
          </a:p>
          <a:p>
            <a:pPr marL="720000" lvl="1">
              <a:buFont typeface="Arial" panose="020B0604020202020204" pitchFamily="34" charset="0"/>
              <a:buChar char="•"/>
            </a:pPr>
            <a:r>
              <a:rPr lang="en-US" altLang="zh-CN" sz="1400" dirty="0">
                <a:solidFill>
                  <a:schemeClr val="tx1"/>
                </a:solidFill>
              </a:rPr>
              <a:t>The two PPDUs are able to carry distinct frames (e.g. a Data frame &amp; a Control frame).</a:t>
            </a:r>
          </a:p>
          <a:p>
            <a:r>
              <a:rPr lang="en-US" altLang="zh-CN" sz="1600" b="1" dirty="0">
                <a:solidFill>
                  <a:schemeClr val="tx1"/>
                </a:solidFill>
              </a:rPr>
              <a:t>The purpose of the First PPDU is to create a guard interval to protect the Second PPDU from overlapping with other PPDUs</a:t>
            </a:r>
            <a:r>
              <a:rPr lang="en-US" altLang="zh-CN" sz="1600" dirty="0">
                <a:solidFill>
                  <a:schemeClr val="tx1"/>
                </a:solidFill>
              </a:rPr>
              <a:t>. </a:t>
            </a:r>
          </a:p>
          <a:p>
            <a:pPr marL="720000" lvl="1">
              <a:buFont typeface="Arial" panose="020B0604020202020204" pitchFamily="34" charset="0"/>
              <a:buChar char="•"/>
            </a:pPr>
            <a:r>
              <a:rPr lang="en-US" altLang="zh-CN" sz="1400" dirty="0">
                <a:solidFill>
                  <a:schemeClr val="tx1"/>
                </a:solidFill>
              </a:rPr>
              <a:t>A longer First PPDU provides better protection but leads to more overhead.</a:t>
            </a:r>
          </a:p>
          <a:p>
            <a:pPr marL="720000" lvl="1">
              <a:buFont typeface="Arial" panose="020B0604020202020204" pitchFamily="34" charset="0"/>
              <a:buChar char="•"/>
            </a:pPr>
            <a:r>
              <a:rPr lang="en-US" altLang="zh-CN" sz="1400" dirty="0">
                <a:solidFill>
                  <a:schemeClr val="tx1"/>
                </a:solidFill>
              </a:rPr>
              <a:t>The available length of the First PPDU within a single BSS should be announced by the AP which is the same as EDCA Parameters Set.</a:t>
            </a:r>
          </a:p>
        </p:txBody>
      </p:sp>
      <p:sp>
        <p:nvSpPr>
          <p:cNvPr id="3" name="文本框 2">
            <a:extLst>
              <a:ext uri="{FF2B5EF4-FFF2-40B4-BE49-F238E27FC236}">
                <a16:creationId xmlns:a16="http://schemas.microsoft.com/office/drawing/2014/main" id="{51121EB2-3301-477A-A07B-0B4D545C8E70}"/>
              </a:ext>
            </a:extLst>
          </p:cNvPr>
          <p:cNvSpPr txBox="1"/>
          <p:nvPr/>
        </p:nvSpPr>
        <p:spPr>
          <a:xfrm>
            <a:off x="757553" y="1607700"/>
            <a:ext cx="302422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n"/>
            </a:pPr>
            <a:r>
              <a:rPr lang="en-US" altLang="zh-CN" sz="1600" dirty="0">
                <a:solidFill>
                  <a:schemeClr val="tx1"/>
                </a:solidFill>
              </a:rPr>
              <a:t>Time-domain A-PPDU format:</a:t>
            </a:r>
            <a:endParaRPr lang="zh-CN" altLang="en-US" sz="1600" dirty="0">
              <a:solidFill>
                <a:schemeClr val="tx1"/>
              </a:solidFill>
            </a:endParaRPr>
          </a:p>
        </p:txBody>
      </p:sp>
      <p:pic>
        <p:nvPicPr>
          <p:cNvPr id="7" name="图片 6">
            <a:extLst>
              <a:ext uri="{FF2B5EF4-FFF2-40B4-BE49-F238E27FC236}">
                <a16:creationId xmlns:a16="http://schemas.microsoft.com/office/drawing/2014/main" id="{146EB7CE-4FE6-4DE4-AB2B-A82ADE85B9F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69666" y="2354841"/>
            <a:ext cx="4822831" cy="10932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125182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zh-CN" dirty="0"/>
              <a:t>April 2024</a:t>
            </a:r>
            <a:endParaRPr lang="en-GB" altLang="zh-C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 altLang="zh-CN" dirty="0"/>
              <a:t>Ning Gao (OPPO)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4</a:t>
            </a:fld>
            <a:endParaRPr lang="en-GB"/>
          </a:p>
        </p:txBody>
      </p:sp>
      <p:sp>
        <p:nvSpPr>
          <p:cNvPr id="8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843812"/>
            <a:ext cx="7772400" cy="483292"/>
          </a:xfrm>
          <a:ln/>
        </p:spPr>
        <p:txBody>
          <a:bodyPr lIns="90000" tIns="46800" rIns="90000" bIns="46800"/>
          <a:lstStyle/>
          <a:p>
            <a:pPr marL="0" indent="0"/>
            <a:r>
              <a:rPr lang="en-GB" altLang="zh-CN" sz="2800" dirty="0"/>
              <a:t>How to use the </a:t>
            </a:r>
            <a:r>
              <a:rPr lang="en-US" altLang="zh-CN" sz="2800" dirty="0"/>
              <a:t>Time-domain A-PPDU</a:t>
            </a:r>
            <a:endParaRPr lang="en-GB" sz="2800" dirty="0"/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id="{2BE1E84B-CD91-43D1-B67A-8399EB480105}"/>
              </a:ext>
            </a:extLst>
          </p:cNvPr>
          <p:cNvSpPr txBox="1"/>
          <p:nvPr/>
        </p:nvSpPr>
        <p:spPr>
          <a:xfrm>
            <a:off x="685800" y="1561657"/>
            <a:ext cx="79307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en-US" altLang="zh-CN" sz="1800" dirty="0">
              <a:solidFill>
                <a:schemeClr val="tx1"/>
              </a:solidFill>
            </a:endParaRPr>
          </a:p>
        </p:txBody>
      </p:sp>
      <p:sp>
        <p:nvSpPr>
          <p:cNvPr id="13" name="文本框 12">
            <a:extLst>
              <a:ext uri="{FF2B5EF4-FFF2-40B4-BE49-F238E27FC236}">
                <a16:creationId xmlns:a16="http://schemas.microsoft.com/office/drawing/2014/main" id="{8A303197-704F-4AF0-8F56-DEDEF8499FAC}"/>
              </a:ext>
            </a:extLst>
          </p:cNvPr>
          <p:cNvSpPr txBox="1"/>
          <p:nvPr/>
        </p:nvSpPr>
        <p:spPr>
          <a:xfrm>
            <a:off x="784686" y="1604100"/>
            <a:ext cx="7751741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1400" dirty="0">
                <a:solidFill>
                  <a:schemeClr val="tx1"/>
                </a:solidFill>
              </a:rPr>
              <a:t>A UHR STA with low latency traffic (i.e. STA 1 in figure bellow) could contend for the channel by transmitting a Time-domain A-PPDU while following the EDCA rule.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1400" dirty="0">
                <a:solidFill>
                  <a:schemeClr val="tx1"/>
                </a:solidFill>
              </a:rPr>
              <a:t>If a collision happens, due to the existence of the First PPDU, the Second PPDU is able to present on the medium later than other PPDUs.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1400" dirty="0">
                <a:solidFill>
                  <a:schemeClr val="tx1"/>
                </a:solidFill>
              </a:rPr>
              <a:t>Therefore, the TXOP responder (i.e. AP in figure bellow) could detect and receive the Second PPDU successfully which includes a RTS frame and</a:t>
            </a:r>
            <a:r>
              <a:rPr lang="zh-CN" altLang="en-US" sz="1400" dirty="0">
                <a:solidFill>
                  <a:schemeClr val="tx1"/>
                </a:solidFill>
              </a:rPr>
              <a:t> </a:t>
            </a:r>
            <a:r>
              <a:rPr lang="en-US" altLang="zh-CN" sz="1400" dirty="0">
                <a:solidFill>
                  <a:schemeClr val="tx1"/>
                </a:solidFill>
              </a:rPr>
              <a:t>then response a CTS frame to STA 1.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1400" dirty="0">
                <a:solidFill>
                  <a:schemeClr val="tx1"/>
                </a:solidFill>
              </a:rPr>
              <a:t>In this way, STA 1 obtains the channel with priority and this collision is avoided.</a:t>
            </a:r>
          </a:p>
        </p:txBody>
      </p:sp>
      <p:pic>
        <p:nvPicPr>
          <p:cNvPr id="7" name="图片 6">
            <a:extLst>
              <a:ext uri="{FF2B5EF4-FFF2-40B4-BE49-F238E27FC236}">
                <a16:creationId xmlns:a16="http://schemas.microsoft.com/office/drawing/2014/main" id="{14133A25-17BB-4D8F-B39F-457F07EB0B9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7575" y="3356992"/>
            <a:ext cx="7308850" cy="2819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547495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zh-CN" dirty="0"/>
              <a:t>April 2024</a:t>
            </a:r>
            <a:endParaRPr lang="en-GB" altLang="zh-C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 altLang="zh-CN" dirty="0"/>
              <a:t>Ning Gao (OPPO)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5</a:t>
            </a:fld>
            <a:endParaRPr lang="en-GB"/>
          </a:p>
        </p:txBody>
      </p:sp>
      <p:sp>
        <p:nvSpPr>
          <p:cNvPr id="8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843812"/>
            <a:ext cx="7772400" cy="483292"/>
          </a:xfrm>
          <a:ln/>
        </p:spPr>
        <p:txBody>
          <a:bodyPr lIns="90000" tIns="46800" rIns="90000" bIns="46800"/>
          <a:lstStyle/>
          <a:p>
            <a:pPr marL="0" indent="0"/>
            <a:r>
              <a:rPr lang="en-US" altLang="zh-CN" sz="2800" dirty="0"/>
              <a:t>Analysis</a:t>
            </a:r>
            <a:r>
              <a:rPr lang="en-GB" sz="2800" dirty="0"/>
              <a:t>  </a:t>
            </a:r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id="{218DDA55-1B1C-4CA8-957A-2A87FDBD90BF}"/>
              </a:ext>
            </a:extLst>
          </p:cNvPr>
          <p:cNvSpPr txBox="1"/>
          <p:nvPr/>
        </p:nvSpPr>
        <p:spPr>
          <a:xfrm>
            <a:off x="827584" y="1535022"/>
            <a:ext cx="7630616" cy="43088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n"/>
            </a:pPr>
            <a:r>
              <a:rPr lang="en-US" altLang="zh-CN" sz="2000" b="1" dirty="0">
                <a:solidFill>
                  <a:schemeClr val="tx1"/>
                </a:solidFill>
              </a:rPr>
              <a:t>Advantages</a:t>
            </a:r>
            <a:r>
              <a:rPr lang="en-US" altLang="zh-CN" sz="2000" dirty="0">
                <a:solidFill>
                  <a:schemeClr val="tx1"/>
                </a:solidFill>
              </a:rPr>
              <a:t> </a:t>
            </a:r>
          </a:p>
          <a:p>
            <a:pPr marL="720000" lvl="1" indent="-342900">
              <a:buFont typeface="Arial" panose="020B0604020202020204" pitchFamily="34" charset="0"/>
              <a:buChar char="•"/>
            </a:pPr>
            <a:r>
              <a:rPr lang="en-US" altLang="zh-CN" sz="1800" dirty="0">
                <a:solidFill>
                  <a:schemeClr val="tx1"/>
                </a:solidFill>
              </a:rPr>
              <a:t>Reduce collision and double backoff</a:t>
            </a:r>
          </a:p>
          <a:p>
            <a:pPr marL="720000" lvl="1" indent="-342900">
              <a:buFont typeface="Arial" panose="020B0604020202020204" pitchFamily="34" charset="0"/>
              <a:buChar char="•"/>
            </a:pPr>
            <a:r>
              <a:rPr lang="en-US" altLang="zh-CN" sz="1800" dirty="0">
                <a:solidFill>
                  <a:schemeClr val="tx1"/>
                </a:solidFill>
              </a:rPr>
              <a:t>Priority Access for LL UHR STA </a:t>
            </a:r>
          </a:p>
          <a:p>
            <a:pPr marL="720000" lvl="1" indent="-342900">
              <a:buFont typeface="Arial" panose="020B0604020202020204" pitchFamily="34" charset="0"/>
              <a:buChar char="•"/>
            </a:pPr>
            <a:r>
              <a:rPr lang="en-US" altLang="zh-CN" sz="1800" dirty="0">
                <a:solidFill>
                  <a:schemeClr val="tx1"/>
                </a:solidFill>
              </a:rPr>
              <a:t>Limited influence on the fairness</a:t>
            </a:r>
          </a:p>
          <a:p>
            <a:pPr marL="1080000" lvl="2" indent="-342900">
              <a:buFont typeface="Arial" panose="020B0604020202020204" pitchFamily="34" charset="0"/>
              <a:buChar char="•"/>
            </a:pPr>
            <a:r>
              <a:rPr lang="en-US" altLang="zh-CN" sz="1400" dirty="0">
                <a:solidFill>
                  <a:schemeClr val="tx1"/>
                </a:solidFill>
              </a:rPr>
              <a:t>EDCA is still there</a:t>
            </a:r>
          </a:p>
          <a:p>
            <a:pPr marL="1080000" lvl="2" indent="-342900">
              <a:buFont typeface="Arial" panose="020B0604020202020204" pitchFamily="34" charset="0"/>
              <a:buChar char="•"/>
            </a:pPr>
            <a:r>
              <a:rPr lang="en-US" altLang="zh-CN" sz="1400" dirty="0">
                <a:solidFill>
                  <a:schemeClr val="tx1"/>
                </a:solidFill>
              </a:rPr>
              <a:t>Improved tail latency at the cost of worse minimum latency, a trade-off. </a:t>
            </a:r>
          </a:p>
          <a:p>
            <a:pPr marL="1085850" lvl="1" indent="-342900">
              <a:buFont typeface="Arial" panose="020B0604020202020204" pitchFamily="34" charset="0"/>
              <a:buChar char="•"/>
            </a:pPr>
            <a:endParaRPr lang="en-US" altLang="zh-CN" sz="1400" dirty="0">
              <a:solidFill>
                <a:srgbClr val="FF0000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n"/>
            </a:pPr>
            <a:r>
              <a:rPr lang="en-US" altLang="zh-CN" sz="2000" b="1" dirty="0">
                <a:solidFill>
                  <a:schemeClr val="tx1"/>
                </a:solidFill>
              </a:rPr>
              <a:t>Disadvantages</a:t>
            </a:r>
          </a:p>
          <a:p>
            <a:pPr marL="720000" lvl="1" indent="-342900">
              <a:buFont typeface="Arial" panose="020B0604020202020204" pitchFamily="34" charset="0"/>
              <a:buChar char="•"/>
            </a:pPr>
            <a:r>
              <a:rPr lang="en-US" altLang="zh-CN" sz="1800" dirty="0">
                <a:solidFill>
                  <a:schemeClr val="tx1"/>
                </a:solidFill>
              </a:rPr>
              <a:t>Extra constant latency overhead due to the duration of the First PPDU</a:t>
            </a:r>
          </a:p>
          <a:p>
            <a:pPr marL="1080000" lvl="2" indent="-342900">
              <a:buFont typeface="Arial" panose="020B0604020202020204" pitchFamily="34" charset="0"/>
              <a:buChar char="•"/>
            </a:pPr>
            <a:r>
              <a:rPr lang="en-US" altLang="zh-CN" sz="1400" dirty="0">
                <a:solidFill>
                  <a:schemeClr val="tx1"/>
                </a:solidFill>
              </a:rPr>
              <a:t>Maybe 1~2ms, but it is negligible when compared with overall latency(10~100ms).</a:t>
            </a:r>
          </a:p>
          <a:p>
            <a:pPr marL="1080000" lvl="2" indent="-342900">
              <a:buFont typeface="Arial" panose="020B0604020202020204" pitchFamily="34" charset="0"/>
              <a:buChar char="•"/>
            </a:pPr>
            <a:r>
              <a:rPr lang="en-US" altLang="zh-CN" sz="1400" dirty="0">
                <a:solidFill>
                  <a:schemeClr val="tx1"/>
                </a:solidFill>
              </a:rPr>
              <a:t>Also, the First PPDU could be used to transmit low QoS requirement traffics. </a:t>
            </a:r>
          </a:p>
          <a:p>
            <a:pPr marL="720000" lvl="1" indent="-342900">
              <a:buFont typeface="Arial" panose="020B0604020202020204" pitchFamily="34" charset="0"/>
              <a:buChar char="•"/>
            </a:pPr>
            <a:r>
              <a:rPr lang="en-US" altLang="zh-CN" sz="1800" dirty="0">
                <a:solidFill>
                  <a:schemeClr val="tx1"/>
                </a:solidFill>
              </a:rPr>
              <a:t>Collisions may still happen</a:t>
            </a:r>
          </a:p>
          <a:p>
            <a:pPr marL="1080000" lvl="2" indent="-342900">
              <a:buFont typeface="Arial" panose="020B0604020202020204" pitchFamily="34" charset="0"/>
              <a:buChar char="•"/>
            </a:pPr>
            <a:r>
              <a:rPr lang="en-US" altLang="zh-CN" sz="1400" dirty="0">
                <a:solidFill>
                  <a:schemeClr val="tx1"/>
                </a:solidFill>
              </a:rPr>
              <a:t>Collison is inevitable in a distributed system, can be reduced but never eliminated.</a:t>
            </a:r>
          </a:p>
          <a:p>
            <a:pPr marL="1080000" lvl="2" indent="-342900">
              <a:buFont typeface="Arial" panose="020B0604020202020204" pitchFamily="34" charset="0"/>
              <a:buChar char="•"/>
            </a:pPr>
            <a:r>
              <a:rPr lang="en-US" altLang="zh-CN" sz="1400" dirty="0">
                <a:solidFill>
                  <a:schemeClr val="tx1"/>
                </a:solidFill>
              </a:rPr>
              <a:t>In this scheme, an A-PPDU may conflict with another A-PPDU or a long single PPDU. But these collisions are reasonable and can be solved by double backoff.</a:t>
            </a:r>
          </a:p>
          <a:p>
            <a:pPr marL="720000" lvl="1" indent="-342900">
              <a:buFont typeface="Arial" panose="020B0604020202020204" pitchFamily="34" charset="0"/>
              <a:buChar char="•"/>
            </a:pPr>
            <a:r>
              <a:rPr lang="en-US" altLang="zh-CN" sz="1800" dirty="0">
                <a:solidFill>
                  <a:schemeClr val="tx1"/>
                </a:solidFill>
              </a:rPr>
              <a:t>Hidden Node Problem</a:t>
            </a:r>
            <a:endParaRPr lang="zh-CN" altLang="en-US" sz="1800" dirty="0">
              <a:solidFill>
                <a:schemeClr val="tx1"/>
              </a:solidFill>
            </a:endParaRPr>
          </a:p>
          <a:p>
            <a:pPr marL="1080000" lvl="2" indent="-342900">
              <a:buFont typeface="Arial" panose="020B0604020202020204" pitchFamily="34" charset="0"/>
              <a:buChar char="•"/>
            </a:pPr>
            <a:r>
              <a:rPr lang="en-US" altLang="zh-CN" sz="1400" dirty="0">
                <a:solidFill>
                  <a:schemeClr val="tx1"/>
                </a:solidFill>
              </a:rPr>
              <a:t>The First PPDU is without protection as it is transmitted before a RTS/CTS exchange.</a:t>
            </a:r>
            <a:endParaRPr lang="zh-CN" altLang="en-US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310822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zh-CN" dirty="0"/>
              <a:t>April 2024</a:t>
            </a:r>
            <a:endParaRPr lang="en-GB" altLang="zh-C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 altLang="zh-CN" dirty="0"/>
              <a:t>Ning Gao (OPPO)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6</a:t>
            </a:fld>
            <a:endParaRPr lang="en-GB"/>
          </a:p>
        </p:txBody>
      </p:sp>
      <p:sp>
        <p:nvSpPr>
          <p:cNvPr id="8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843812"/>
            <a:ext cx="7772400" cy="483292"/>
          </a:xfrm>
          <a:ln/>
        </p:spPr>
        <p:txBody>
          <a:bodyPr lIns="90000" tIns="46800" rIns="90000" bIns="46800"/>
          <a:lstStyle/>
          <a:p>
            <a:pPr marL="0" indent="0"/>
            <a:r>
              <a:rPr lang="en-US" altLang="zh-CN" sz="2800" dirty="0"/>
              <a:t>An Alternate of Time-domain A-PPDU</a:t>
            </a:r>
            <a:r>
              <a:rPr lang="en-GB" sz="2800" dirty="0"/>
              <a:t>  </a:t>
            </a:r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id="{218DDA55-1B1C-4CA8-957A-2A87FDBD90BF}"/>
              </a:ext>
            </a:extLst>
          </p:cNvPr>
          <p:cNvSpPr txBox="1"/>
          <p:nvPr/>
        </p:nvSpPr>
        <p:spPr>
          <a:xfrm>
            <a:off x="827584" y="1548984"/>
            <a:ext cx="763061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n"/>
            </a:pPr>
            <a:r>
              <a:rPr lang="en-US" altLang="zh-CN" sz="2000" b="1" dirty="0">
                <a:solidFill>
                  <a:schemeClr val="tx1"/>
                </a:solidFill>
              </a:rPr>
              <a:t>Alternate</a:t>
            </a:r>
            <a:endParaRPr lang="en-US" altLang="zh-CN" sz="2000" dirty="0">
              <a:solidFill>
                <a:schemeClr val="tx1"/>
              </a:solidFill>
            </a:endParaRPr>
          </a:p>
        </p:txBody>
      </p:sp>
      <p:pic>
        <p:nvPicPr>
          <p:cNvPr id="9" name="图片 8">
            <a:extLst>
              <a:ext uri="{FF2B5EF4-FFF2-40B4-BE49-F238E27FC236}">
                <a16:creationId xmlns:a16="http://schemas.microsoft.com/office/drawing/2014/main" id="{B5F022A6-10CB-4248-924B-653A4EC0F9A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95736" y="2069462"/>
            <a:ext cx="5059680" cy="1541754"/>
          </a:xfrm>
          <a:prstGeom prst="rect">
            <a:avLst/>
          </a:prstGeom>
        </p:spPr>
      </p:pic>
      <p:sp>
        <p:nvSpPr>
          <p:cNvPr id="2" name="文本框 1">
            <a:extLst>
              <a:ext uri="{FF2B5EF4-FFF2-40B4-BE49-F238E27FC236}">
                <a16:creationId xmlns:a16="http://schemas.microsoft.com/office/drawing/2014/main" id="{B56ED345-ED02-4BA3-A8B5-99C74D42F633}"/>
              </a:ext>
            </a:extLst>
          </p:cNvPr>
          <p:cNvSpPr txBox="1"/>
          <p:nvPr/>
        </p:nvSpPr>
        <p:spPr>
          <a:xfrm>
            <a:off x="935596" y="4031744"/>
            <a:ext cx="727280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1800" dirty="0">
                <a:solidFill>
                  <a:schemeClr val="tx1"/>
                </a:solidFill>
              </a:rPr>
              <a:t>The proposed time-domain A-PPDU also can be achieved by transmitting the First PPDU and the Second PPDU with a SIFS interval, which is already supported by the 802.11.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1800" dirty="0">
                <a:solidFill>
                  <a:schemeClr val="tx1"/>
                </a:solidFill>
              </a:rPr>
              <a:t>The way to use this alternate is the same as the Time-domain A-PPDU.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1800" dirty="0">
                <a:solidFill>
                  <a:schemeClr val="tx1"/>
                </a:solidFill>
              </a:rPr>
              <a:t>This alternative method is easier for implementation compared with A-PPDU.</a:t>
            </a:r>
          </a:p>
        </p:txBody>
      </p:sp>
    </p:spTree>
    <p:extLst>
      <p:ext uri="{BB962C8B-B14F-4D97-AF65-F5344CB8AC3E}">
        <p14:creationId xmlns:p14="http://schemas.microsoft.com/office/powerpoint/2010/main" val="362994760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zh-CN" dirty="0"/>
              <a:t>April 2024</a:t>
            </a:r>
            <a:endParaRPr lang="en-GB" altLang="zh-C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 altLang="zh-CN" dirty="0"/>
              <a:t>Ning Gao (OPPO)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7</a:t>
            </a:fld>
            <a:endParaRPr lang="en-GB"/>
          </a:p>
        </p:txBody>
      </p:sp>
      <p:sp>
        <p:nvSpPr>
          <p:cNvPr id="8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843812"/>
            <a:ext cx="7772400" cy="483292"/>
          </a:xfrm>
          <a:ln/>
        </p:spPr>
        <p:txBody>
          <a:bodyPr lIns="90000" tIns="46800" rIns="90000" bIns="46800"/>
          <a:lstStyle/>
          <a:p>
            <a:pPr marL="0" indent="0"/>
            <a:r>
              <a:rPr lang="en-GB" sz="2800" dirty="0"/>
              <a:t>Summary</a:t>
            </a:r>
          </a:p>
        </p:txBody>
      </p:sp>
      <p:sp>
        <p:nvSpPr>
          <p:cNvPr id="9" name="文本框 9">
            <a:extLst>
              <a:ext uri="{FF2B5EF4-FFF2-40B4-BE49-F238E27FC236}">
                <a16:creationId xmlns:a16="http://schemas.microsoft.com/office/drawing/2014/main" id="{8768BE9A-BBC2-4D8B-8CDE-4D1BF2166441}"/>
              </a:ext>
            </a:extLst>
          </p:cNvPr>
          <p:cNvSpPr txBox="1"/>
          <p:nvPr/>
        </p:nvSpPr>
        <p:spPr>
          <a:xfrm>
            <a:off x="606611" y="1680876"/>
            <a:ext cx="7930778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zh-CN" sz="1800" dirty="0">
                <a:solidFill>
                  <a:schemeClr val="tx1"/>
                </a:solidFill>
              </a:rPr>
              <a:t>A Time-domain A-PPDU is proposed in this contribution to achieve collision reduction as well as priority access at the same time.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zh-CN" sz="1800" dirty="0">
                <a:solidFill>
                  <a:schemeClr val="tx1"/>
                </a:solidFill>
              </a:rPr>
              <a:t>The Time-domain A-PPDU is composed of a First PPDU and a Second PPDU</a:t>
            </a:r>
          </a:p>
          <a:p>
            <a:pPr marL="1085850" lvl="1" indent="-342900">
              <a:buFont typeface="Arial" panose="020B0604020202020204" pitchFamily="34" charset="0"/>
              <a:buChar char="•"/>
            </a:pPr>
            <a:r>
              <a:rPr lang="en-US" altLang="zh-CN" sz="1800" dirty="0">
                <a:solidFill>
                  <a:schemeClr val="tx1"/>
                </a:solidFill>
              </a:rPr>
              <a:t>The First PPDU is used to create a guard interval to protect the Second PPDU from overlapping with other PPDUs.</a:t>
            </a:r>
          </a:p>
          <a:p>
            <a:pPr marL="1085850" lvl="1" indent="-342900">
              <a:buFont typeface="Arial" panose="020B0604020202020204" pitchFamily="34" charset="0"/>
              <a:buChar char="•"/>
            </a:pPr>
            <a:r>
              <a:rPr lang="en-US" altLang="zh-CN" sz="1800" dirty="0">
                <a:solidFill>
                  <a:schemeClr val="tx1"/>
                </a:solidFill>
              </a:rPr>
              <a:t>The Second PPDU is carrying the intended frame.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zh-CN" sz="1800" dirty="0">
                <a:solidFill>
                  <a:schemeClr val="tx1"/>
                </a:solidFill>
              </a:rPr>
              <a:t>The format or length of the First PPDU can be seen as another kind of EDCA parameter.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zh-CN" sz="1800" dirty="0">
                <a:solidFill>
                  <a:schemeClr val="tx1"/>
                </a:solidFill>
              </a:rPr>
              <a:t>An alternate of the Time-domain A-PPDU is also supplied.</a:t>
            </a:r>
          </a:p>
        </p:txBody>
      </p:sp>
    </p:spTree>
    <p:extLst>
      <p:ext uri="{BB962C8B-B14F-4D97-AF65-F5344CB8AC3E}">
        <p14:creationId xmlns:p14="http://schemas.microsoft.com/office/powerpoint/2010/main" val="54810732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zh-CN" dirty="0"/>
              <a:t>April 2024</a:t>
            </a:r>
            <a:endParaRPr lang="en-GB" altLang="zh-C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en-GB" altLang="zh-CN" dirty="0"/>
              <a:t>Ning Gao (OPPO)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8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Reference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69272" y="1628800"/>
            <a:ext cx="7973066" cy="4208463"/>
          </a:xfrm>
          <a:ln/>
        </p:spPr>
        <p:txBody>
          <a:bodyPr/>
          <a:lstStyle/>
          <a:p>
            <a:pPr lvl="1" indent="-342900">
              <a:buFont typeface="Times New Roman" panose="02020603050405020304" pitchFamily="18" charset="0"/>
              <a:buChar char="‑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0" indent="0"/>
            <a:endParaRPr lang="en-US" sz="2000" dirty="0"/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id="{3B153AF4-F0E0-488F-BFE4-4AB988B80164}"/>
              </a:ext>
            </a:extLst>
          </p:cNvPr>
          <p:cNvSpPr txBox="1"/>
          <p:nvPr/>
        </p:nvSpPr>
        <p:spPr>
          <a:xfrm>
            <a:off x="666071" y="1628800"/>
            <a:ext cx="8067427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>
                <a:solidFill>
                  <a:schemeClr val="tx1"/>
                </a:solidFill>
              </a:rPr>
              <a:t>[1] 11-22-1519-00-0uhr-requirements-of-low-latency-in-uhr</a:t>
            </a:r>
          </a:p>
          <a:p>
            <a:r>
              <a:rPr lang="en-US" altLang="zh-CN" sz="2000" dirty="0">
                <a:solidFill>
                  <a:schemeClr val="tx1"/>
                </a:solidFill>
              </a:rPr>
              <a:t>[2] 11-23-1065-00-0uhr-low-latency-channel-access</a:t>
            </a:r>
          </a:p>
          <a:p>
            <a:r>
              <a:rPr lang="en-US" altLang="zh-CN" sz="2000" dirty="0">
                <a:solidFill>
                  <a:schemeClr val="tx1"/>
                </a:solidFill>
              </a:rPr>
              <a:t>[3] 11-23-2126-00-00bn-low-latency-channel-access-follow-up</a:t>
            </a:r>
          </a:p>
          <a:p>
            <a:r>
              <a:rPr lang="en-US" altLang="zh-CN" sz="2000" dirty="0">
                <a:solidFill>
                  <a:schemeClr val="tx1"/>
                </a:solidFill>
              </a:rPr>
              <a:t>[4] 11-24-0284-01-00bn-low-latency-low-collision-low-power-uhr-medium-access</a:t>
            </a:r>
          </a:p>
          <a:p>
            <a:r>
              <a:rPr lang="en-US" altLang="zh-CN" sz="2000" dirty="0">
                <a:solidFill>
                  <a:schemeClr val="tx1"/>
                </a:solidFill>
              </a:rPr>
              <a:t>[5] 11-24-0031-00-00bn-deterministic-backoff</a:t>
            </a:r>
            <a:endParaRPr lang="en-US" altLang="zh-CN" sz="2000" b="1" dirty="0">
              <a:solidFill>
                <a:schemeClr val="tx1"/>
              </a:solidFill>
            </a:endParaRPr>
          </a:p>
          <a:p>
            <a:pPr marL="648000" lvl="1" indent="-342900">
              <a:buFont typeface="Arial" panose="020B0604020202020204" pitchFamily="34" charset="0"/>
              <a:buChar char="•"/>
            </a:pPr>
            <a:endParaRPr lang="en-US" altLang="zh-CN" sz="2000" dirty="0">
              <a:solidFill>
                <a:schemeClr val="tx1"/>
              </a:solidFill>
            </a:endParaRPr>
          </a:p>
          <a:p>
            <a:pPr marL="305100" lvl="1" indent="0"/>
            <a:endParaRPr lang="en-US" altLang="zh-CN" sz="2000" dirty="0">
              <a:solidFill>
                <a:schemeClr val="tx1"/>
              </a:solidFill>
            </a:endParaRPr>
          </a:p>
          <a:p>
            <a:pPr marL="648000" lvl="1" indent="-342900">
              <a:buFont typeface="Arial" panose="020B0604020202020204" pitchFamily="34" charset="0"/>
              <a:buChar char="•"/>
            </a:pPr>
            <a:endParaRPr lang="en-US" altLang="zh-CN" sz="2000" dirty="0">
              <a:solidFill>
                <a:schemeClr val="tx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51978660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zh-CN" dirty="0"/>
              <a:t>April 2024</a:t>
            </a:r>
            <a:endParaRPr lang="en-GB" altLang="zh-C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 altLang="zh-CN" dirty="0"/>
              <a:t>Ning Gao (OPPO)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9</a:t>
            </a:fld>
            <a:endParaRPr lang="en-GB"/>
          </a:p>
        </p:txBody>
      </p:sp>
      <p:sp>
        <p:nvSpPr>
          <p:cNvPr id="8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843812"/>
            <a:ext cx="7772400" cy="483292"/>
          </a:xfrm>
          <a:ln/>
        </p:spPr>
        <p:txBody>
          <a:bodyPr lIns="90000" tIns="46800" rIns="90000" bIns="46800"/>
          <a:lstStyle/>
          <a:p>
            <a:pPr marL="0" indent="0"/>
            <a:r>
              <a:rPr lang="en-US" altLang="zh-CN" sz="2800" dirty="0"/>
              <a:t>Appendix</a:t>
            </a:r>
            <a:r>
              <a:rPr lang="en-GB" altLang="zh-CN" sz="2800" dirty="0"/>
              <a:t>: EDMG</a:t>
            </a:r>
            <a:r>
              <a:rPr lang="en-US" altLang="zh-CN" sz="2800" dirty="0"/>
              <a:t> A-PPDU</a:t>
            </a:r>
            <a:endParaRPr lang="en-GB" sz="2800" dirty="0"/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id="{FB1CE55B-ED3C-430D-BBC9-2695B49D32FC}"/>
              </a:ext>
            </a:extLst>
          </p:cNvPr>
          <p:cNvSpPr txBox="1"/>
          <p:nvPr/>
        </p:nvSpPr>
        <p:spPr>
          <a:xfrm>
            <a:off x="685800" y="1561657"/>
            <a:ext cx="7772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800" dirty="0">
                <a:solidFill>
                  <a:schemeClr val="tx1"/>
                </a:solidFill>
              </a:rPr>
              <a:t>The EDMG A-PPDU defined in 11ay is a concatenation of EDMG PPDUs shown as bellow.</a:t>
            </a:r>
          </a:p>
        </p:txBody>
      </p:sp>
      <p:sp>
        <p:nvSpPr>
          <p:cNvPr id="10" name="文本框 9">
            <a:extLst>
              <a:ext uri="{FF2B5EF4-FFF2-40B4-BE49-F238E27FC236}">
                <a16:creationId xmlns:a16="http://schemas.microsoft.com/office/drawing/2014/main" id="{94B76198-C1BA-41EF-85C5-4DFE77A20E8F}"/>
              </a:ext>
            </a:extLst>
          </p:cNvPr>
          <p:cNvSpPr txBox="1"/>
          <p:nvPr/>
        </p:nvSpPr>
        <p:spPr>
          <a:xfrm>
            <a:off x="726316" y="4581128"/>
            <a:ext cx="785653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1800" dirty="0">
                <a:solidFill>
                  <a:schemeClr val="tx1"/>
                </a:solidFill>
              </a:rPr>
              <a:t>The first PPDU of an EDMG A-PPDU includes L-STF, L-CEF, L-Header, EDMG-Header-A, EDMG-STF, EDMG-CEF, and Data fields, and </a:t>
            </a:r>
            <a:r>
              <a:rPr lang="en-US" altLang="zh-CN" sz="1800" b="1" dirty="0">
                <a:solidFill>
                  <a:schemeClr val="tx1"/>
                </a:solidFill>
              </a:rPr>
              <a:t>each subsequent PPDU includes EDMG-Header-A and Data fields only</a:t>
            </a:r>
            <a:r>
              <a:rPr lang="en-US" altLang="zh-CN" sz="1800" dirty="0">
                <a:solidFill>
                  <a:schemeClr val="tx1"/>
                </a:solidFill>
              </a:rPr>
              <a:t>.</a:t>
            </a:r>
          </a:p>
        </p:txBody>
      </p:sp>
      <p:pic>
        <p:nvPicPr>
          <p:cNvPr id="12" name="图片 11">
            <a:extLst>
              <a:ext uri="{FF2B5EF4-FFF2-40B4-BE49-F238E27FC236}">
                <a16:creationId xmlns:a16="http://schemas.microsoft.com/office/drawing/2014/main" id="{AD056364-804E-4523-83ED-8E7D6CBEA41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75656" y="2597273"/>
            <a:ext cx="6192688" cy="14374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06358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12194</TotalTime>
  <Words>1040</Words>
  <Application>Microsoft Office PowerPoint</Application>
  <PresentationFormat>全屏显示(4:3)</PresentationFormat>
  <Paragraphs>149</Paragraphs>
  <Slides>9</Slides>
  <Notes>9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9</vt:i4>
      </vt:variant>
    </vt:vector>
  </HeadingPairs>
  <TitlesOfParts>
    <vt:vector size="13" baseType="lpstr">
      <vt:lpstr>Arial</vt:lpstr>
      <vt:lpstr>Times New Roman</vt:lpstr>
      <vt:lpstr>Wingdings</vt:lpstr>
      <vt:lpstr>Office Theme</vt:lpstr>
      <vt:lpstr>Time-domain A-PPDU for  Collision Reduction and Priority Access </vt:lpstr>
      <vt:lpstr>Introduction</vt:lpstr>
      <vt:lpstr>Proposed: Time-domain A-PPDU</vt:lpstr>
      <vt:lpstr>How to use the Time-domain A-PPDU</vt:lpstr>
      <vt:lpstr>Analysis  </vt:lpstr>
      <vt:lpstr>An Alternate of Time-domain A-PPDU  </vt:lpstr>
      <vt:lpstr>Summary</vt:lpstr>
      <vt:lpstr>Reference</vt:lpstr>
      <vt:lpstr>Appendix: EDMG A-PPDU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Sub-7 PHY Long Training Field Selection</dc:title>
  <dc:creator>Chris Beg</dc:creator>
  <cp:lastModifiedBy>高宁(Ning Gao)</cp:lastModifiedBy>
  <cp:revision>2579</cp:revision>
  <cp:lastPrinted>1601-01-01T00:00:00Z</cp:lastPrinted>
  <dcterms:created xsi:type="dcterms:W3CDTF">2021-04-06T17:23:10Z</dcterms:created>
  <dcterms:modified xsi:type="dcterms:W3CDTF">2024-07-01T23:57:16Z</dcterms:modified>
</cp:coreProperties>
</file>