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7" r:id="rId3"/>
    <p:sldId id="266" r:id="rId4"/>
    <p:sldId id="275" r:id="rId5"/>
    <p:sldId id="269" r:id="rId6"/>
    <p:sldId id="277" r:id="rId7"/>
    <p:sldId id="279" r:id="rId8"/>
    <p:sldId id="280" r:id="rId9"/>
    <p:sldId id="274" r:id="rId10"/>
    <p:sldId id="276" r:id="rId11"/>
    <p:sldId id="281" r:id="rId12"/>
    <p:sldId id="282" r:id="rId13"/>
    <p:sldId id="273" r:id="rId14"/>
    <p:sldId id="264" r:id="rId15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ei Zhou" initials="Pei" lastIdx="18" clrIdx="0">
    <p:extLst>
      <p:ext uri="{19B8F6BF-5375-455C-9EA6-DF929625EA0E}">
        <p15:presenceInfo xmlns:p15="http://schemas.microsoft.com/office/powerpoint/2012/main" userId="Pei Zhou" providerId="None"/>
      </p:ext>
    </p:extLst>
  </p:cmAuthor>
  <p:cmAuthor id="2" name="yuxin lu" initials="lyx" lastIdx="2" clrIdx="1">
    <p:extLst>
      <p:ext uri="{19B8F6BF-5375-455C-9EA6-DF929625EA0E}">
        <p15:presenceInfo xmlns:p15="http://schemas.microsoft.com/office/powerpoint/2012/main" userId="yuxin lu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0F0"/>
    <a:srgbClr val="FFB7B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7" autoAdjust="0"/>
    <p:restoredTop sz="94660"/>
  </p:normalViewPr>
  <p:slideViewPr>
    <p:cSldViewPr>
      <p:cViewPr varScale="1">
        <p:scale>
          <a:sx n="67" d="100"/>
          <a:sy n="67" d="100"/>
        </p:scale>
        <p:origin x="644" y="5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5/8/2024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14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/>
              <a:t>单击此处编辑母版副标题样式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May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Yuxin Lu, TCL Industries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Yuxin Lu, TCL Industries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/>
              <a:t>May 2024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May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Yuxin Lu, TCL Industries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May 2024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Yuxin Lu, TCL Industries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May 2024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Yuxin Lu, TCL Industries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May 2024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Yuxin Lu, TCL Industries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May 2024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Yuxin Lu, TCL Industries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May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Yuxin Lu, TCL Industries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May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Yuxin Lu, TCL Industries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/>
              <a:t>May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Yuxin Lu, TCL Industries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802.11-24/0737r0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e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dirty="0"/>
              <a:t>Cross-link Wake-up </a:t>
            </a:r>
            <a:r>
              <a:rPr lang="en-US" altLang="zh-CN" sz="3200" dirty="0"/>
              <a:t>to Go </a:t>
            </a:r>
            <a:r>
              <a:rPr lang="en-US" altLang="zh-CN" dirty="0"/>
              <a:t>Deeper in Power Save 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2024-05-08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zh-CN"/>
              <a:t>May 2024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Yuxin Lu, TCL Industries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6800633"/>
              </p:ext>
            </p:extLst>
          </p:nvPr>
        </p:nvGraphicFramePr>
        <p:xfrm>
          <a:off x="990600" y="2419350"/>
          <a:ext cx="10153650" cy="2466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579820" imgH="2581656" progId="Word.Document.8">
                  <p:embed/>
                </p:oleObj>
              </mc:Choice>
              <mc:Fallback>
                <p:oleObj name="Document" r:id="rId3" imgW="10579820" imgH="2581656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2419350"/>
                        <a:ext cx="10153650" cy="24669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5F237AC-19DE-6E21-ED1B-6EF2557775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200" dirty="0"/>
              <a:t>Proposal: </a:t>
            </a:r>
            <a:r>
              <a:rPr lang="en-US" altLang="zh-CN" dirty="0"/>
              <a:t>Example 2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77AD99A-3CAD-DD95-440C-15B81ECFC5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622336"/>
            <a:ext cx="10361084" cy="775192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zh-CN" dirty="0"/>
              <a:t>If STA22 is AP, it can perform DL MU</a:t>
            </a:r>
            <a:r>
              <a:rPr lang="en-US" altLang="zh-CN" dirty="0">
                <a:solidFill>
                  <a:srgbClr val="FF0000"/>
                </a:solidFill>
              </a:rPr>
              <a:t> </a:t>
            </a:r>
            <a:r>
              <a:rPr lang="en-US" altLang="zh-CN" sz="2400" dirty="0"/>
              <a:t>gathering associated STAs’ PM modes and considering DL buffer status</a:t>
            </a:r>
            <a:endParaRPr lang="en-US" altLang="zh-CN" dirty="0"/>
          </a:p>
          <a:p>
            <a:pPr>
              <a:buFont typeface="Arial" panose="020B0604020202020204" pitchFamily="34" charset="0"/>
              <a:buChar char="•"/>
            </a:pPr>
            <a:endParaRPr lang="en-US" altLang="zh-CN" sz="2400" dirty="0"/>
          </a:p>
          <a:p>
            <a:pPr lvl="1">
              <a:buFont typeface="Arial" panose="020B0604020202020204" pitchFamily="34" charset="0"/>
              <a:buChar char="•"/>
            </a:pPr>
            <a:endParaRPr lang="en-US" altLang="zh-CN" sz="2000" dirty="0"/>
          </a:p>
          <a:p>
            <a:pPr lvl="1">
              <a:buFont typeface="Arial" panose="020B0604020202020204" pitchFamily="34" charset="0"/>
              <a:buChar char="•"/>
            </a:pPr>
            <a:endParaRPr lang="en-US" altLang="zh-CN" dirty="0"/>
          </a:p>
          <a:p>
            <a:pPr lvl="1">
              <a:buFont typeface="Arial" panose="020B0604020202020204" pitchFamily="34" charset="0"/>
              <a:buChar char="•"/>
            </a:pPr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1870D7EA-01DF-05A9-92BE-06D2CF296F4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B8896E4D-7F6D-A4A9-A64D-7AF7F2FD642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Yuxin Lu, TCL Industries</a:t>
            </a:r>
            <a:endParaRPr lang="en-GB" dirty="0"/>
          </a:p>
        </p:txBody>
      </p:sp>
      <p:sp>
        <p:nvSpPr>
          <p:cNvPr id="6" name="日期占位符 5">
            <a:extLst>
              <a:ext uri="{FF2B5EF4-FFF2-40B4-BE49-F238E27FC236}">
                <a16:creationId xmlns:a16="http://schemas.microsoft.com/office/drawing/2014/main" id="{E4B6876B-C771-9EFC-7E29-2D0A8F2493A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/>
              <a:t>May 2024</a:t>
            </a:r>
            <a:endParaRPr lang="en-GB" dirty="0"/>
          </a:p>
        </p:txBody>
      </p:sp>
      <p:sp>
        <p:nvSpPr>
          <p:cNvPr id="7" name="对话气泡: 矩形 6">
            <a:extLst>
              <a:ext uri="{FF2B5EF4-FFF2-40B4-BE49-F238E27FC236}">
                <a16:creationId xmlns:a16="http://schemas.microsoft.com/office/drawing/2014/main" id="{2827A1FC-9429-0E5B-A371-75E3222FE66E}"/>
              </a:ext>
            </a:extLst>
          </p:cNvPr>
          <p:cNvSpPr/>
          <p:nvPr/>
        </p:nvSpPr>
        <p:spPr bwMode="auto">
          <a:xfrm>
            <a:off x="9393483" y="3861048"/>
            <a:ext cx="2321292" cy="1478578"/>
          </a:xfrm>
          <a:prstGeom prst="wedgeRectCallout">
            <a:avLst>
              <a:gd name="adj1" fmla="val -77664"/>
              <a:gd name="adj2" fmla="val 8978"/>
            </a:avLst>
          </a:prstGeom>
          <a:solidFill>
            <a:schemeClr val="accent6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171450" marR="0" indent="-17145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/>
            </a:pPr>
            <a:r>
              <a:rPr kumimoji="0" lang="en-US" altLang="zh-CN" sz="13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e.g. AP </a:t>
            </a:r>
            <a:r>
              <a:rPr lang="en-US" altLang="zh-CN" sz="1300" dirty="0"/>
              <a:t>can use MU-RTS to  initiate DL MU</a:t>
            </a:r>
            <a:endParaRPr kumimoji="0" lang="en-US" altLang="zh-CN" sz="13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  <a:p>
            <a:pPr marL="171450" marR="0" indent="-17145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/>
            </a:pPr>
            <a:r>
              <a:rPr lang="en-US" altLang="zh-CN" sz="1300" dirty="0">
                <a:solidFill>
                  <a:srgbClr val="FF0000"/>
                </a:solidFill>
              </a:rPr>
              <a:t>Not required to wake up immediately, leaving the choice to AP</a:t>
            </a:r>
            <a:endParaRPr kumimoji="0" lang="zh-CN" altLang="en-US" sz="13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pic>
        <p:nvPicPr>
          <p:cNvPr id="14" name="图片 13">
            <a:extLst>
              <a:ext uri="{FF2B5EF4-FFF2-40B4-BE49-F238E27FC236}">
                <a16:creationId xmlns:a16="http://schemas.microsoft.com/office/drawing/2014/main" id="{9F33E49C-4396-ABE7-9D64-5099B344DE1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43472" y="2395511"/>
            <a:ext cx="7848600" cy="4062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0709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CC0A079-5AE5-9B44-A5BB-3505A53A3B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200" dirty="0"/>
              <a:t>Proposal: </a:t>
            </a:r>
            <a:r>
              <a:rPr lang="en-US" altLang="zh-CN" dirty="0"/>
              <a:t>Example 3</a:t>
            </a:r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5D4ED7CA-702C-E11F-17BF-78F3502BE5D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54E13510-7472-5E36-EBD7-00CBB912FE7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Yuxin Lu, TCL Industries</a:t>
            </a:r>
            <a:endParaRPr lang="en-GB" dirty="0"/>
          </a:p>
        </p:txBody>
      </p:sp>
      <p:sp>
        <p:nvSpPr>
          <p:cNvPr id="6" name="日期占位符 5">
            <a:extLst>
              <a:ext uri="{FF2B5EF4-FFF2-40B4-BE49-F238E27FC236}">
                <a16:creationId xmlns:a16="http://schemas.microsoft.com/office/drawing/2014/main" id="{2ACB4670-8C59-B059-5308-FD719D66C4C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/>
              <a:t>May 2024</a:t>
            </a:r>
            <a:endParaRPr lang="en-GB" dirty="0"/>
          </a:p>
        </p:txBody>
      </p:sp>
      <p:sp>
        <p:nvSpPr>
          <p:cNvPr id="9" name="内容占位符 2">
            <a:extLst>
              <a:ext uri="{FF2B5EF4-FFF2-40B4-BE49-F238E27FC236}">
                <a16:creationId xmlns:a16="http://schemas.microsoft.com/office/drawing/2014/main" id="{27F94F8C-D1CF-4479-DF41-90EB9E941990}"/>
              </a:ext>
            </a:extLst>
          </p:cNvPr>
          <p:cNvSpPr txBox="1">
            <a:spLocks/>
          </p:cNvSpPr>
          <p:nvPr/>
        </p:nvSpPr>
        <p:spPr bwMode="auto">
          <a:xfrm>
            <a:off x="914401" y="1533423"/>
            <a:ext cx="10361084" cy="69672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altLang="zh-CN" kern="0" dirty="0"/>
              <a:t>If STA12 is </a:t>
            </a:r>
            <a:r>
              <a:rPr lang="en-US" altLang="zh-CN" sz="2400" dirty="0"/>
              <a:t>TXOP holder on link 2, </a:t>
            </a:r>
            <a:r>
              <a:rPr lang="en-US" altLang="zh-CN" dirty="0"/>
              <a:t>i</a:t>
            </a:r>
            <a:r>
              <a:rPr lang="en-US" altLang="zh-CN" sz="2400" dirty="0"/>
              <a:t>t can indicate carrier sense is not required when STA22 wakes up to reply</a:t>
            </a:r>
            <a:endParaRPr kumimoji="0" lang="en-US" altLang="zh-CN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altLang="zh-CN" kern="0" dirty="0"/>
          </a:p>
          <a:p>
            <a:pPr>
              <a:buFont typeface="Arial" panose="020B0604020202020204" pitchFamily="34" charset="0"/>
              <a:buChar char="•"/>
            </a:pPr>
            <a:endParaRPr lang="en-US" altLang="zh-CN" kern="0" dirty="0"/>
          </a:p>
          <a:p>
            <a:pPr lvl="1">
              <a:buFont typeface="Arial" panose="020B0604020202020204" pitchFamily="34" charset="0"/>
              <a:buChar char="•"/>
            </a:pPr>
            <a:endParaRPr lang="en-US" altLang="zh-CN" kern="0" dirty="0"/>
          </a:p>
          <a:p>
            <a:pPr lvl="1">
              <a:buFont typeface="Arial" panose="020B0604020202020204" pitchFamily="34" charset="0"/>
              <a:buChar char="•"/>
            </a:pPr>
            <a:endParaRPr lang="en-US" altLang="zh-CN" kern="0" dirty="0"/>
          </a:p>
          <a:p>
            <a:pPr lvl="1">
              <a:buFont typeface="Arial" panose="020B0604020202020204" pitchFamily="34" charset="0"/>
              <a:buChar char="•"/>
            </a:pPr>
            <a:endParaRPr lang="zh-CN" altLang="en-US" kern="0" dirty="0"/>
          </a:p>
        </p:txBody>
      </p:sp>
      <p:pic>
        <p:nvPicPr>
          <p:cNvPr id="13" name="图片 12">
            <a:extLst>
              <a:ext uri="{FF2B5EF4-FFF2-40B4-BE49-F238E27FC236}">
                <a16:creationId xmlns:a16="http://schemas.microsoft.com/office/drawing/2014/main" id="{DE95BF23-256A-0B8C-BD8F-86D0BB93620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7488" y="2267047"/>
            <a:ext cx="5989320" cy="3925824"/>
          </a:xfrm>
          <a:prstGeom prst="rect">
            <a:avLst/>
          </a:prstGeom>
        </p:spPr>
      </p:pic>
      <p:sp>
        <p:nvSpPr>
          <p:cNvPr id="15" name="对话气泡: 矩形 14">
            <a:extLst>
              <a:ext uri="{FF2B5EF4-FFF2-40B4-BE49-F238E27FC236}">
                <a16:creationId xmlns:a16="http://schemas.microsoft.com/office/drawing/2014/main" id="{F9E4B4AC-37B4-7ABF-C73C-868A1308D8F0}"/>
              </a:ext>
            </a:extLst>
          </p:cNvPr>
          <p:cNvSpPr/>
          <p:nvPr/>
        </p:nvSpPr>
        <p:spPr bwMode="auto">
          <a:xfrm>
            <a:off x="8112225" y="3861048"/>
            <a:ext cx="2592288" cy="1858410"/>
          </a:xfrm>
          <a:prstGeom prst="wedgeRectCallout">
            <a:avLst>
              <a:gd name="adj1" fmla="val -66876"/>
              <a:gd name="adj2" fmla="val 9961"/>
            </a:avLst>
          </a:prstGeom>
          <a:solidFill>
            <a:schemeClr val="accent6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171450" marR="0" indent="-17145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/>
            </a:pPr>
            <a:r>
              <a:rPr kumimoji="0" lang="en-US" altLang="zh-CN" sz="1200" b="0" i="0" u="none" strike="noStrike" cap="none" normalizeH="0" baseline="0" dirty="0">
                <a:ln>
                  <a:noFill/>
                </a:ln>
                <a:effectLst/>
                <a:latin typeface="Times New Roman" pitchFamily="16" charset="0"/>
                <a:ea typeface="MS Gothic" charset="-128"/>
              </a:rPr>
              <a:t>e.g. STA12 </a:t>
            </a:r>
            <a:r>
              <a:rPr lang="en-US" altLang="zh-CN" sz="1200" dirty="0"/>
              <a:t>can use CTS-to-Self to protect/reserve the TXOP</a:t>
            </a:r>
          </a:p>
          <a:p>
            <a:pPr marL="171450" marR="0" indent="-17145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/>
            </a:pPr>
            <a:r>
              <a:rPr kumimoji="0" lang="en-US" altLang="zh-CN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STA12 </a:t>
            </a:r>
            <a:r>
              <a:rPr lang="en-US" altLang="zh-CN" sz="1200" dirty="0"/>
              <a:t>can use padding if needed</a:t>
            </a:r>
          </a:p>
          <a:p>
            <a:pPr marL="171450" marR="0" indent="-17145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/>
            </a:pPr>
            <a:r>
              <a:rPr kumimoji="0" lang="en-US" altLang="zh-CN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STA22 replies CTS frame a certain time after receiving the wake-up frame, to retrieve data from STA12</a:t>
            </a:r>
            <a:endParaRPr kumimoji="0" lang="zh-CN" altLang="en-US" sz="12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806908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B30FD1C-55F3-3D25-B1DD-56E22E7572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200" dirty="0"/>
              <a:t>Proposal: </a:t>
            </a:r>
            <a:r>
              <a:rPr lang="en-US" altLang="zh-CN" dirty="0"/>
              <a:t>Example 4</a:t>
            </a:r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7F069917-FF66-580D-9817-77609B32E21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319E58DF-5CF3-FA53-C7ED-F8C204813C9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Yuxin Lu, TCL Industries</a:t>
            </a:r>
            <a:endParaRPr lang="en-GB" dirty="0"/>
          </a:p>
        </p:txBody>
      </p:sp>
      <p:sp>
        <p:nvSpPr>
          <p:cNvPr id="6" name="日期占位符 5">
            <a:extLst>
              <a:ext uri="{FF2B5EF4-FFF2-40B4-BE49-F238E27FC236}">
                <a16:creationId xmlns:a16="http://schemas.microsoft.com/office/drawing/2014/main" id="{11C41F8F-9359-F538-D6F0-AD2846C9373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/>
              <a:t>May 2024</a:t>
            </a:r>
            <a:endParaRPr lang="en-GB" dirty="0"/>
          </a:p>
        </p:txBody>
      </p:sp>
      <p:pic>
        <p:nvPicPr>
          <p:cNvPr id="16" name="图片 15">
            <a:extLst>
              <a:ext uri="{FF2B5EF4-FFF2-40B4-BE49-F238E27FC236}">
                <a16:creationId xmlns:a16="http://schemas.microsoft.com/office/drawing/2014/main" id="{25BB9A96-5332-623C-798D-EE7F9256CF6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5193" y="1844824"/>
            <a:ext cx="4160520" cy="3435096"/>
          </a:xfrm>
          <a:prstGeom prst="rect">
            <a:avLst/>
          </a:prstGeom>
        </p:spPr>
      </p:pic>
      <p:pic>
        <p:nvPicPr>
          <p:cNvPr id="18" name="图片 17">
            <a:extLst>
              <a:ext uri="{FF2B5EF4-FFF2-40B4-BE49-F238E27FC236}">
                <a16:creationId xmlns:a16="http://schemas.microsoft.com/office/drawing/2014/main" id="{DBF2DB0A-25DD-4385-C9DA-3388D64AF26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51984" y="1873776"/>
            <a:ext cx="5240655" cy="3435096"/>
          </a:xfrm>
          <a:prstGeom prst="rect">
            <a:avLst/>
          </a:prstGeom>
        </p:spPr>
      </p:pic>
      <p:sp>
        <p:nvSpPr>
          <p:cNvPr id="7" name="对话气泡: 矩形 6">
            <a:extLst>
              <a:ext uri="{FF2B5EF4-FFF2-40B4-BE49-F238E27FC236}">
                <a16:creationId xmlns:a16="http://schemas.microsoft.com/office/drawing/2014/main" id="{18512F07-3FC2-AEE3-C417-CED2AE5A10F0}"/>
              </a:ext>
            </a:extLst>
          </p:cNvPr>
          <p:cNvSpPr/>
          <p:nvPr/>
        </p:nvSpPr>
        <p:spPr bwMode="auto">
          <a:xfrm>
            <a:off x="2351584" y="5393753"/>
            <a:ext cx="7488832" cy="785214"/>
          </a:xfrm>
          <a:prstGeom prst="wedgeRectCallout">
            <a:avLst>
              <a:gd name="adj1" fmla="val -681"/>
              <a:gd name="adj2" fmla="val -74143"/>
            </a:avLst>
          </a:prstGeom>
          <a:solidFill>
            <a:schemeClr val="accent6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171450" marR="0" indent="-17145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/>
            </a:pPr>
            <a:r>
              <a:rPr kumimoji="0" lang="en-US" altLang="zh-CN" sz="1200" b="0" i="0" u="none" strike="noStrike" cap="none" normalizeH="0" baseline="0" dirty="0">
                <a:ln>
                  <a:noFill/>
                </a:ln>
                <a:effectLst/>
                <a:latin typeface="Times New Roman" pitchFamily="16" charset="0"/>
                <a:ea typeface="MS Gothic" charset="-128"/>
              </a:rPr>
              <a:t>e.g. STA12 </a:t>
            </a:r>
            <a:r>
              <a:rPr lang="en-US" altLang="zh-CN" sz="1200" dirty="0"/>
              <a:t>can use CTS-to-Self to protect/reserve the TXOP</a:t>
            </a:r>
          </a:p>
          <a:p>
            <a:pPr marL="171450" marR="0" indent="-17145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/>
            </a:pPr>
            <a:r>
              <a:rPr kumimoji="0" lang="en-US" altLang="zh-CN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STA12 </a:t>
            </a:r>
            <a:r>
              <a:rPr lang="en-US" altLang="zh-CN" sz="1200" dirty="0"/>
              <a:t>can use padding if needed</a:t>
            </a:r>
          </a:p>
          <a:p>
            <a:pPr marL="171450" marR="0" indent="-17145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/>
            </a:pPr>
            <a:r>
              <a:rPr kumimoji="0" lang="en-US" altLang="zh-CN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STA22 replies QoS Null or data frame a certain time after receiving the wake-up frame, transmitting data to STA12</a:t>
            </a:r>
            <a:endParaRPr kumimoji="0" lang="zh-CN" altLang="en-US" sz="12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100397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5F237AC-19DE-6E21-ED1B-6EF2557775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200" dirty="0"/>
              <a:t>Proposal: Summary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77AD99A-3CAD-DD95-440C-15B81ECFC5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zh-CN" dirty="0"/>
              <a:t>Proposed a cross-link wake-up call </a:t>
            </a:r>
            <a:r>
              <a:rPr lang="en-US" altLang="zh-CN" sz="2400" dirty="0"/>
              <a:t>for </a:t>
            </a:r>
            <a:r>
              <a:rPr lang="en-US" altLang="zh-CN" dirty="0"/>
              <a:t>deeper power save on MLD-level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dirty="0"/>
              <a:t>Benefits: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dirty="0"/>
              <a:t>To save power to more extent, a link need not to be disabled to enter deep doze, nor re-enabled to be active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dirty="0"/>
              <a:t>(Unscheduled) critical traffic arrival can be alerted ASAP via another link, limiting impact on service performance </a:t>
            </a: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1870D7EA-01DF-05A9-92BE-06D2CF296F4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B8896E4D-7F6D-A4A9-A64D-7AF7F2FD642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Yuxin Lu, TCL Industries</a:t>
            </a:r>
            <a:endParaRPr lang="en-GB" dirty="0"/>
          </a:p>
        </p:txBody>
      </p:sp>
      <p:sp>
        <p:nvSpPr>
          <p:cNvPr id="6" name="日期占位符 5">
            <a:extLst>
              <a:ext uri="{FF2B5EF4-FFF2-40B4-BE49-F238E27FC236}">
                <a16:creationId xmlns:a16="http://schemas.microsoft.com/office/drawing/2014/main" id="{E4B6876B-C771-9EFC-7E29-2D0A8F2493A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/>
              <a:t>May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208386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altLang="zh-CN" sz="2400" dirty="0"/>
              <a:t>11-23/480r3, UHR Proposed PAR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zh-CN" sz="2400" dirty="0"/>
              <a:t>11-</a:t>
            </a:r>
            <a:r>
              <a:rPr lang="en-GB" altLang="zh-CN" kern="0" dirty="0"/>
              <a:t>23/0010</a:t>
            </a:r>
            <a:r>
              <a:rPr lang="en-US" altLang="zh-CN" sz="2400" dirty="0"/>
              <a:t>r0, </a:t>
            </a:r>
            <a:r>
              <a:rPr lang="en-GB" altLang="en-US" dirty="0"/>
              <a:t>Considerations for enabling AP power save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zh-CN" sz="2400" dirty="0"/>
              <a:t>11- </a:t>
            </a:r>
            <a:r>
              <a:rPr lang="en" altLang="zh-CN" dirty="0"/>
              <a:t>23/1875r1, Power save proposal for non-AP/mobile AP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zh-CN" sz="2400" dirty="0"/>
              <a:t>11- </a:t>
            </a:r>
            <a:r>
              <a:rPr lang="en" altLang="zh-CN" dirty="0"/>
              <a:t>23/1936r0, </a:t>
            </a:r>
            <a:r>
              <a:rPr lang="en-GB" altLang="zh-CN" sz="2400" dirty="0"/>
              <a:t>AP MLD Power Save Follow-up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zh-CN" sz="2400" dirty="0"/>
              <a:t>11- </a:t>
            </a:r>
            <a:r>
              <a:rPr lang="en" altLang="zh-CN" dirty="0"/>
              <a:t>23/1965r2, </a:t>
            </a:r>
            <a:r>
              <a:rPr lang="en-GB" altLang="en-US" dirty="0"/>
              <a:t>Dynamic Power Save – follow up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zh-CN" sz="2400" dirty="0"/>
              <a:t>11- </a:t>
            </a:r>
            <a:r>
              <a:rPr lang="en" altLang="zh-CN" dirty="0"/>
              <a:t>23/2003r1, </a:t>
            </a:r>
            <a:r>
              <a:rPr lang="en-US" altLang="en-US" dirty="0"/>
              <a:t>Client power save</a:t>
            </a:r>
            <a:endParaRPr lang="en-US" altLang="zh-CN" sz="2400" dirty="0"/>
          </a:p>
          <a:p>
            <a:pPr marL="457200" indent="-457200">
              <a:buFont typeface="+mj-lt"/>
              <a:buAutoNum type="arabicPeriod"/>
            </a:pPr>
            <a:r>
              <a:rPr lang="en-US" altLang="zh-CN" sz="2400" dirty="0"/>
              <a:t>11-24/0602r0, </a:t>
            </a:r>
            <a:r>
              <a:rPr lang="en-GB" altLang="zh-CN" kern="0" dirty="0"/>
              <a:t>Multi Link Power Management for MLO</a:t>
            </a:r>
            <a:endParaRPr lang="en-US" altLang="zh-CN" sz="2400" dirty="0"/>
          </a:p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Yuxin Lu, TCL Industries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/>
              <a:t>May 2024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In this contribution, we discuss p</a:t>
            </a:r>
            <a:r>
              <a:rPr lang="en-US" altLang="zh-CN" dirty="0"/>
              <a:t>romising</a:t>
            </a:r>
            <a:r>
              <a:rPr lang="en-US" dirty="0"/>
              <a:t> solutions into </a:t>
            </a:r>
            <a:r>
              <a:rPr lang="en-US" altLang="zh-CN" dirty="0"/>
              <a:t>a deeper power save for</a:t>
            </a:r>
            <a:r>
              <a:rPr lang="en-US" dirty="0"/>
              <a:t> UHR </a:t>
            </a:r>
            <a:r>
              <a:rPr lang="en-US" altLang="zh-CN" dirty="0"/>
              <a:t>STAs </a:t>
            </a:r>
            <a:r>
              <a:rPr lang="en-US" altLang="zh-CN" sz="2400" dirty="0"/>
              <a:t>considering </a:t>
            </a:r>
            <a:r>
              <a:rPr lang="en-US" altLang="zh-CN" b="1" dirty="0"/>
              <a:t>impact on the </a:t>
            </a:r>
            <a:r>
              <a:rPr lang="en-US" altLang="zh-CN" sz="2400" dirty="0"/>
              <a:t>critical traffic </a:t>
            </a:r>
            <a:r>
              <a:rPr lang="en-US" altLang="zh-CN" b="1" dirty="0"/>
              <a:t>service</a:t>
            </a:r>
            <a:endParaRPr lang="en-US" dirty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Yuxin Lu, TCL Industries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/>
              <a:t>May 2024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5F237AC-19DE-6E21-ED1B-6EF2557775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Background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77AD99A-3CAD-DD95-440C-15B81ECFC5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zh-CN" sz="2400" dirty="0"/>
              <a:t>UHR Proposed PAR </a:t>
            </a:r>
            <a:r>
              <a:rPr lang="en-US" altLang="zh-CN" dirty="0"/>
              <a:t>[1] </a:t>
            </a:r>
            <a:r>
              <a:rPr lang="en-US" altLang="zh-CN" sz="2400" dirty="0"/>
              <a:t>states </a:t>
            </a:r>
            <a:endParaRPr lang="en-US" altLang="zh-CN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b="1" dirty="0"/>
              <a:t>Reducing power consumption </a:t>
            </a:r>
            <a:r>
              <a:rPr lang="en-US" altLang="zh-CN" dirty="0"/>
              <a:t>of WLAN devices is required to prolong the battery life of untethered devices (e.g., non-AP STA, Mobile APs), reduce device cost, and lower energy bills of customers deploying non-AP and AP STAs in most scenarios (e.g., residential, enterprise, industrial, venues)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dirty="0"/>
              <a:t>AP Power Save encompasses different scenarios, including periods of low utilization while </a:t>
            </a:r>
            <a:r>
              <a:rPr lang="en-US" altLang="zh-CN" b="1" dirty="0"/>
              <a:t>minimizing the impact on the service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dirty="0"/>
              <a:t>Several contributions have made efforts to improve power efficiency for different types of UHR STAs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altLang="zh-CN" dirty="0"/>
          </a:p>
          <a:p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1870D7EA-01DF-05A9-92BE-06D2CF296F4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B8896E4D-7F6D-A4A9-A64D-7AF7F2FD642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Yuxin Lu, TCL Industries</a:t>
            </a:r>
            <a:endParaRPr lang="en-GB" dirty="0"/>
          </a:p>
        </p:txBody>
      </p:sp>
      <p:sp>
        <p:nvSpPr>
          <p:cNvPr id="6" name="日期占位符 5">
            <a:extLst>
              <a:ext uri="{FF2B5EF4-FFF2-40B4-BE49-F238E27FC236}">
                <a16:creationId xmlns:a16="http://schemas.microsoft.com/office/drawing/2014/main" id="{E4B6876B-C771-9EFC-7E29-2D0A8F2493A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/>
              <a:t>May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82684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5F237AC-19DE-6E21-ED1B-6EF2557775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200" dirty="0"/>
              <a:t>Re-cap: Power Save Mode Transition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77AD99A-3CAD-DD95-440C-15B81ECFC5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zh-CN" dirty="0"/>
              <a:t>[2-6] </a:t>
            </a:r>
            <a:r>
              <a:rPr lang="en-US" altLang="zh-CN" sz="2400" dirty="0"/>
              <a:t>proposed to define a power save mode for a STA that is a UHR Mobile AP or a UHR non-AP STA wherein the STA may transition from a lower capability mode to a higher capability mode upon reception of an initial control frame (ICF)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dirty="0"/>
              <a:t>Lower capability mode (e.g., 20 MHz BW, one SS, limited data rates, PPDU format)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dirty="0"/>
              <a:t>Higher capability mode (e.g., operating BW, NSS and MCSs, with at least one higher capability than that in the lower power capability mode)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2400" dirty="0"/>
              <a:t>Whether that applies for a non-mobile AP is TBD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2400" dirty="0"/>
              <a:t>ICF still </a:t>
            </a:r>
            <a:r>
              <a:rPr lang="en-US" altLang="zh-CN" dirty="0"/>
              <a:t>requires STA to keep certain “lower” capability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altLang="zh-CN" dirty="0"/>
          </a:p>
          <a:p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1870D7EA-01DF-05A9-92BE-06D2CF296F4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B8896E4D-7F6D-A4A9-A64D-7AF7F2FD642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Yuxin Lu, TCL Industries</a:t>
            </a:r>
            <a:endParaRPr lang="en-GB" dirty="0"/>
          </a:p>
        </p:txBody>
      </p:sp>
      <p:sp>
        <p:nvSpPr>
          <p:cNvPr id="6" name="日期占位符 5">
            <a:extLst>
              <a:ext uri="{FF2B5EF4-FFF2-40B4-BE49-F238E27FC236}">
                <a16:creationId xmlns:a16="http://schemas.microsoft.com/office/drawing/2014/main" id="{E4B6876B-C771-9EFC-7E29-2D0A8F2493A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/>
              <a:t>May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230222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5F237AC-19DE-6E21-ED1B-6EF2557775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200" dirty="0"/>
              <a:t>Re-cap: Cross-link Power Save with MLO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77AD99A-3CAD-DD95-440C-15B81ECFC5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5200" y="2019243"/>
            <a:ext cx="10361084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zh-CN" dirty="0"/>
              <a:t>[6,7] </a:t>
            </a:r>
            <a:r>
              <a:rPr lang="en-US" altLang="zh-CN" sz="2400" dirty="0"/>
              <a:t>proposed to define cross link power save signaling mechanism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2000" dirty="0"/>
              <a:t>Allowing a non-AP MLD to indicate to its associated AP MLD that supports the mechanism, in a frame sent on one enabled link, the power management mode for one or more of its affiliated non-AP STAs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dirty="0"/>
              <a:t>Scheduled PS cannot handle certain case when sudden/unscheduled critical traffic arrives during doze time, may impact service performance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altLang="zh-CN" dirty="0"/>
          </a:p>
          <a:p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1870D7EA-01DF-05A9-92BE-06D2CF296F4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B8896E4D-7F6D-A4A9-A64D-7AF7F2FD642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Yuxin Lu, TCL Industries</a:t>
            </a:r>
            <a:endParaRPr lang="en-GB" dirty="0"/>
          </a:p>
        </p:txBody>
      </p:sp>
      <p:sp>
        <p:nvSpPr>
          <p:cNvPr id="6" name="日期占位符 5">
            <a:extLst>
              <a:ext uri="{FF2B5EF4-FFF2-40B4-BE49-F238E27FC236}">
                <a16:creationId xmlns:a16="http://schemas.microsoft.com/office/drawing/2014/main" id="{E4B6876B-C771-9EFC-7E29-2D0A8F2493A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/>
              <a:t>May 2024</a:t>
            </a:r>
            <a:endParaRPr lang="en-GB" dirty="0"/>
          </a:p>
        </p:txBody>
      </p:sp>
      <p:grpSp>
        <p:nvGrpSpPr>
          <p:cNvPr id="27" name="组合 26">
            <a:extLst>
              <a:ext uri="{FF2B5EF4-FFF2-40B4-BE49-F238E27FC236}">
                <a16:creationId xmlns:a16="http://schemas.microsoft.com/office/drawing/2014/main" id="{83B35E64-9AE2-A111-C8A6-75C98B60A602}"/>
              </a:ext>
            </a:extLst>
          </p:cNvPr>
          <p:cNvGrpSpPr/>
          <p:nvPr/>
        </p:nvGrpSpPr>
        <p:grpSpPr>
          <a:xfrm>
            <a:off x="983432" y="4503419"/>
            <a:ext cx="10416540" cy="1944283"/>
            <a:chOff x="983432" y="4503419"/>
            <a:chExt cx="10416540" cy="1944283"/>
          </a:xfrm>
        </p:grpSpPr>
        <p:grpSp>
          <p:nvGrpSpPr>
            <p:cNvPr id="22" name="组合 21">
              <a:extLst>
                <a:ext uri="{FF2B5EF4-FFF2-40B4-BE49-F238E27FC236}">
                  <a16:creationId xmlns:a16="http://schemas.microsoft.com/office/drawing/2014/main" id="{4F249F27-32AE-340B-B639-74E1656F7D20}"/>
                </a:ext>
              </a:extLst>
            </p:cNvPr>
            <p:cNvGrpSpPr/>
            <p:nvPr/>
          </p:nvGrpSpPr>
          <p:grpSpPr>
            <a:xfrm>
              <a:off x="3065740" y="6094369"/>
              <a:ext cx="5897309" cy="353333"/>
              <a:chOff x="3065740" y="6029245"/>
              <a:chExt cx="5897309" cy="353333"/>
            </a:xfrm>
          </p:grpSpPr>
          <p:sp>
            <p:nvSpPr>
              <p:cNvPr id="20" name="文本框 19">
                <a:extLst>
                  <a:ext uri="{FF2B5EF4-FFF2-40B4-BE49-F238E27FC236}">
                    <a16:creationId xmlns:a16="http://schemas.microsoft.com/office/drawing/2014/main" id="{3AEA69C6-0387-18E5-D3CD-D3E4DC224C6B}"/>
                  </a:ext>
                </a:extLst>
              </p:cNvPr>
              <p:cNvSpPr txBox="1"/>
              <p:nvPr/>
            </p:nvSpPr>
            <p:spPr>
              <a:xfrm>
                <a:off x="3065740" y="6044024"/>
                <a:ext cx="726481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1600" dirty="0">
                    <a:solidFill>
                      <a:schemeClr val="tx1"/>
                    </a:solidFill>
                  </a:rPr>
                  <a:t>Case a</a:t>
                </a:r>
                <a:endParaRPr lang="zh-CN" altLang="en-US" sz="16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1" name="文本框 20">
                <a:extLst>
                  <a:ext uri="{FF2B5EF4-FFF2-40B4-BE49-F238E27FC236}">
                    <a16:creationId xmlns:a16="http://schemas.microsoft.com/office/drawing/2014/main" id="{B633389A-54E7-145C-0DB7-0BFAB8E6CFDF}"/>
                  </a:ext>
                </a:extLst>
              </p:cNvPr>
              <p:cNvSpPr txBox="1"/>
              <p:nvPr/>
            </p:nvSpPr>
            <p:spPr>
              <a:xfrm>
                <a:off x="8225347" y="6029245"/>
                <a:ext cx="73770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1600" dirty="0">
                    <a:solidFill>
                      <a:schemeClr val="tx1"/>
                    </a:solidFill>
                  </a:rPr>
                  <a:t>Case b</a:t>
                </a:r>
                <a:endParaRPr lang="zh-CN" altLang="en-US" sz="1600" dirty="0">
                  <a:solidFill>
                    <a:schemeClr val="tx1"/>
                  </a:solidFill>
                </a:endParaRPr>
              </a:p>
            </p:txBody>
          </p:sp>
        </p:grpSp>
        <p:pic>
          <p:nvPicPr>
            <p:cNvPr id="24" name="图片 23">
              <a:extLst>
                <a:ext uri="{FF2B5EF4-FFF2-40B4-BE49-F238E27FC236}">
                  <a16:creationId xmlns:a16="http://schemas.microsoft.com/office/drawing/2014/main" id="{B98E3E7B-8860-63FC-6AD5-78761EC5688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83432" y="4503419"/>
              <a:ext cx="5227320" cy="1668780"/>
            </a:xfrm>
            <a:prstGeom prst="rect">
              <a:avLst/>
            </a:prstGeom>
          </p:spPr>
        </p:pic>
        <p:pic>
          <p:nvPicPr>
            <p:cNvPr id="26" name="图片 25">
              <a:extLst>
                <a:ext uri="{FF2B5EF4-FFF2-40B4-BE49-F238E27FC236}">
                  <a16:creationId xmlns:a16="http://schemas.microsoft.com/office/drawing/2014/main" id="{A26FDFC3-D279-B903-6361-0E968CE9893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210752" y="4655819"/>
              <a:ext cx="5189220" cy="151638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7476735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5F237AC-19DE-6E21-ED1B-6EF2557775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654967"/>
          </a:xfrm>
        </p:spPr>
        <p:txBody>
          <a:bodyPr/>
          <a:lstStyle/>
          <a:p>
            <a:r>
              <a:rPr lang="en-US" altLang="zh-CN" sz="3200" dirty="0"/>
              <a:t>Problem Statement: Can We </a:t>
            </a:r>
            <a:r>
              <a:rPr lang="en-US" altLang="zh-CN" sz="3200" dirty="0">
                <a:solidFill>
                  <a:schemeClr val="tx1"/>
                </a:solidFill>
              </a:rPr>
              <a:t>Go Deeper in PS?</a:t>
            </a:r>
            <a:endParaRPr lang="zh-CN" altLang="en-US" sz="2400" dirty="0">
              <a:solidFill>
                <a:schemeClr val="tx1"/>
              </a:solidFill>
            </a:endParaRP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77AD99A-3CAD-DD95-440C-15B81ECFC5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484784"/>
            <a:ext cx="10361084" cy="5040560"/>
          </a:xfrm>
        </p:spPr>
        <p:txBody>
          <a:bodyPr/>
          <a:lstStyle/>
          <a:p>
            <a:pPr>
              <a:lnSpc>
                <a:spcPts val="2200"/>
              </a:lnSpc>
              <a:buFont typeface="Arial" panose="020B0604020202020204" pitchFamily="34" charset="0"/>
              <a:buChar char="•"/>
            </a:pPr>
            <a:r>
              <a:rPr lang="en-US" altLang="zh-CN" sz="2400" dirty="0">
                <a:solidFill>
                  <a:srgbClr val="FF0000"/>
                </a:solidFill>
              </a:rPr>
              <a:t>Deep Doze</a:t>
            </a:r>
            <a:r>
              <a:rPr lang="en-US" altLang="zh-CN" sz="2400" dirty="0">
                <a:solidFill>
                  <a:schemeClr val="tx1"/>
                </a:solidFill>
              </a:rPr>
              <a:t>: </a:t>
            </a:r>
            <a:r>
              <a:rPr lang="en-US" altLang="zh-CN" dirty="0"/>
              <a:t>to save power to more extent</a:t>
            </a:r>
          </a:p>
          <a:p>
            <a:pPr lvl="1">
              <a:lnSpc>
                <a:spcPts val="2200"/>
              </a:lnSpc>
              <a:buFont typeface="Arial" panose="020B0604020202020204" pitchFamily="34" charset="0"/>
              <a:buChar char="•"/>
            </a:pPr>
            <a:r>
              <a:rPr lang="en-US" altLang="zh-CN" dirty="0"/>
              <a:t>Need not to maintain ability to receive ICF or simply become unavailable for certain period</a:t>
            </a:r>
          </a:p>
          <a:p>
            <a:pPr lvl="2">
              <a:lnSpc>
                <a:spcPts val="2200"/>
              </a:lnSpc>
              <a:buFont typeface="Arial" panose="020B0604020202020204" pitchFamily="34" charset="0"/>
              <a:buChar char="•"/>
            </a:pPr>
            <a:r>
              <a:rPr lang="en-US" altLang="zh-CN" sz="1600" dirty="0"/>
              <a:t>Whether to maintain NAV timer is TBD</a:t>
            </a:r>
          </a:p>
          <a:p>
            <a:pPr lvl="1">
              <a:lnSpc>
                <a:spcPts val="2200"/>
              </a:lnSpc>
              <a:buFont typeface="Arial" panose="020B0604020202020204" pitchFamily="34" charset="0"/>
              <a:buChar char="•"/>
            </a:pPr>
            <a:r>
              <a:rPr lang="en-US" altLang="zh-CN" dirty="0"/>
              <a:t>Can resume service in case sudden/unscheduled critical traffic arrives</a:t>
            </a:r>
          </a:p>
          <a:p>
            <a:pPr>
              <a:lnSpc>
                <a:spcPts val="2200"/>
              </a:lnSpc>
              <a:buFont typeface="Arial" panose="020B0604020202020204" pitchFamily="34" charset="0"/>
              <a:buChar char="•"/>
            </a:pPr>
            <a:r>
              <a:rPr lang="en-US" altLang="zh-CN" dirty="0"/>
              <a:t>Such as using on-hand tool: TID-to-link mapping (TTLM)</a:t>
            </a:r>
          </a:p>
          <a:p>
            <a:pPr lvl="1">
              <a:lnSpc>
                <a:spcPts val="2200"/>
              </a:lnSpc>
              <a:buFont typeface="Arial" panose="020B0604020202020204" pitchFamily="34" charset="0"/>
              <a:buChar char="•"/>
            </a:pPr>
            <a:r>
              <a:rPr lang="en-US" altLang="zh-CN" dirty="0"/>
              <a:t>To save power to more extent, a link may be disabled (link disablement)</a:t>
            </a:r>
          </a:p>
          <a:p>
            <a:pPr lvl="1">
              <a:lnSpc>
                <a:spcPts val="2200"/>
              </a:lnSpc>
              <a:buFont typeface="Arial" panose="020B0604020202020204" pitchFamily="34" charset="0"/>
              <a:buChar char="•"/>
            </a:pPr>
            <a:r>
              <a:rPr lang="en-US" altLang="zh-CN" dirty="0"/>
              <a:t>If used by AP, associated LL STAs have to “move” to ensure LL performance</a:t>
            </a:r>
          </a:p>
          <a:p>
            <a:pPr lvl="1">
              <a:lnSpc>
                <a:spcPts val="2200"/>
              </a:lnSpc>
              <a:buFont typeface="Arial" panose="020B0604020202020204" pitchFamily="34" charset="0"/>
              <a:buChar char="•"/>
            </a:pPr>
            <a:r>
              <a:rPr lang="en-US" altLang="zh-CN" dirty="0"/>
              <a:t>Even if such doze could be temporary for AP, the associated STAs cannot know that </a:t>
            </a:r>
          </a:p>
          <a:p>
            <a:pPr lvl="1">
              <a:lnSpc>
                <a:spcPts val="2200"/>
              </a:lnSpc>
              <a:buFont typeface="Arial" panose="020B0604020202020204" pitchFamily="34" charset="0"/>
              <a:buChar char="•"/>
            </a:pPr>
            <a:r>
              <a:rPr lang="en-US" altLang="zh-CN" dirty="0"/>
              <a:t>To re-enable, perform TTLM again, which could be sophisticated or time consuming </a:t>
            </a:r>
          </a:p>
          <a:p>
            <a:pPr lvl="1">
              <a:lnSpc>
                <a:spcPts val="2200"/>
              </a:lnSpc>
              <a:buFont typeface="Arial" panose="020B0604020202020204" pitchFamily="34" charset="0"/>
              <a:buChar char="•"/>
            </a:pPr>
            <a:r>
              <a:rPr lang="en-US" altLang="zh-CN" b="1" dirty="0"/>
              <a:t>Overall, TTLM is not a high efficiency solution to deeper PS</a:t>
            </a:r>
          </a:p>
          <a:p>
            <a:pPr>
              <a:lnSpc>
                <a:spcPts val="2200"/>
              </a:lnSpc>
              <a:buFont typeface="Arial" panose="020B0604020202020204" pitchFamily="34" charset="0"/>
              <a:buChar char="•"/>
            </a:pPr>
            <a:r>
              <a:rPr lang="en-US" altLang="zh-CN" dirty="0"/>
              <a:t>Such as using intra-PPDU power save</a:t>
            </a:r>
          </a:p>
          <a:p>
            <a:pPr lvl="1">
              <a:lnSpc>
                <a:spcPts val="2200"/>
              </a:lnSpc>
              <a:buFont typeface="Arial" panose="020B0604020202020204" pitchFamily="34" charset="0"/>
              <a:buChar char="•"/>
            </a:pPr>
            <a:r>
              <a:rPr lang="en-US" altLang="zh-CN" dirty="0"/>
              <a:t>Per PPDU enabled, shall transition to the awake state at the end of the PPDU</a:t>
            </a:r>
          </a:p>
          <a:p>
            <a:pPr lvl="1">
              <a:lnSpc>
                <a:spcPts val="2200"/>
              </a:lnSpc>
              <a:buFont typeface="Arial" panose="020B0604020202020204" pitchFamily="34" charset="0"/>
              <a:buChar char="•"/>
            </a:pPr>
            <a:r>
              <a:rPr lang="en-US" altLang="zh-CN" dirty="0"/>
              <a:t>May be quite frequent, per-PPDU based state transition could be power consuming </a:t>
            </a:r>
          </a:p>
          <a:p>
            <a:pPr lvl="1">
              <a:lnSpc>
                <a:spcPts val="2200"/>
              </a:lnSpc>
              <a:buFont typeface="Arial" panose="020B0604020202020204" pitchFamily="34" charset="0"/>
              <a:buChar char="•"/>
            </a:pPr>
            <a:r>
              <a:rPr lang="en-US" altLang="zh-CN" b="1" dirty="0"/>
              <a:t>Not sure it indeed can save power </a:t>
            </a:r>
          </a:p>
          <a:p>
            <a:pPr lvl="1">
              <a:lnSpc>
                <a:spcPts val="2200"/>
              </a:lnSpc>
              <a:buFont typeface="Arial" panose="020B0604020202020204" pitchFamily="34" charset="0"/>
              <a:buChar char="•"/>
            </a:pPr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1870D7EA-01DF-05A9-92BE-06D2CF296F4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B8896E4D-7F6D-A4A9-A64D-7AF7F2FD642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Yuxin Lu, TCL Industries</a:t>
            </a:r>
            <a:endParaRPr lang="en-GB" dirty="0"/>
          </a:p>
        </p:txBody>
      </p:sp>
      <p:sp>
        <p:nvSpPr>
          <p:cNvPr id="6" name="日期占位符 5">
            <a:extLst>
              <a:ext uri="{FF2B5EF4-FFF2-40B4-BE49-F238E27FC236}">
                <a16:creationId xmlns:a16="http://schemas.microsoft.com/office/drawing/2014/main" id="{E4B6876B-C771-9EFC-7E29-2D0A8F2493A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/>
              <a:t>May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563985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图片 21">
            <a:extLst>
              <a:ext uri="{FF2B5EF4-FFF2-40B4-BE49-F238E27FC236}">
                <a16:creationId xmlns:a16="http://schemas.microsoft.com/office/drawing/2014/main" id="{983AF939-1798-55F1-5995-C56FA2F2F2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20190" y="4581128"/>
            <a:ext cx="6045200" cy="1769110"/>
          </a:xfrm>
          <a:prstGeom prst="rect">
            <a:avLst/>
          </a:prstGeom>
        </p:spPr>
      </p:pic>
      <p:sp>
        <p:nvSpPr>
          <p:cNvPr id="2" name="标题 1">
            <a:extLst>
              <a:ext uri="{FF2B5EF4-FFF2-40B4-BE49-F238E27FC236}">
                <a16:creationId xmlns:a16="http://schemas.microsoft.com/office/drawing/2014/main" id="{95F237AC-19DE-6E21-ED1B-6EF2557775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200" dirty="0"/>
              <a:t>Problem Statement: Can We Go Deeper in PS?</a:t>
            </a:r>
            <a:br>
              <a:rPr lang="en-US" altLang="zh-CN" sz="3200" dirty="0"/>
            </a:br>
            <a:r>
              <a:rPr lang="en-US" altLang="zh-CN" sz="2400" dirty="0"/>
              <a:t>Critical Traffic Consideration</a:t>
            </a:r>
            <a:endParaRPr lang="zh-CN" altLang="en-US" sz="2400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77AD99A-3CAD-DD95-440C-15B81ECFC5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zh-CN" dirty="0"/>
              <a:t>During scheduled PS period, STA cannot handle sudden/unscheduled arrival of </a:t>
            </a:r>
            <a:r>
              <a:rPr lang="en-US" altLang="zh-CN" sz="2400" dirty="0"/>
              <a:t>critical traffic either DL/UL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dirty="0"/>
              <a:t>Such </a:t>
            </a:r>
            <a:r>
              <a:rPr lang="en-US" altLang="zh-CN" sz="2000" dirty="0"/>
              <a:t>critical traffic has to wait until the </a:t>
            </a:r>
            <a:r>
              <a:rPr lang="en-US" altLang="zh-CN" dirty="0"/>
              <a:t>scheduled PS period comes to an end </a:t>
            </a:r>
            <a:endParaRPr lang="en-US" altLang="zh-CN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b="1" dirty="0"/>
              <a:t>A wake-up call </a:t>
            </a:r>
            <a:r>
              <a:rPr lang="en-US" altLang="zh-CN" dirty="0"/>
              <a:t>is in need, </a:t>
            </a:r>
            <a:r>
              <a:rPr lang="en-US" altLang="zh-CN" b="1" dirty="0"/>
              <a:t>in case of </a:t>
            </a:r>
            <a:r>
              <a:rPr lang="en-US" altLang="zh-CN" sz="2400" dirty="0"/>
              <a:t>critical traffic arrival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dirty="0"/>
              <a:t>If through ICF, the STA has to maintain certain “lower” MAC and PHY capability and cannot enter deep doze to save more power </a:t>
            </a:r>
          </a:p>
          <a:p>
            <a:pPr>
              <a:buFont typeface="Arial" panose="020B0604020202020204" pitchFamily="34" charset="0"/>
              <a:buChar char="•"/>
            </a:pPr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1870D7EA-01DF-05A9-92BE-06D2CF296F4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B8896E4D-7F6D-A4A9-A64D-7AF7F2FD6420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76120" y="6476207"/>
            <a:ext cx="4246027" cy="180975"/>
          </a:xfrm>
        </p:spPr>
        <p:txBody>
          <a:bodyPr/>
          <a:lstStyle/>
          <a:p>
            <a:r>
              <a:rPr lang="en-GB"/>
              <a:t>Yuxin Lu, TCL Industries</a:t>
            </a:r>
            <a:endParaRPr lang="en-GB" dirty="0"/>
          </a:p>
        </p:txBody>
      </p:sp>
      <p:sp>
        <p:nvSpPr>
          <p:cNvPr id="6" name="日期占位符 5">
            <a:extLst>
              <a:ext uri="{FF2B5EF4-FFF2-40B4-BE49-F238E27FC236}">
                <a16:creationId xmlns:a16="http://schemas.microsoft.com/office/drawing/2014/main" id="{E4B6876B-C771-9EFC-7E29-2D0A8F2493A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/>
              <a:t>May 2024</a:t>
            </a:r>
            <a:endParaRPr lang="en-GB" dirty="0"/>
          </a:p>
        </p:txBody>
      </p:sp>
      <p:grpSp>
        <p:nvGrpSpPr>
          <p:cNvPr id="20" name="组合 19">
            <a:extLst>
              <a:ext uri="{FF2B5EF4-FFF2-40B4-BE49-F238E27FC236}">
                <a16:creationId xmlns:a16="http://schemas.microsoft.com/office/drawing/2014/main" id="{D2D19A32-163B-6F75-8CE2-48CAAB2E8332}"/>
              </a:ext>
            </a:extLst>
          </p:cNvPr>
          <p:cNvGrpSpPr/>
          <p:nvPr/>
        </p:nvGrpSpPr>
        <p:grpSpPr>
          <a:xfrm>
            <a:off x="1415480" y="4437112"/>
            <a:ext cx="3816424" cy="1894317"/>
            <a:chOff x="1991544" y="4546454"/>
            <a:chExt cx="3816424" cy="1894317"/>
          </a:xfrm>
        </p:grpSpPr>
        <p:sp>
          <p:nvSpPr>
            <p:cNvPr id="10" name="箭头: 右 9">
              <a:extLst>
                <a:ext uri="{FF2B5EF4-FFF2-40B4-BE49-F238E27FC236}">
                  <a16:creationId xmlns:a16="http://schemas.microsoft.com/office/drawing/2014/main" id="{9096BA93-B3E4-CBD9-3FD2-10722471D5FC}"/>
                </a:ext>
              </a:extLst>
            </p:cNvPr>
            <p:cNvSpPr/>
            <p:nvPr/>
          </p:nvSpPr>
          <p:spPr bwMode="auto">
            <a:xfrm>
              <a:off x="5375920" y="5157192"/>
              <a:ext cx="432048" cy="288032"/>
            </a:xfrm>
            <a:prstGeom prst="rightArrow">
              <a:avLst/>
            </a:prstGeom>
            <a:solidFill>
              <a:srgbClr val="00B0F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zh-CN" alt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pic>
          <p:nvPicPr>
            <p:cNvPr id="15" name="图片 14">
              <a:extLst>
                <a:ext uri="{FF2B5EF4-FFF2-40B4-BE49-F238E27FC236}">
                  <a16:creationId xmlns:a16="http://schemas.microsoft.com/office/drawing/2014/main" id="{171972F1-68E6-B5C4-6C15-BB30D261D1B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991544" y="4546454"/>
              <a:ext cx="3049270" cy="973455"/>
            </a:xfrm>
            <a:prstGeom prst="rect">
              <a:avLst/>
            </a:prstGeom>
          </p:spPr>
        </p:pic>
        <p:pic>
          <p:nvPicPr>
            <p:cNvPr id="17" name="图片 16">
              <a:extLst>
                <a:ext uri="{FF2B5EF4-FFF2-40B4-BE49-F238E27FC236}">
                  <a16:creationId xmlns:a16="http://schemas.microsoft.com/office/drawing/2014/main" id="{2749443A-ACAD-E9C9-E25B-D6BE9988821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026240" y="5556216"/>
              <a:ext cx="3027045" cy="88455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0000501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5F237AC-19DE-6E21-ED1B-6EF2557775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200" dirty="0"/>
              <a:t>Proposal: </a:t>
            </a:r>
            <a:r>
              <a:rPr lang="en-US" altLang="zh-CN" dirty="0"/>
              <a:t>Exploit </a:t>
            </a:r>
            <a:r>
              <a:rPr lang="en-US" altLang="zh-CN" sz="3200" dirty="0"/>
              <a:t>Cross-link Wake-up to Go </a:t>
            </a:r>
            <a:r>
              <a:rPr lang="en-US" altLang="zh-CN" dirty="0"/>
              <a:t>Deeper in PS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77AD99A-3CAD-DD95-440C-15B81ECFC5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628800"/>
            <a:ext cx="10361084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zh-CN" dirty="0"/>
              <a:t>Introduce </a:t>
            </a:r>
            <a:r>
              <a:rPr lang="en-US" altLang="zh-CN" sz="2400" dirty="0"/>
              <a:t>cross-link wake-up, such that</a:t>
            </a:r>
            <a:endParaRPr lang="en-US" altLang="zh-CN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dirty="0"/>
              <a:t>STA22 on link2 can enter deep doze considering its power status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dirty="0"/>
              <a:t>In case STA22 enters deep doze, it can still be woken up by STAs on link1</a:t>
            </a:r>
            <a:endParaRPr lang="en-US" altLang="zh-CN" sz="16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dirty="0"/>
              <a:t>Even if STA22 is in scheduled PS, critical traffic arrived at STA12 can notify MLD2 ASAP, would not need </a:t>
            </a:r>
            <a:r>
              <a:rPr lang="en-US" altLang="zh-CN" sz="1800" dirty="0"/>
              <a:t>to wait until the </a:t>
            </a:r>
            <a:r>
              <a:rPr lang="en-US" altLang="zh-CN" dirty="0"/>
              <a:t>scheduled PS period ends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dirty="0"/>
              <a:t>Link2 need not to be disabled to enter deep doze, nor re-enabled to be active </a:t>
            </a:r>
          </a:p>
          <a:p>
            <a:pPr lvl="1">
              <a:buFont typeface="Arial" panose="020B0604020202020204" pitchFamily="34" charset="0"/>
              <a:buChar char="•"/>
            </a:pPr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1870D7EA-01DF-05A9-92BE-06D2CF296F4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B8896E4D-7F6D-A4A9-A64D-7AF7F2FD642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Yuxin Lu, TCL Industries</a:t>
            </a:r>
            <a:endParaRPr lang="en-GB" dirty="0"/>
          </a:p>
        </p:txBody>
      </p:sp>
      <p:sp>
        <p:nvSpPr>
          <p:cNvPr id="6" name="日期占位符 5">
            <a:extLst>
              <a:ext uri="{FF2B5EF4-FFF2-40B4-BE49-F238E27FC236}">
                <a16:creationId xmlns:a16="http://schemas.microsoft.com/office/drawing/2014/main" id="{E4B6876B-C771-9EFC-7E29-2D0A8F2493A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/>
              <a:t>May 2024</a:t>
            </a:r>
            <a:endParaRPr lang="en-GB" dirty="0"/>
          </a:p>
        </p:txBody>
      </p:sp>
      <p:pic>
        <p:nvPicPr>
          <p:cNvPr id="11" name="图片 10">
            <a:extLst>
              <a:ext uri="{FF2B5EF4-FFF2-40B4-BE49-F238E27FC236}">
                <a16:creationId xmlns:a16="http://schemas.microsoft.com/office/drawing/2014/main" id="{42C0A59F-C4F8-AACE-020E-AAD469F750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59496" y="3877756"/>
            <a:ext cx="4133850" cy="2597658"/>
          </a:xfrm>
          <a:prstGeom prst="rect">
            <a:avLst/>
          </a:prstGeom>
        </p:spPr>
      </p:pic>
      <p:sp>
        <p:nvSpPr>
          <p:cNvPr id="13" name="对话气泡: 矩形 12">
            <a:extLst>
              <a:ext uri="{FF2B5EF4-FFF2-40B4-BE49-F238E27FC236}">
                <a16:creationId xmlns:a16="http://schemas.microsoft.com/office/drawing/2014/main" id="{A14AFD9C-D86E-C14F-7FDD-D5DE9DF2B7C2}"/>
              </a:ext>
            </a:extLst>
          </p:cNvPr>
          <p:cNvSpPr/>
          <p:nvPr/>
        </p:nvSpPr>
        <p:spPr bwMode="auto">
          <a:xfrm>
            <a:off x="6600056" y="3918855"/>
            <a:ext cx="4536504" cy="2376264"/>
          </a:xfrm>
          <a:prstGeom prst="wedgeRectCallout">
            <a:avLst>
              <a:gd name="adj1" fmla="val -69290"/>
              <a:gd name="adj2" fmla="val 5052"/>
            </a:avLst>
          </a:prstGeom>
          <a:solidFill>
            <a:schemeClr val="accent6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171450" marR="0" indent="-17145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/>
            </a:pPr>
            <a:r>
              <a:rPr lang="en-US" altLang="zh-CN" sz="1300" dirty="0"/>
              <a:t>The cross-link wake-up frame can be a cross-link variant of a Control frame</a:t>
            </a:r>
          </a:p>
          <a:p>
            <a:pPr marL="914400" lvl="1" indent="-171450">
              <a:buFont typeface="Arial" panose="020B0604020202020204" pitchFamily="34" charset="0"/>
              <a:buChar char="•"/>
            </a:pPr>
            <a:r>
              <a:rPr kumimoji="0" lang="en-US" altLang="zh-CN" sz="13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such as </a:t>
            </a:r>
            <a:r>
              <a:rPr lang="en-US" altLang="zh-CN" sz="1300" dirty="0"/>
              <a:t>a cross-link Trigger frame, a cross-link PS-Poll frame </a:t>
            </a:r>
          </a:p>
          <a:p>
            <a:pPr marL="914400" lvl="1" indent="-171450">
              <a:buFont typeface="Arial" panose="020B0604020202020204" pitchFamily="34" charset="0"/>
              <a:buChar char="•"/>
            </a:pPr>
            <a:r>
              <a:rPr lang="en-US" altLang="zh-CN" sz="1300" dirty="0"/>
              <a:t>frame format detail is TBD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zh-CN" sz="1300" dirty="0"/>
              <a:t>It can indicate whether carrier sense is required when STA22 wakes up, since STA12 may be TXOP holder on link2</a:t>
            </a:r>
            <a:endParaRPr kumimoji="0" lang="en-US" altLang="zh-CN" sz="13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kumimoji="0" lang="en-US" altLang="zh-CN" sz="13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Since </a:t>
            </a:r>
            <a:r>
              <a:rPr lang="en-US" altLang="zh-CN" sz="1300" dirty="0"/>
              <a:t>cross-link message may introduce additional processing time and delay, the lifetime of such message may be included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kumimoji="0" lang="en-US" altLang="zh-CN" sz="13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In case STA23 is also in deep doze, the wake up frame can wake up both STA22 and STA23</a:t>
            </a:r>
            <a:endParaRPr kumimoji="0" lang="zh-CN" altLang="en-US" sz="13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021135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5F237AC-19DE-6E21-ED1B-6EF2557775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200" dirty="0"/>
              <a:t>Proposal: </a:t>
            </a:r>
            <a:r>
              <a:rPr lang="en-US" altLang="zh-CN" dirty="0"/>
              <a:t>Example 1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77AD99A-3CAD-DD95-440C-15B81ECFC5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628801"/>
            <a:ext cx="10361084" cy="72008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zh-CN" dirty="0"/>
              <a:t>When STA22 on link2 goes into deep doze mode with limited capability, it can still be</a:t>
            </a:r>
            <a:r>
              <a:rPr lang="en-US" altLang="zh-CN" sz="2400" dirty="0"/>
              <a:t> up </a:t>
            </a:r>
            <a:r>
              <a:rPr lang="en-US" altLang="zh-CN" dirty="0"/>
              <a:t>via </a:t>
            </a:r>
            <a:r>
              <a:rPr lang="en-US" altLang="zh-CN" sz="2400" dirty="0"/>
              <a:t>cross-link frame by </a:t>
            </a:r>
            <a:r>
              <a:rPr lang="en-US" altLang="zh-CN" dirty="0"/>
              <a:t>STA11 on link1</a:t>
            </a:r>
            <a:endParaRPr lang="en-US" altLang="zh-CN" sz="2000" dirty="0"/>
          </a:p>
          <a:p>
            <a:pPr lvl="1">
              <a:buFont typeface="Arial" panose="020B0604020202020204" pitchFamily="34" charset="0"/>
              <a:buChar char="•"/>
            </a:pPr>
            <a:endParaRPr lang="en-US" altLang="zh-CN" dirty="0"/>
          </a:p>
          <a:p>
            <a:pPr lvl="1">
              <a:buFont typeface="Arial" panose="020B0604020202020204" pitchFamily="34" charset="0"/>
              <a:buChar char="•"/>
            </a:pPr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1870D7EA-01DF-05A9-92BE-06D2CF296F4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B8896E4D-7F6D-A4A9-A64D-7AF7F2FD642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Yuxin Lu, TCL Industries</a:t>
            </a:r>
            <a:endParaRPr lang="en-GB" dirty="0"/>
          </a:p>
        </p:txBody>
      </p:sp>
      <p:sp>
        <p:nvSpPr>
          <p:cNvPr id="6" name="日期占位符 5">
            <a:extLst>
              <a:ext uri="{FF2B5EF4-FFF2-40B4-BE49-F238E27FC236}">
                <a16:creationId xmlns:a16="http://schemas.microsoft.com/office/drawing/2014/main" id="{E4B6876B-C771-9EFC-7E29-2D0A8F2493A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/>
              <a:t>May 2024</a:t>
            </a:r>
            <a:endParaRPr lang="en-GB" dirty="0"/>
          </a:p>
        </p:txBody>
      </p:sp>
      <p:sp>
        <p:nvSpPr>
          <p:cNvPr id="7" name="对话气泡: 矩形 6">
            <a:extLst>
              <a:ext uri="{FF2B5EF4-FFF2-40B4-BE49-F238E27FC236}">
                <a16:creationId xmlns:a16="http://schemas.microsoft.com/office/drawing/2014/main" id="{C15A70F5-2A93-910F-5784-EE35725468AD}"/>
              </a:ext>
            </a:extLst>
          </p:cNvPr>
          <p:cNvSpPr/>
          <p:nvPr/>
        </p:nvSpPr>
        <p:spPr bwMode="auto">
          <a:xfrm>
            <a:off x="9336360" y="2852936"/>
            <a:ext cx="2235836" cy="3168352"/>
          </a:xfrm>
          <a:prstGeom prst="wedgeRectCallout">
            <a:avLst>
              <a:gd name="adj1" fmla="val -75363"/>
              <a:gd name="adj2" fmla="val 2730"/>
            </a:avLst>
          </a:prstGeom>
          <a:solidFill>
            <a:schemeClr val="accent6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171450" marR="0" indent="-17145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/>
            </a:pPr>
            <a:r>
              <a:rPr kumimoji="0" lang="en-US" altLang="zh-CN" sz="13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e.g. </a:t>
            </a:r>
            <a:r>
              <a:rPr lang="en-US" altLang="zh-CN" sz="1300" dirty="0"/>
              <a:t>i</a:t>
            </a:r>
            <a:r>
              <a:rPr kumimoji="0" lang="en-US" altLang="zh-CN" sz="13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n case STA22 (on 5GHz link) is in doze of scheduled PS (such as TWT), STA12 has LL traffic arrived for STA22</a:t>
            </a:r>
          </a:p>
          <a:p>
            <a:pPr marL="171450" marR="0" indent="-17145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/>
            </a:pPr>
            <a:endParaRPr lang="en-US" altLang="zh-CN" sz="13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zh-CN" sz="1300" dirty="0"/>
              <a:t>This wake-up frame can indicate the PM mode for MLD1’s affiliated non-AP STAs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altLang="zh-CN" sz="13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zh-CN" sz="1300" dirty="0"/>
              <a:t>STA22 can indicate its availability using frames such as PS-Poll</a:t>
            </a:r>
          </a:p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CN" altLang="en-US" sz="13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pic>
        <p:nvPicPr>
          <p:cNvPr id="12" name="图片 11">
            <a:extLst>
              <a:ext uri="{FF2B5EF4-FFF2-40B4-BE49-F238E27FC236}">
                <a16:creationId xmlns:a16="http://schemas.microsoft.com/office/drawing/2014/main" id="{7B71BF17-2D01-5095-D132-783723AD6FD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3944" y="2412430"/>
            <a:ext cx="7848600" cy="4062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91810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11-24-xxxx-00-00bn-cross-link-transmission-in-MLO.pptx" id="{8FF4CD9B-E030-4AF1-B4E1-71BAED612B13}" vid="{68720158-918F-4E4D-83E5-03229F242E0F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4688</TotalTime>
  <Words>1320</Words>
  <Application>Microsoft Office PowerPoint</Application>
  <PresentationFormat>宽屏</PresentationFormat>
  <Paragraphs>147</Paragraphs>
  <Slides>14</Slides>
  <Notes>3</Notes>
  <HiddenSlides>0</HiddenSlides>
  <MMClips>0</MMClips>
  <ScaleCrop>false</ScaleCrop>
  <HeadingPairs>
    <vt:vector size="8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19" baseType="lpstr">
      <vt:lpstr>Arial Unicode MS</vt:lpstr>
      <vt:lpstr>Arial</vt:lpstr>
      <vt:lpstr>Times New Roman</vt:lpstr>
      <vt:lpstr>Office 主题​​</vt:lpstr>
      <vt:lpstr>Document</vt:lpstr>
      <vt:lpstr>Cross-link Wake-up to Go Deeper in Power Save </vt:lpstr>
      <vt:lpstr>Abstract</vt:lpstr>
      <vt:lpstr>Background</vt:lpstr>
      <vt:lpstr>Re-cap: Power Save Mode Transition</vt:lpstr>
      <vt:lpstr>Re-cap: Cross-link Power Save with MLO</vt:lpstr>
      <vt:lpstr>Problem Statement: Can We Go Deeper in PS?</vt:lpstr>
      <vt:lpstr>Problem Statement: Can We Go Deeper in PS? Critical Traffic Consideration</vt:lpstr>
      <vt:lpstr>Proposal: Exploit Cross-link Wake-up to Go Deeper in PS</vt:lpstr>
      <vt:lpstr>Proposal: Example 1</vt:lpstr>
      <vt:lpstr>Proposal: Example 2</vt:lpstr>
      <vt:lpstr>Proposal: Example 3</vt:lpstr>
      <vt:lpstr>Proposal: Example 4</vt:lpstr>
      <vt:lpstr>Proposal: Summary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yuxin lu</dc:creator>
  <cp:keywords/>
  <cp:lastModifiedBy>yuxin lu</cp:lastModifiedBy>
  <cp:revision>518</cp:revision>
  <cp:lastPrinted>1601-01-01T00:00:00Z</cp:lastPrinted>
  <dcterms:created xsi:type="dcterms:W3CDTF">2024-03-21T07:30:31Z</dcterms:created>
  <dcterms:modified xsi:type="dcterms:W3CDTF">2024-05-08T06:16:48Z</dcterms:modified>
  <cp:category>Name, Affiliation</cp:category>
</cp:coreProperties>
</file>