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6" r:id="rId3"/>
    <p:sldId id="289" r:id="rId4"/>
    <p:sldId id="287" r:id="rId5"/>
    <p:sldId id="290" r:id="rId6"/>
    <p:sldId id="292" r:id="rId7"/>
    <p:sldId id="293" r:id="rId8"/>
    <p:sldId id="283" r:id="rId9"/>
    <p:sldId id="264" r:id="rId10"/>
    <p:sldId id="295" r:id="rId11"/>
    <p:sldId id="297" r:id="rId12"/>
    <p:sldId id="298" r:id="rId13"/>
    <p:sldId id="300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李雅璞(Yapu)" initials="李雅璞(Yapu)" lastIdx="10" clrIdx="0">
    <p:extLst>
      <p:ext uri="{19B8F6BF-5375-455C-9EA6-DF929625EA0E}">
        <p15:presenceInfo xmlns:p15="http://schemas.microsoft.com/office/powerpoint/2012/main" userId="S-1-5-21-1439682878-3164288827-2260694920-9856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6349" autoAdjust="0"/>
  </p:normalViewPr>
  <p:slideViewPr>
    <p:cSldViewPr>
      <p:cViewPr varScale="1">
        <p:scale>
          <a:sx n="62" d="100"/>
          <a:sy n="62" d="100"/>
        </p:scale>
        <p:origin x="1552" y="5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3870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HUANG LEI, OPPO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HUANG LEI, OPPO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837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2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727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710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900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altLang="zh-CN"/>
              <a:t>October 2021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HUANG LEI, OPPO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272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6B9E316-3FC6-4A03-A1FE-CAAC449B49C3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750AE74-090E-442D-8FED-A7E60B8CC80B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51654A7-8298-4BFA-A7FA-5CF42DC1006B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dirty="0"/>
              <a:t>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7701278-7C45-40FB-8D04-0DD0F45A567C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CA3B6800-F86B-466D-B5BA-9032F0C78C3A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0CC1B73D-F49E-47B3-B045-DDD5451A0924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F2C9FB48-9D8C-4A0E-8C17-4B9080D25664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CD83D89-29C8-4314-8C32-79610BA50C34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7F2A58B-0776-494C-86E1-0D8E9BEF6837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7951F4A-B7C1-49A2-80F2-5A3CE0649B47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9FC5653-7448-4CF4-ADC1-23BAFDD1965B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5790534-7626-4F3B-9E86-F1AB5DE6B95E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April 2024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D661874-90D2-4D53-9891-6C29CDFC1837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D82F90E-DC63-46E0-814E-B57B483E924D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3ED5C35C-B505-4853-B854-DBB71465642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April 2024</a:t>
            </a:r>
            <a:endParaRPr lang="en-GB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802.11-24/0736r1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Y</a:t>
            </a:r>
            <a:r>
              <a:rPr lang="en-US" altLang="zh-CN" dirty="0" err="1"/>
              <a:t>apu</a:t>
            </a:r>
            <a:r>
              <a:rPr lang="en-US" altLang="zh-CN" dirty="0"/>
              <a:t> Li</a:t>
            </a:r>
            <a:r>
              <a:rPr lang="en-GB" dirty="0"/>
              <a:t>, OPPO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67544" y="764704"/>
            <a:ext cx="8278688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Preamble </a:t>
            </a:r>
            <a:r>
              <a:rPr lang="en-US" altLang="zh-CN" sz="2800" dirty="0"/>
              <a:t>and PE transmission in PPDU using DRU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234888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2024-7</a:t>
            </a:r>
            <a:r>
              <a:rPr lang="en-US" altLang="zh-CN" sz="2000" b="0" dirty="0"/>
              <a:t>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1622178"/>
              </p:ext>
            </p:extLst>
          </p:nvPr>
        </p:nvGraphicFramePr>
        <p:xfrm>
          <a:off x="536575" y="3063875"/>
          <a:ext cx="7989888" cy="289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1" name="Document" r:id="rId4" imgW="8220869" imgH="2982226" progId="Word.Document.8">
                  <p:embed/>
                </p:oleObj>
              </mc:Choice>
              <mc:Fallback>
                <p:oleObj name="Document" r:id="rId4" imgW="8220869" imgH="298222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3063875"/>
                        <a:ext cx="7989888" cy="2890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787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43A8ADE-6B7F-4AAF-A44E-F049D275F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Appendix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646027E-C80D-484B-9C2D-BEB118F4DD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B7A031B-BB4B-4BC1-A1DC-F7CBCBE5BC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BD1364E8-BA30-4196-B078-FE0720D118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graphicFrame>
        <p:nvGraphicFramePr>
          <p:cNvPr id="8" name="Table 1">
            <a:extLst>
              <a:ext uri="{FF2B5EF4-FFF2-40B4-BE49-F238E27FC236}">
                <a16:creationId xmlns:a16="http://schemas.microsoft.com/office/drawing/2014/main" id="{48DBE246-3AE9-4C97-8F1C-3972E3119E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212976"/>
              </p:ext>
            </p:extLst>
          </p:nvPr>
        </p:nvGraphicFramePr>
        <p:xfrm>
          <a:off x="395536" y="1844824"/>
          <a:ext cx="8424934" cy="381642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76760167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752229788"/>
                    </a:ext>
                  </a:extLst>
                </a:gridCol>
                <a:gridCol w="1079501">
                  <a:extLst>
                    <a:ext uri="{9D8B030D-6E8A-4147-A177-3AD203B41FA5}">
                      <a16:colId xmlns:a16="http://schemas.microsoft.com/office/drawing/2014/main" val="1658837716"/>
                    </a:ext>
                  </a:extLst>
                </a:gridCol>
                <a:gridCol w="1022637">
                  <a:extLst>
                    <a:ext uri="{9D8B030D-6E8A-4147-A177-3AD203B41FA5}">
                      <a16:colId xmlns:a16="http://schemas.microsoft.com/office/drawing/2014/main" val="1217758574"/>
                    </a:ext>
                  </a:extLst>
                </a:gridCol>
                <a:gridCol w="922198">
                  <a:extLst>
                    <a:ext uri="{9D8B030D-6E8A-4147-A177-3AD203B41FA5}">
                      <a16:colId xmlns:a16="http://schemas.microsoft.com/office/drawing/2014/main" val="1417320297"/>
                    </a:ext>
                  </a:extLst>
                </a:gridCol>
                <a:gridCol w="1123076">
                  <a:extLst>
                    <a:ext uri="{9D8B030D-6E8A-4147-A177-3AD203B41FA5}">
                      <a16:colId xmlns:a16="http://schemas.microsoft.com/office/drawing/2014/main" val="1604547757"/>
                    </a:ext>
                  </a:extLst>
                </a:gridCol>
                <a:gridCol w="1022637">
                  <a:extLst>
                    <a:ext uri="{9D8B030D-6E8A-4147-A177-3AD203B41FA5}">
                      <a16:colId xmlns:a16="http://schemas.microsoft.com/office/drawing/2014/main" val="4288424669"/>
                    </a:ext>
                  </a:extLst>
                </a:gridCol>
                <a:gridCol w="1022637">
                  <a:extLst>
                    <a:ext uri="{9D8B030D-6E8A-4147-A177-3AD203B41FA5}">
                      <a16:colId xmlns:a16="http://schemas.microsoft.com/office/drawing/2014/main" val="2957672926"/>
                    </a:ext>
                  </a:extLst>
                </a:gridCol>
              </a:tblGrid>
              <a:tr h="3180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RU Size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Field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Tx Power (dBm)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Gap=</a:t>
                      </a:r>
                      <a:r>
                        <a:rPr lang="en-US" sz="1200" b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UHR</a:t>
                      </a:r>
                      <a:r>
                        <a:rPr lang="en-US" altLang="zh-CN" sz="1200" b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modulated</a:t>
                      </a:r>
                      <a:r>
                        <a:rPr lang="zh-CN" altLang="en-US" sz="12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－</a:t>
                      </a:r>
                      <a:r>
                        <a:rPr lang="en-US" sz="1200" b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PreUHR</a:t>
                      </a:r>
                      <a:r>
                        <a:rPr lang="en-US" altLang="zh-CN" sz="1200" b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modulated</a:t>
                      </a:r>
                      <a:r>
                        <a:rPr lang="en-US" sz="1200" b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altLang="zh-CN" sz="1200" b="1" u="none" strike="noStrike" dirty="0">
                          <a:effectLst/>
                          <a:latin typeface="+mn-lt"/>
                        </a:rPr>
                        <a:t>(dB)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3288046"/>
                  </a:ext>
                </a:extLst>
              </a:tr>
              <a:tr h="3180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DRU</a:t>
                      </a:r>
                      <a:r>
                        <a:rPr lang="en-US" sz="1200" b="1" u="none" strike="noStrike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BW20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DRU</a:t>
                      </a:r>
                      <a:r>
                        <a:rPr lang="en-US" sz="1200" b="1" u="none" strike="noStrike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BW40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DRU</a:t>
                      </a:r>
                      <a:r>
                        <a:rPr lang="en-US" sz="1200" b="1" u="none" strike="noStrike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BW80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DRU</a:t>
                      </a:r>
                      <a:r>
                        <a:rPr lang="en-US" sz="1200" b="1" u="none" strike="noStrike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BW20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DRU</a:t>
                      </a:r>
                      <a:r>
                        <a:rPr lang="en-US" sz="1200" b="1" u="none" strike="noStrike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BW40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DRU</a:t>
                      </a:r>
                      <a:r>
                        <a:rPr lang="en-US" sz="1200" b="1" u="none" strike="noStrike" dirty="0">
                          <a:effectLst/>
                          <a:latin typeface="+mn-lt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BW80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9614704"/>
                  </a:ext>
                </a:extLst>
              </a:tr>
              <a:tr h="3180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RU26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Pre-UHR modulated</a:t>
                      </a:r>
                      <a:r>
                        <a:rPr lang="zh-CN" alt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</a:t>
                      </a:r>
                      <a:endParaRPr lang="en-US" altLang="zh-CN" sz="1400" b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11.11, 11.43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14.12, 14.44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17.13, 17.45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-0.90, -1.22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-0.90, -1.22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-3.91, -4.23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08448756"/>
                  </a:ext>
                </a:extLst>
              </a:tr>
              <a:tr h="318035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UHR </a:t>
                      </a: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modulated</a:t>
                      </a:r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10.21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13.22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13.22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545472"/>
                  </a:ext>
                </a:extLst>
              </a:tr>
              <a:tr h="3180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RU52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Pre-UHR modulated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11.11, 11.43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14.12, 14.44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17.13, 17.45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0.35, 0.03</a:t>
                      </a:r>
                      <a:endParaRPr lang="en-US" altLang="zh-CN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-0.90, -1.22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-0.90, -1.22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47585186"/>
                  </a:ext>
                </a:extLst>
              </a:tr>
              <a:tr h="318035"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RU52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UHR </a:t>
                      </a: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modulated</a:t>
                      </a:r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11.46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13.22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16.23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5520529"/>
                  </a:ext>
                </a:extLst>
              </a:tr>
              <a:tr h="3180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RU106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Pre-UHR modulated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11.11, 11.43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14.12, 14.44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17.13, 17.45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0.43, 0.11</a:t>
                      </a:r>
                      <a:endParaRPr lang="en-US" altLang="zh-CN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0.43, 0.11</a:t>
                      </a:r>
                      <a:endParaRPr lang="en-US" altLang="zh-CN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-0.82, -1.14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59671533"/>
                  </a:ext>
                </a:extLst>
              </a:tr>
              <a:tr h="318035"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RU106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UHR </a:t>
                      </a: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modulated</a:t>
                      </a:r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11.54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14.55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16.31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9826924"/>
                  </a:ext>
                </a:extLst>
              </a:tr>
              <a:tr h="3180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RU242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Pre-UHR modulated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14.12, 14.44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17.13, 17.45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0.34, 0.02</a:t>
                      </a:r>
                      <a:endParaRPr lang="en-US" altLang="zh-CN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-0.24, -0.56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1269103"/>
                  </a:ext>
                </a:extLst>
              </a:tr>
              <a:tr h="318035"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RU242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UHR </a:t>
                      </a: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modulated</a:t>
                      </a:r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14.46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16.89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9807022"/>
                  </a:ext>
                </a:extLst>
              </a:tr>
              <a:tr h="31803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RU484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Pre-UHR modulated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N/A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17.13, 17.45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0.34, 0.02</a:t>
                      </a:r>
                      <a:endParaRPr lang="en-US" altLang="zh-CN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5345956"/>
                  </a:ext>
                </a:extLst>
              </a:tr>
              <a:tr h="318035"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RU484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UHR </a:t>
                      </a:r>
                      <a:r>
                        <a:rPr lang="en-US" altLang="zh-CN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modulated</a:t>
                      </a:r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N/A</a:t>
                      </a:r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17.47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039449"/>
                  </a:ext>
                </a:extLst>
              </a:tr>
            </a:tbl>
          </a:graphicData>
        </a:graphic>
      </p:graphicFrame>
      <p:sp>
        <p:nvSpPr>
          <p:cNvPr id="9" name="文本框 8">
            <a:extLst>
              <a:ext uri="{FF2B5EF4-FFF2-40B4-BE49-F238E27FC236}">
                <a16:creationId xmlns:a16="http://schemas.microsoft.com/office/drawing/2014/main" id="{380469D1-6178-4C6B-B0C5-D98480FE49C3}"/>
              </a:ext>
            </a:extLst>
          </p:cNvPr>
          <p:cNvSpPr txBox="1"/>
          <p:nvPr/>
        </p:nvSpPr>
        <p:spPr>
          <a:xfrm>
            <a:off x="89538" y="5733256"/>
            <a:ext cx="91629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Note 1: PSD = -1dBm/MHz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*Note 2: The two values in the pre-UHR modulated field correspond to the L-STF/L-LTF field and the L-SIG/U-SIG/UHR-SIG field, respectively.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Since the L-STF/L-LTF field uses 52 tones, L-SIG/U-SIG/EHT-SIG field uses 56 tones. </a:t>
            </a:r>
            <a:r>
              <a:rPr lang="zh-CN" altLang="en-US" sz="1200" dirty="0">
                <a:solidFill>
                  <a:schemeClr val="tx1"/>
                </a:solidFill>
              </a:rPr>
              <a:t> </a:t>
            </a:r>
            <a:endParaRPr lang="en-US" altLang="zh-CN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775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0AC2A7-D96A-4EC7-8ABB-5E54F19E3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1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59F4401-5813-4681-9735-CCD5ED69A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following text to the </a:t>
            </a:r>
            <a:r>
              <a:rPr lang="en-US" altLang="zh-CN" dirty="0" err="1"/>
              <a:t>TGbn</a:t>
            </a:r>
            <a:r>
              <a:rPr lang="en-US" altLang="zh-CN" dirty="0"/>
              <a:t>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If a DRU for a PPDU occupies more than one 20 MHz channel, then the L-STF, L-LTF, L-SIG, and RL-SIG fields are duplicated over all the 20 MHz channels which are occupied by the DRU.</a:t>
            </a:r>
          </a:p>
          <a:p>
            <a:pPr marL="0" indent="0"/>
            <a:endParaRPr lang="en-US" altLang="ko-KR" sz="2400" kern="0" dirty="0"/>
          </a:p>
          <a:p>
            <a:pPr marL="0" indent="0"/>
            <a:r>
              <a:rPr lang="en-US" altLang="ko-KR" sz="2400" kern="0" dirty="0"/>
              <a:t>Y/N/A: //</a:t>
            </a:r>
          </a:p>
          <a:p>
            <a:pPr marL="0" indent="0"/>
            <a:endParaRPr lang="zh-CN" altLang="en-US" b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E1546FC-7633-44C3-BDF1-AA00BDA046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301BFB1-8EBC-4D8C-998E-6688A8DE3A8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1023E320-2349-471E-B22D-50FAFC3E57E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3372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47B6AF-34E6-46E5-8096-AB7F2020A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2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D6B94A2-18E0-4C06-ABE7-1D0D91EFE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46640" cy="4113213"/>
          </a:xfrm>
        </p:spPr>
        <p:txBody>
          <a:bodyPr/>
          <a:lstStyle/>
          <a:p>
            <a:r>
              <a:rPr lang="en-US" altLang="zh-CN" dirty="0"/>
              <a:t>Do you agree to add the following text to the </a:t>
            </a:r>
            <a:r>
              <a:rPr lang="en-US" altLang="zh-CN" dirty="0" err="1"/>
              <a:t>TGbn</a:t>
            </a:r>
            <a:r>
              <a:rPr lang="en-US" altLang="zh-CN" dirty="0"/>
              <a:t>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If a DRU for a PPDU occupies more than one 20 MHz channel, then the SIG field is duplicated over all the 20 MHz channels within a</a:t>
            </a:r>
            <a:r>
              <a:rPr lang="zh-CN" altLang="en-US" sz="2000" b="0" dirty="0"/>
              <a:t> </a:t>
            </a:r>
            <a:r>
              <a:rPr lang="en-US" altLang="zh-CN" sz="2000" b="0" dirty="0"/>
              <a:t>given 80MHz frequency subblock which are occupied by the DRU.</a:t>
            </a:r>
            <a:endParaRPr lang="en-US" altLang="zh-CN" sz="16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0" dirty="0"/>
              <a:t>The content of SIG field between different 80MHz frequency subblocks is TBD.</a:t>
            </a:r>
          </a:p>
          <a:p>
            <a:pPr marL="400050" lvl="1" indent="0"/>
            <a:r>
              <a:rPr lang="en-US" altLang="zh-CN" sz="1800" b="0" dirty="0"/>
              <a:t>Note: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The SIG field is U-SIG in a UHR TB PPDU </a:t>
            </a:r>
          </a:p>
          <a:p>
            <a:pPr indent="0"/>
            <a:endParaRPr lang="en-US" altLang="ko-KR" sz="2000" kern="0" dirty="0"/>
          </a:p>
          <a:p>
            <a:pPr marL="0" indent="0"/>
            <a:r>
              <a:rPr lang="en-US" altLang="ko-KR" sz="2000" kern="0" dirty="0"/>
              <a:t>Y/N/A: //</a:t>
            </a:r>
          </a:p>
          <a:p>
            <a:pPr indent="0"/>
            <a:endParaRPr lang="en-US" altLang="zh-CN" sz="2000" b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845F9F5-EB10-42BA-94E4-FB14B9D52F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1B094A7-4D41-4022-8A5B-432FDEC747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6461965C-FD17-44CC-B3AE-8CEE2F2505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56555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47B6AF-34E6-46E5-8096-AB7F2020A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3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D6B94A2-18E0-4C06-ABE7-1D0D91EFE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4632" cy="4113213"/>
          </a:xfrm>
        </p:spPr>
        <p:txBody>
          <a:bodyPr/>
          <a:lstStyle/>
          <a:p>
            <a:r>
              <a:rPr lang="en-US" altLang="zh-CN" dirty="0"/>
              <a:t>Do you agree to add the following text to the </a:t>
            </a:r>
            <a:r>
              <a:rPr lang="en-US" altLang="zh-CN" dirty="0" err="1"/>
              <a:t>TGbn</a:t>
            </a:r>
            <a:r>
              <a:rPr lang="en-US" altLang="zh-CN" dirty="0"/>
              <a:t>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 set of tones used by the PE field should be </a:t>
            </a:r>
            <a:r>
              <a:rPr lang="en-US" altLang="zh-CN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same as </a:t>
            </a:r>
            <a:r>
              <a:rPr lang="en-US" altLang="zh-CN" sz="2000" b="0" dirty="0"/>
              <a:t>the set of tones in the DRU used by the Data field.</a:t>
            </a:r>
          </a:p>
          <a:p>
            <a:endParaRPr lang="en-US" altLang="ko-KR" sz="2400" kern="0" dirty="0"/>
          </a:p>
          <a:p>
            <a:r>
              <a:rPr lang="en-US" altLang="ko-KR" sz="2400" kern="0" dirty="0"/>
              <a:t>Y/N/A: //</a:t>
            </a:r>
          </a:p>
          <a:p>
            <a:endParaRPr lang="zh-CN" altLang="en-US" b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845F9F5-EB10-42BA-94E4-FB14B9D52F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1B094A7-4D41-4022-8A5B-432FDEC747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6461965C-FD17-44CC-B3AE-8CEE2F2505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1819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4569D8-F2BE-46EA-BD12-D5CA0BAE8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FC14054-BF54-44C6-B834-B69BB82373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A0F0979-25FE-4997-BE30-63E9764958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3C475587-E7A9-43E6-B221-E814AB9142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65395A28-6EC1-48FE-A6C2-4712F6EDE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7868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The DRU consists of subcarriers spreading across a certain bandwidth to overcome PSD limitations.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Most contributions focus on Data transmission by using DRU.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In [1]-[7], there are many high level design principles of DRU, e.g. distributed BW, DRU size, puncturing, and hybrid mode, etc.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In [8]-[15], DRU tone plan and pilot design are discussed.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In this presentation, we will share our thoughts on Preamble and PE transmission in PPDU using DRU.</a:t>
            </a:r>
          </a:p>
        </p:txBody>
      </p:sp>
    </p:spTree>
    <p:extLst>
      <p:ext uri="{BB962C8B-B14F-4D97-AF65-F5344CB8AC3E}">
        <p14:creationId xmlns:p14="http://schemas.microsoft.com/office/powerpoint/2010/main" val="3934424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A18CF0-D74F-4BC2-958D-75F260796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Problem 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C33D3CA-5B07-484B-BE53-11ECEE38A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When DRU is introduced, how should PPDU’s Preamble and PE be transmitted to match the performance of Data?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We mainly focus on UL TB transmissions.</a:t>
            </a: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B4F2B44-5EDD-4C83-85B2-21F313D9D1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E4D50A-56E9-4A41-9665-2DAC68B5CC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F4D2079-F1D8-437E-A29E-A3D2BC9053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868FF5C-44DB-4962-A7F8-D7DA811F3777}"/>
              </a:ext>
            </a:extLst>
          </p:cNvPr>
          <p:cNvSpPr/>
          <p:nvPr/>
        </p:nvSpPr>
        <p:spPr bwMode="auto">
          <a:xfrm>
            <a:off x="899592" y="4365104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D32E42A7-602A-4CCF-BB14-D1F1600565AD}"/>
              </a:ext>
            </a:extLst>
          </p:cNvPr>
          <p:cNvSpPr/>
          <p:nvPr/>
        </p:nvSpPr>
        <p:spPr bwMode="auto">
          <a:xfrm>
            <a:off x="1691680" y="4365104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B46A9C3D-64BB-4EE8-A61B-58AB4D0B0628}"/>
              </a:ext>
            </a:extLst>
          </p:cNvPr>
          <p:cNvSpPr/>
          <p:nvPr/>
        </p:nvSpPr>
        <p:spPr bwMode="auto">
          <a:xfrm>
            <a:off x="2411760" y="4365104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FF62DEEB-79D4-4588-9F03-5C21A7F40650}"/>
              </a:ext>
            </a:extLst>
          </p:cNvPr>
          <p:cNvSpPr/>
          <p:nvPr/>
        </p:nvSpPr>
        <p:spPr bwMode="auto">
          <a:xfrm>
            <a:off x="3995936" y="4365104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SIG </a:t>
            </a:r>
            <a:endParaRPr kumimoji="0" lang="zh-CN" altLang="en-US" sz="16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53EEA872-53F1-45B9-ABE1-AD6C99865923}"/>
              </a:ext>
            </a:extLst>
          </p:cNvPr>
          <p:cNvSpPr/>
          <p:nvPr/>
        </p:nvSpPr>
        <p:spPr bwMode="auto">
          <a:xfrm>
            <a:off x="3131840" y="4365104"/>
            <a:ext cx="86409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90765844-46E3-426C-8D8A-206C4471E055}"/>
              </a:ext>
            </a:extLst>
          </p:cNvPr>
          <p:cNvSpPr/>
          <p:nvPr/>
        </p:nvSpPr>
        <p:spPr bwMode="auto">
          <a:xfrm>
            <a:off x="4932040" y="4365104"/>
            <a:ext cx="108012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UHR-STF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725C11DB-C086-4AB6-B5B8-A58EAA464F00}"/>
              </a:ext>
            </a:extLst>
          </p:cNvPr>
          <p:cNvSpPr/>
          <p:nvPr/>
        </p:nvSpPr>
        <p:spPr bwMode="auto">
          <a:xfrm>
            <a:off x="6012160" y="4365104"/>
            <a:ext cx="108012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UHR-LTF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28E019C6-D626-4D1F-AA4F-BC2E4D7C89A6}"/>
              </a:ext>
            </a:extLst>
          </p:cNvPr>
          <p:cNvSpPr/>
          <p:nvPr/>
        </p:nvSpPr>
        <p:spPr bwMode="auto">
          <a:xfrm>
            <a:off x="7092280" y="4365104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8C3A8211-D7C8-41E1-8F4C-0F52B606AC76}"/>
              </a:ext>
            </a:extLst>
          </p:cNvPr>
          <p:cNvSpPr/>
          <p:nvPr/>
        </p:nvSpPr>
        <p:spPr bwMode="auto">
          <a:xfrm>
            <a:off x="7884368" y="4365104"/>
            <a:ext cx="43204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8A3F7911-5DD8-4B2C-B26F-80C386A139FE}"/>
              </a:ext>
            </a:extLst>
          </p:cNvPr>
          <p:cNvSpPr txBox="1"/>
          <p:nvPr/>
        </p:nvSpPr>
        <p:spPr>
          <a:xfrm>
            <a:off x="3491880" y="4869160"/>
            <a:ext cx="19442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Example: UHR PPDU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433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1D913C-365D-4DC8-ABE6-9B2061926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Legacy preamble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C1F00CA-BD1B-442D-9E1B-0A3A8CD9C0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EEAD87F-217D-4A70-8845-634E2D6F9E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B4F4278C-DD69-4BA4-A8AF-4FE73F7CF3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54A6101-F3D2-427A-8AAD-E7DC8E64BB26}"/>
              </a:ext>
            </a:extLst>
          </p:cNvPr>
          <p:cNvSpPr/>
          <p:nvPr/>
        </p:nvSpPr>
        <p:spPr bwMode="auto">
          <a:xfrm>
            <a:off x="683568" y="4437112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  <a:endParaRPr kumimoji="0" lang="zh-CN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15D12161-8EF1-48E1-9346-4B11E75C5DFE}"/>
              </a:ext>
            </a:extLst>
          </p:cNvPr>
          <p:cNvSpPr/>
          <p:nvPr/>
        </p:nvSpPr>
        <p:spPr bwMode="auto">
          <a:xfrm>
            <a:off x="1475656" y="4437112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  <a:endParaRPr kumimoji="0" lang="zh-CN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95377FB-E1A2-4E1E-900B-61C1BB249D19}"/>
              </a:ext>
            </a:extLst>
          </p:cNvPr>
          <p:cNvSpPr/>
          <p:nvPr/>
        </p:nvSpPr>
        <p:spPr bwMode="auto">
          <a:xfrm>
            <a:off x="2267744" y="4437112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  <a:endParaRPr kumimoji="0" lang="zh-CN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ECBCE610-07E5-4FF6-AB2E-1D0DABACFF59}"/>
              </a:ext>
            </a:extLst>
          </p:cNvPr>
          <p:cNvSpPr/>
          <p:nvPr/>
        </p:nvSpPr>
        <p:spPr bwMode="auto">
          <a:xfrm>
            <a:off x="3995936" y="4437112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SIG </a:t>
            </a:r>
            <a:endParaRPr kumimoji="0" lang="zh-CN" altLang="en-US" sz="16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4C4FD8D7-B746-4655-8685-9DA570566EF5}"/>
              </a:ext>
            </a:extLst>
          </p:cNvPr>
          <p:cNvSpPr/>
          <p:nvPr/>
        </p:nvSpPr>
        <p:spPr bwMode="auto">
          <a:xfrm>
            <a:off x="3059832" y="4437112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RL-SIG</a:t>
            </a:r>
            <a:endParaRPr kumimoji="0" lang="zh-CN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2C8F0559-4911-494D-8A5A-BBFB27F669BD}"/>
              </a:ext>
            </a:extLst>
          </p:cNvPr>
          <p:cNvSpPr/>
          <p:nvPr/>
        </p:nvSpPr>
        <p:spPr bwMode="auto">
          <a:xfrm>
            <a:off x="4932040" y="4437112"/>
            <a:ext cx="108012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UHR-STF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CCFCD6E7-4D23-47BA-8BFF-165731DF6170}"/>
              </a:ext>
            </a:extLst>
          </p:cNvPr>
          <p:cNvSpPr/>
          <p:nvPr/>
        </p:nvSpPr>
        <p:spPr bwMode="auto">
          <a:xfrm>
            <a:off x="6012160" y="4437112"/>
            <a:ext cx="108012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UHR-LTF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7D26DDF-38A7-42CB-A131-0CF60B6C24FA}"/>
              </a:ext>
            </a:extLst>
          </p:cNvPr>
          <p:cNvSpPr/>
          <p:nvPr/>
        </p:nvSpPr>
        <p:spPr bwMode="auto">
          <a:xfrm>
            <a:off x="7092280" y="4437112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CB898A8-82CC-491E-B26C-634AB7C90CB6}"/>
              </a:ext>
            </a:extLst>
          </p:cNvPr>
          <p:cNvSpPr/>
          <p:nvPr/>
        </p:nvSpPr>
        <p:spPr bwMode="auto">
          <a:xfrm>
            <a:off x="7884368" y="4437112"/>
            <a:ext cx="4677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</a:t>
            </a:r>
            <a:endParaRPr kumimoji="0" lang="zh-CN" alt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12A8EE43-8414-4540-B0F8-3A6116D1B51B}"/>
              </a:ext>
            </a:extLst>
          </p:cNvPr>
          <p:cNvSpPr txBox="1"/>
          <p:nvPr/>
        </p:nvSpPr>
        <p:spPr>
          <a:xfrm>
            <a:off x="3491880" y="4941168"/>
            <a:ext cx="19442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Example: UHR PPDU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内容占位符 2">
            <a:extLst>
              <a:ext uri="{FF2B5EF4-FFF2-40B4-BE49-F238E27FC236}">
                <a16:creationId xmlns:a16="http://schemas.microsoft.com/office/drawing/2014/main" id="{933E893B-2DBD-418F-92D4-38D7CE0F9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844824"/>
            <a:ext cx="8208912" cy="28803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800" dirty="0"/>
              <a:t>When PPDU using DRU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2400" dirty="0"/>
              <a:t>L-STF, L-LTF, and L-SIG (RL-SIG) fields are duplicated over all the 20 MHz channels which overlap with the DRU assigned to the non-AP STA.</a:t>
            </a:r>
            <a:endParaRPr lang="en-US" altLang="zh-CN" sz="2400" dirty="0">
              <a:solidFill>
                <a:srgbClr val="FF0000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2000" dirty="0"/>
              <a:t>For compatibility with legacy STA detection</a:t>
            </a:r>
            <a:r>
              <a:rPr lang="zh-CN" altLang="en-US" sz="2000" dirty="0"/>
              <a:t> </a:t>
            </a: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317492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1D913C-365D-4DC8-ABE6-9B2061926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UHR-STF, UHR-LTF and PE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C1F00CA-BD1B-442D-9E1B-0A3A8CD9C0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EEAD87F-217D-4A70-8845-634E2D6F9E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B4F4278C-DD69-4BA4-A8AF-4FE73F7CF3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54A6101-F3D2-427A-8AAD-E7DC8E64BB26}"/>
              </a:ext>
            </a:extLst>
          </p:cNvPr>
          <p:cNvSpPr/>
          <p:nvPr/>
        </p:nvSpPr>
        <p:spPr bwMode="auto">
          <a:xfrm>
            <a:off x="899592" y="5157192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15D12161-8EF1-48E1-9346-4B11E75C5DFE}"/>
              </a:ext>
            </a:extLst>
          </p:cNvPr>
          <p:cNvSpPr/>
          <p:nvPr/>
        </p:nvSpPr>
        <p:spPr bwMode="auto">
          <a:xfrm>
            <a:off x="1691680" y="5157192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95377FB-E1A2-4E1E-900B-61C1BB249D19}"/>
              </a:ext>
            </a:extLst>
          </p:cNvPr>
          <p:cNvSpPr/>
          <p:nvPr/>
        </p:nvSpPr>
        <p:spPr bwMode="auto">
          <a:xfrm>
            <a:off x="2411760" y="5157192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ECBCE610-07E5-4FF6-AB2E-1D0DABACFF59}"/>
              </a:ext>
            </a:extLst>
          </p:cNvPr>
          <p:cNvSpPr/>
          <p:nvPr/>
        </p:nvSpPr>
        <p:spPr bwMode="auto">
          <a:xfrm>
            <a:off x="3995936" y="5157192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SIG </a:t>
            </a:r>
            <a:endParaRPr kumimoji="0" lang="zh-CN" altLang="en-US" sz="16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4C4FD8D7-B746-4655-8685-9DA570566EF5}"/>
              </a:ext>
            </a:extLst>
          </p:cNvPr>
          <p:cNvSpPr/>
          <p:nvPr/>
        </p:nvSpPr>
        <p:spPr bwMode="auto">
          <a:xfrm>
            <a:off x="3131840" y="5157192"/>
            <a:ext cx="86409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2C8F0559-4911-494D-8A5A-BBFB27F669BD}"/>
              </a:ext>
            </a:extLst>
          </p:cNvPr>
          <p:cNvSpPr/>
          <p:nvPr/>
        </p:nvSpPr>
        <p:spPr bwMode="auto">
          <a:xfrm>
            <a:off x="4932040" y="5157192"/>
            <a:ext cx="108012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UHR-STF</a:t>
            </a:r>
            <a:endParaRPr kumimoji="0" lang="zh-CN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CCFCD6E7-4D23-47BA-8BFF-165731DF6170}"/>
              </a:ext>
            </a:extLst>
          </p:cNvPr>
          <p:cNvSpPr/>
          <p:nvPr/>
        </p:nvSpPr>
        <p:spPr bwMode="auto">
          <a:xfrm>
            <a:off x="6012160" y="5157192"/>
            <a:ext cx="108012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UHR-LTF</a:t>
            </a:r>
            <a:endParaRPr kumimoji="0" lang="zh-CN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97D26DDF-38A7-42CB-A131-0CF60B6C24FA}"/>
              </a:ext>
            </a:extLst>
          </p:cNvPr>
          <p:cNvSpPr/>
          <p:nvPr/>
        </p:nvSpPr>
        <p:spPr bwMode="auto">
          <a:xfrm>
            <a:off x="7092280" y="5157192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CB898A8-82CC-491E-B26C-634AB7C90CB6}"/>
              </a:ext>
            </a:extLst>
          </p:cNvPr>
          <p:cNvSpPr/>
          <p:nvPr/>
        </p:nvSpPr>
        <p:spPr bwMode="auto">
          <a:xfrm>
            <a:off x="7884368" y="5157192"/>
            <a:ext cx="50405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</a:t>
            </a:r>
            <a:endParaRPr kumimoji="0" lang="zh-CN" altLang="en-US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12A8EE43-8414-4540-B0F8-3A6116D1B51B}"/>
              </a:ext>
            </a:extLst>
          </p:cNvPr>
          <p:cNvSpPr txBox="1"/>
          <p:nvPr/>
        </p:nvSpPr>
        <p:spPr>
          <a:xfrm>
            <a:off x="3491880" y="5661248"/>
            <a:ext cx="19442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Example: UHR PPDU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9" name="内容占位符 2">
            <a:extLst>
              <a:ext uri="{FF2B5EF4-FFF2-40B4-BE49-F238E27FC236}">
                <a16:creationId xmlns:a16="http://schemas.microsoft.com/office/drawing/2014/main" id="{97558736-E04A-4D2D-A6DE-483588171CBD}"/>
              </a:ext>
            </a:extLst>
          </p:cNvPr>
          <p:cNvSpPr txBox="1">
            <a:spLocks/>
          </p:cNvSpPr>
          <p:nvPr/>
        </p:nvSpPr>
        <p:spPr bwMode="auto">
          <a:xfrm>
            <a:off x="755576" y="1772817"/>
            <a:ext cx="7770813" cy="2880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sz="2800" kern="0" dirty="0"/>
              <a:t>When PPDU using DRU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kern="0" dirty="0"/>
              <a:t>The set of tones used in UHR-STF and UHR-LTF sequences should be the same as the set of tones in the DRU used by the Data field.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800" kern="0" dirty="0"/>
              <a:t>To ensure AGC and channel estimation consistent with DRU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kern="0" dirty="0"/>
              <a:t>The PE field should be transmitted with the same average power as the Data </a:t>
            </a:r>
            <a:r>
              <a:rPr lang="en-US" altLang="zh-CN" kern="0" dirty="0">
                <a:solidFill>
                  <a:schemeClr val="tx1"/>
                </a:solidFill>
              </a:rPr>
              <a:t>field, and be </a:t>
            </a:r>
            <a:r>
              <a:rPr lang="en-US" altLang="zh-CN" kern="0" dirty="0"/>
              <a:t>commensurate with the tones of the occupied DRU(s) in the Data field.</a:t>
            </a:r>
            <a:endParaRPr lang="en-US" altLang="zh-CN" kern="0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800" kern="0" dirty="0"/>
              <a:t>For implementation simplicity</a:t>
            </a:r>
          </a:p>
        </p:txBody>
      </p:sp>
    </p:spTree>
    <p:extLst>
      <p:ext uri="{BB962C8B-B14F-4D97-AF65-F5344CB8AC3E}">
        <p14:creationId xmlns:p14="http://schemas.microsoft.com/office/powerpoint/2010/main" val="89903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内容占位符 2">
            <a:extLst>
              <a:ext uri="{FF2B5EF4-FFF2-40B4-BE49-F238E27FC236}">
                <a16:creationId xmlns:a16="http://schemas.microsoft.com/office/drawing/2014/main" id="{A7303A6C-D113-45A5-871F-56DBB72C2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00808"/>
            <a:ext cx="8208912" cy="3600400"/>
          </a:xfrm>
        </p:spPr>
        <p:txBody>
          <a:bodyPr/>
          <a:lstStyle/>
          <a:p>
            <a:pPr marL="457200">
              <a:buFont typeface="Arial" panose="020B0604020202020204" pitchFamily="34" charset="0"/>
              <a:buChar char="•"/>
            </a:pPr>
            <a:r>
              <a:rPr lang="en-US" altLang="zh-CN" sz="2200" dirty="0"/>
              <a:t>When DRU used in a UHR TB PPDU, for example,</a:t>
            </a:r>
            <a:r>
              <a:rPr lang="zh-CN" altLang="en-US" sz="2200" dirty="0"/>
              <a:t> </a:t>
            </a:r>
            <a:r>
              <a:rPr lang="en-US" altLang="zh-CN" sz="2200" dirty="0"/>
              <a:t>the </a:t>
            </a:r>
            <a:r>
              <a:rPr lang="en-US" altLang="zh-CN" sz="2200" i="1" dirty="0"/>
              <a:t>SIG</a:t>
            </a:r>
            <a:r>
              <a:rPr lang="en-US" altLang="zh-CN" sz="2200" dirty="0"/>
              <a:t> is U-SIG.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The </a:t>
            </a:r>
            <a:r>
              <a:rPr lang="en-US" altLang="zh-CN" sz="1800" i="1" dirty="0"/>
              <a:t>SIG</a:t>
            </a:r>
            <a:r>
              <a:rPr lang="en-US" altLang="zh-CN" sz="1800" dirty="0"/>
              <a:t> field is duplicated over all the 20 MHz channels which overlaps with the DRU assigned to the STA.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In order to be compatible with STAs which do not support DRU but can also decode </a:t>
            </a:r>
            <a:r>
              <a:rPr lang="en-US" altLang="zh-CN" i="1" dirty="0">
                <a:solidFill>
                  <a:schemeClr val="tx1"/>
                </a:solidFill>
              </a:rPr>
              <a:t>SIG</a:t>
            </a:r>
            <a:r>
              <a:rPr lang="en-US" altLang="zh-CN" dirty="0">
                <a:solidFill>
                  <a:schemeClr val="tx1"/>
                </a:solidFill>
              </a:rPr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Although in some cases, the Tx power of </a:t>
            </a:r>
            <a:r>
              <a:rPr lang="en-US" altLang="zh-CN" i="1" dirty="0">
                <a:solidFill>
                  <a:schemeClr val="tx1"/>
                </a:solidFill>
              </a:rPr>
              <a:t>SIG</a:t>
            </a:r>
            <a:r>
              <a:rPr lang="en-US" altLang="zh-CN" dirty="0">
                <a:solidFill>
                  <a:schemeClr val="tx1"/>
                </a:solidFill>
              </a:rPr>
              <a:t> is slightly lower than Data, we can appropriately reduce the Tx power of Data to match preamble’s performance, and avoid introducing new PPDU format due to special processing of </a:t>
            </a:r>
            <a:r>
              <a:rPr lang="en-US" altLang="zh-CN" i="1" dirty="0">
                <a:solidFill>
                  <a:schemeClr val="tx1"/>
                </a:solidFill>
              </a:rPr>
              <a:t>SIG</a:t>
            </a:r>
            <a:r>
              <a:rPr lang="en-US" altLang="zh-CN" dirty="0">
                <a:solidFill>
                  <a:schemeClr val="tx1"/>
                </a:solidFill>
              </a:rPr>
              <a:t>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/>
                </a:solidFill>
              </a:rPr>
              <a:t>The max difference between Data and </a:t>
            </a:r>
            <a:r>
              <a:rPr lang="en-US" altLang="zh-CN" i="1" dirty="0">
                <a:solidFill>
                  <a:schemeClr val="tx1"/>
                </a:solidFill>
              </a:rPr>
              <a:t>SIG</a:t>
            </a:r>
            <a:r>
              <a:rPr lang="en-US" altLang="zh-CN" dirty="0">
                <a:solidFill>
                  <a:schemeClr val="tx1"/>
                </a:solidFill>
              </a:rPr>
              <a:t> is just 0.11dB, see appendix.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381D913C-365D-4DC8-ABE6-9B2061926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SIG (1/2)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C1F00CA-BD1B-442D-9E1B-0A3A8CD9C0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EEAD87F-217D-4A70-8845-634E2D6F9E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B4F4278C-DD69-4BA4-A8AF-4FE73F7CF3D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AF675030-97F3-49A5-9703-12BF68985E6E}"/>
              </a:ext>
            </a:extLst>
          </p:cNvPr>
          <p:cNvSpPr/>
          <p:nvPr/>
        </p:nvSpPr>
        <p:spPr bwMode="auto">
          <a:xfrm>
            <a:off x="899592" y="5517232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C5D226EB-B3BF-4547-B899-1F94C23FD1B3}"/>
              </a:ext>
            </a:extLst>
          </p:cNvPr>
          <p:cNvSpPr/>
          <p:nvPr/>
        </p:nvSpPr>
        <p:spPr bwMode="auto">
          <a:xfrm>
            <a:off x="1691680" y="5517232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91812618-46A1-422E-B3B3-2FA76D46DB5C}"/>
              </a:ext>
            </a:extLst>
          </p:cNvPr>
          <p:cNvSpPr/>
          <p:nvPr/>
        </p:nvSpPr>
        <p:spPr bwMode="auto">
          <a:xfrm>
            <a:off x="2411760" y="5517232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2ABD609-00D5-4723-B942-A990C9153C63}"/>
              </a:ext>
            </a:extLst>
          </p:cNvPr>
          <p:cNvSpPr/>
          <p:nvPr/>
        </p:nvSpPr>
        <p:spPr bwMode="auto">
          <a:xfrm>
            <a:off x="3995936" y="5517232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SIG </a:t>
            </a:r>
            <a:endParaRPr kumimoji="0" lang="zh-CN" altLang="en-US" sz="16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5E69960-B37E-4546-B9F5-0A93D6C88F0F}"/>
              </a:ext>
            </a:extLst>
          </p:cNvPr>
          <p:cNvSpPr/>
          <p:nvPr/>
        </p:nvSpPr>
        <p:spPr bwMode="auto">
          <a:xfrm>
            <a:off x="3131840" y="5517232"/>
            <a:ext cx="86409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76AA2337-3FBE-46CC-BC34-0CBF567AFD94}"/>
              </a:ext>
            </a:extLst>
          </p:cNvPr>
          <p:cNvSpPr/>
          <p:nvPr/>
        </p:nvSpPr>
        <p:spPr bwMode="auto">
          <a:xfrm>
            <a:off x="4932040" y="5517232"/>
            <a:ext cx="108012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UHR-STF</a:t>
            </a:r>
            <a:endParaRPr kumimoji="0" lang="zh-CN" alt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6A643DBA-AA4C-43CB-9C6D-80D73A948D3E}"/>
              </a:ext>
            </a:extLst>
          </p:cNvPr>
          <p:cNvSpPr/>
          <p:nvPr/>
        </p:nvSpPr>
        <p:spPr bwMode="auto">
          <a:xfrm>
            <a:off x="6012160" y="5517232"/>
            <a:ext cx="108012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UHR-LTF</a:t>
            </a:r>
            <a:endParaRPr kumimoji="0" lang="zh-CN" alt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DA23305C-E9C3-4B85-9E77-F255FF8BDA7A}"/>
              </a:ext>
            </a:extLst>
          </p:cNvPr>
          <p:cNvSpPr/>
          <p:nvPr/>
        </p:nvSpPr>
        <p:spPr bwMode="auto">
          <a:xfrm>
            <a:off x="7092280" y="5517232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43E0EDA7-3A9F-47C0-9F63-EB99DEC98386}"/>
              </a:ext>
            </a:extLst>
          </p:cNvPr>
          <p:cNvSpPr/>
          <p:nvPr/>
        </p:nvSpPr>
        <p:spPr bwMode="auto">
          <a:xfrm>
            <a:off x="7884368" y="5517232"/>
            <a:ext cx="50405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</a:t>
            </a:r>
            <a:endParaRPr kumimoji="0" lang="zh-CN" alt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820781A1-693A-40E4-8CF5-B1E9C924E714}"/>
              </a:ext>
            </a:extLst>
          </p:cNvPr>
          <p:cNvSpPr txBox="1"/>
          <p:nvPr/>
        </p:nvSpPr>
        <p:spPr>
          <a:xfrm>
            <a:off x="3491880" y="5877272"/>
            <a:ext cx="19442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Example: UHR PPDU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132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FD9880-6315-453B-9E3F-BA5E0A5D3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SIG (2/2)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48D8A89-1A2E-4BC0-9096-ED30D61639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08DD299-427B-4B43-98CE-C76AF1EB22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9363929B-2762-4EF5-A010-8DCFDB9840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A21EE831-9553-42B0-AF2C-2BC0CDF2D2F0}"/>
              </a:ext>
            </a:extLst>
          </p:cNvPr>
          <p:cNvSpPr txBox="1"/>
          <p:nvPr/>
        </p:nvSpPr>
        <p:spPr>
          <a:xfrm>
            <a:off x="2483768" y="4230380"/>
            <a:ext cx="36724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chemeClr val="tx1"/>
                </a:solidFill>
              </a:rPr>
              <a:t>Example 1: 80MHz UHR TB PPDU using DRU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5C3EC57A-FD63-4A6B-9D3B-C2B1DC13E31D}"/>
              </a:ext>
            </a:extLst>
          </p:cNvPr>
          <p:cNvCxnSpPr>
            <a:cxnSpLocks/>
          </p:cNvCxnSpPr>
          <p:nvPr/>
        </p:nvCxnSpPr>
        <p:spPr bwMode="auto">
          <a:xfrm>
            <a:off x="755576" y="3954542"/>
            <a:ext cx="784887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文本框 8">
            <a:extLst>
              <a:ext uri="{FF2B5EF4-FFF2-40B4-BE49-F238E27FC236}">
                <a16:creationId xmlns:a16="http://schemas.microsoft.com/office/drawing/2014/main" id="{AA4995D7-B5B1-4CBE-AD19-CECD40FC6D61}"/>
              </a:ext>
            </a:extLst>
          </p:cNvPr>
          <p:cNvSpPr txBox="1"/>
          <p:nvPr/>
        </p:nvSpPr>
        <p:spPr>
          <a:xfrm>
            <a:off x="8388424" y="4005064"/>
            <a:ext cx="2880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t</a:t>
            </a:r>
            <a:endParaRPr lang="zh-CN" altLang="en-US" sz="1800" dirty="0"/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BD6DAF15-2DB7-4E25-8673-73F5CAF8E030}"/>
              </a:ext>
            </a:extLst>
          </p:cNvPr>
          <p:cNvCxnSpPr>
            <a:cxnSpLocks/>
          </p:cNvCxnSpPr>
          <p:nvPr/>
        </p:nvCxnSpPr>
        <p:spPr bwMode="auto">
          <a:xfrm flipV="1">
            <a:off x="755576" y="2082334"/>
            <a:ext cx="0" cy="18805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文本框 10">
            <a:extLst>
              <a:ext uri="{FF2B5EF4-FFF2-40B4-BE49-F238E27FC236}">
                <a16:creationId xmlns:a16="http://schemas.microsoft.com/office/drawing/2014/main" id="{2013750F-3D1D-4A8D-96A7-DA19952067EE}"/>
              </a:ext>
            </a:extLst>
          </p:cNvPr>
          <p:cNvSpPr txBox="1"/>
          <p:nvPr/>
        </p:nvSpPr>
        <p:spPr>
          <a:xfrm>
            <a:off x="395536" y="1916832"/>
            <a:ext cx="2880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</a:rPr>
              <a:t>f</a:t>
            </a:r>
            <a:endParaRPr lang="zh-CN" altLang="en-US" sz="1800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2D6550D0-E165-49B5-92F7-E8D89565BE37}"/>
              </a:ext>
            </a:extLst>
          </p:cNvPr>
          <p:cNvSpPr/>
          <p:nvPr/>
        </p:nvSpPr>
        <p:spPr bwMode="auto">
          <a:xfrm>
            <a:off x="755576" y="3594502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D6A5410B-F7F2-49E7-8AE9-8BF7661EF993}"/>
              </a:ext>
            </a:extLst>
          </p:cNvPr>
          <p:cNvSpPr/>
          <p:nvPr/>
        </p:nvSpPr>
        <p:spPr bwMode="auto">
          <a:xfrm>
            <a:off x="1547664" y="3594502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56EF3CC-862C-4126-B5F1-BA2B4C4F9B9B}"/>
              </a:ext>
            </a:extLst>
          </p:cNvPr>
          <p:cNvSpPr/>
          <p:nvPr/>
        </p:nvSpPr>
        <p:spPr bwMode="auto">
          <a:xfrm>
            <a:off x="2267744" y="3594502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5FC5C9F5-5F7F-4829-AEE9-CCF46EE46568}"/>
              </a:ext>
            </a:extLst>
          </p:cNvPr>
          <p:cNvSpPr/>
          <p:nvPr/>
        </p:nvSpPr>
        <p:spPr bwMode="auto">
          <a:xfrm>
            <a:off x="3851920" y="3594502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U-SIG</a:t>
            </a:r>
            <a:endParaRPr kumimoji="0" lang="zh-CN" altLang="en-US" sz="1600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1AC90606-941B-4AC9-8569-8892720CF622}"/>
              </a:ext>
            </a:extLst>
          </p:cNvPr>
          <p:cNvSpPr/>
          <p:nvPr/>
        </p:nvSpPr>
        <p:spPr bwMode="auto">
          <a:xfrm>
            <a:off x="2987824" y="3594502"/>
            <a:ext cx="86409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403AC97B-0685-48E2-8123-6B26BFEA6276}"/>
              </a:ext>
            </a:extLst>
          </p:cNvPr>
          <p:cNvSpPr/>
          <p:nvPr/>
        </p:nvSpPr>
        <p:spPr bwMode="auto">
          <a:xfrm>
            <a:off x="755576" y="3234462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2CC95D34-F3A3-41EB-9515-D8803F9CB7BE}"/>
              </a:ext>
            </a:extLst>
          </p:cNvPr>
          <p:cNvSpPr/>
          <p:nvPr/>
        </p:nvSpPr>
        <p:spPr bwMode="auto">
          <a:xfrm>
            <a:off x="1547664" y="3234462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8996F885-7E02-4CCD-B546-86F2AE8CAAD7}"/>
              </a:ext>
            </a:extLst>
          </p:cNvPr>
          <p:cNvSpPr/>
          <p:nvPr/>
        </p:nvSpPr>
        <p:spPr bwMode="auto">
          <a:xfrm>
            <a:off x="2267744" y="3234462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D54AD2F-EC08-4C94-9012-D7A254BD963F}"/>
              </a:ext>
            </a:extLst>
          </p:cNvPr>
          <p:cNvSpPr/>
          <p:nvPr/>
        </p:nvSpPr>
        <p:spPr bwMode="auto">
          <a:xfrm>
            <a:off x="3851920" y="3234462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U-SIG</a:t>
            </a:r>
            <a:endParaRPr kumimoji="0" lang="zh-CN" altLang="en-US" sz="1600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44EE60DC-C549-4351-8953-0E4840BFDDD1}"/>
              </a:ext>
            </a:extLst>
          </p:cNvPr>
          <p:cNvSpPr/>
          <p:nvPr/>
        </p:nvSpPr>
        <p:spPr bwMode="auto">
          <a:xfrm>
            <a:off x="2987824" y="3234462"/>
            <a:ext cx="86409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E5740076-EA2F-4D3A-AC0C-9F8FCCBDC83B}"/>
              </a:ext>
            </a:extLst>
          </p:cNvPr>
          <p:cNvSpPr/>
          <p:nvPr/>
        </p:nvSpPr>
        <p:spPr bwMode="auto">
          <a:xfrm>
            <a:off x="755576" y="2874422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0522FA5B-A726-492B-B988-A96EF5D2657D}"/>
              </a:ext>
            </a:extLst>
          </p:cNvPr>
          <p:cNvSpPr/>
          <p:nvPr/>
        </p:nvSpPr>
        <p:spPr bwMode="auto">
          <a:xfrm>
            <a:off x="1547664" y="2874422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6FCB0BAA-2863-4436-A397-612682848FE3}"/>
              </a:ext>
            </a:extLst>
          </p:cNvPr>
          <p:cNvSpPr/>
          <p:nvPr/>
        </p:nvSpPr>
        <p:spPr bwMode="auto">
          <a:xfrm>
            <a:off x="2267744" y="2874422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E5DA1E51-F016-42BB-9336-006266594D6B}"/>
              </a:ext>
            </a:extLst>
          </p:cNvPr>
          <p:cNvSpPr/>
          <p:nvPr/>
        </p:nvSpPr>
        <p:spPr bwMode="auto">
          <a:xfrm>
            <a:off x="3851920" y="2874422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U-SIG</a:t>
            </a:r>
            <a:endParaRPr kumimoji="0" lang="zh-CN" altLang="en-US" sz="1600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3711168D-0920-49EC-8C51-7D63C28CAC40}"/>
              </a:ext>
            </a:extLst>
          </p:cNvPr>
          <p:cNvSpPr/>
          <p:nvPr/>
        </p:nvSpPr>
        <p:spPr bwMode="auto">
          <a:xfrm>
            <a:off x="2987824" y="2874422"/>
            <a:ext cx="86409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DC5A86AE-1208-49D5-AC0C-321746E99916}"/>
              </a:ext>
            </a:extLst>
          </p:cNvPr>
          <p:cNvSpPr/>
          <p:nvPr/>
        </p:nvSpPr>
        <p:spPr bwMode="auto">
          <a:xfrm>
            <a:off x="755576" y="2514382"/>
            <a:ext cx="792088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6E622685-F7BB-4020-BEDD-9F228212F5E9}"/>
              </a:ext>
            </a:extLst>
          </p:cNvPr>
          <p:cNvSpPr/>
          <p:nvPr/>
        </p:nvSpPr>
        <p:spPr bwMode="auto">
          <a:xfrm>
            <a:off x="1547664" y="2514382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L-LTF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F2FD786A-0692-4871-A283-58999F430193}"/>
              </a:ext>
            </a:extLst>
          </p:cNvPr>
          <p:cNvSpPr/>
          <p:nvPr/>
        </p:nvSpPr>
        <p:spPr bwMode="auto">
          <a:xfrm>
            <a:off x="2267744" y="2514382"/>
            <a:ext cx="72008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7C10B464-8BFC-4EB3-BB5D-F677265C498B}"/>
              </a:ext>
            </a:extLst>
          </p:cNvPr>
          <p:cNvSpPr/>
          <p:nvPr/>
        </p:nvSpPr>
        <p:spPr bwMode="auto">
          <a:xfrm>
            <a:off x="2987824" y="2514382"/>
            <a:ext cx="864096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RL-SIG</a:t>
            </a:r>
            <a:endParaRPr kumimoji="0" lang="zh-CN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C627677B-A2C1-48ED-A020-729DED545FE0}"/>
              </a:ext>
            </a:extLst>
          </p:cNvPr>
          <p:cNvCxnSpPr>
            <a:cxnSpLocks/>
          </p:cNvCxnSpPr>
          <p:nvPr/>
        </p:nvCxnSpPr>
        <p:spPr bwMode="auto">
          <a:xfrm>
            <a:off x="4788024" y="2802414"/>
            <a:ext cx="3312368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文本框 31">
            <a:extLst>
              <a:ext uri="{FF2B5EF4-FFF2-40B4-BE49-F238E27FC236}">
                <a16:creationId xmlns:a16="http://schemas.microsoft.com/office/drawing/2014/main" id="{9BDD29B5-C3EB-47DA-AEDD-2B9A5E6AB9C1}"/>
              </a:ext>
            </a:extLst>
          </p:cNvPr>
          <p:cNvSpPr txBox="1"/>
          <p:nvPr/>
        </p:nvSpPr>
        <p:spPr>
          <a:xfrm>
            <a:off x="179512" y="3666510"/>
            <a:ext cx="70182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20MHz</a:t>
            </a:r>
            <a:endParaRPr lang="zh-CN" altLang="en-US" sz="1200" dirty="0"/>
          </a:p>
        </p:txBody>
      </p: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8D116F7D-BBF0-4EE1-A912-501076CC523E}"/>
              </a:ext>
            </a:extLst>
          </p:cNvPr>
          <p:cNvCxnSpPr>
            <a:cxnSpLocks/>
          </p:cNvCxnSpPr>
          <p:nvPr/>
        </p:nvCxnSpPr>
        <p:spPr bwMode="auto">
          <a:xfrm>
            <a:off x="4788024" y="3162454"/>
            <a:ext cx="3312368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接连接符 33">
            <a:extLst>
              <a:ext uri="{FF2B5EF4-FFF2-40B4-BE49-F238E27FC236}">
                <a16:creationId xmlns:a16="http://schemas.microsoft.com/office/drawing/2014/main" id="{CD9CED46-9CD5-4EE0-B4A9-11A6E46D5C32}"/>
              </a:ext>
            </a:extLst>
          </p:cNvPr>
          <p:cNvCxnSpPr>
            <a:cxnSpLocks/>
          </p:cNvCxnSpPr>
          <p:nvPr/>
        </p:nvCxnSpPr>
        <p:spPr bwMode="auto">
          <a:xfrm>
            <a:off x="4788024" y="3522494"/>
            <a:ext cx="3312368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接连接符 34">
            <a:extLst>
              <a:ext uri="{FF2B5EF4-FFF2-40B4-BE49-F238E27FC236}">
                <a16:creationId xmlns:a16="http://schemas.microsoft.com/office/drawing/2014/main" id="{E55C6D61-E153-4498-AC84-D5ED31F9A01B}"/>
              </a:ext>
            </a:extLst>
          </p:cNvPr>
          <p:cNvCxnSpPr>
            <a:cxnSpLocks/>
          </p:cNvCxnSpPr>
          <p:nvPr/>
        </p:nvCxnSpPr>
        <p:spPr bwMode="auto">
          <a:xfrm>
            <a:off x="4788024" y="3882534"/>
            <a:ext cx="3312368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文本框 35">
            <a:extLst>
              <a:ext uri="{FF2B5EF4-FFF2-40B4-BE49-F238E27FC236}">
                <a16:creationId xmlns:a16="http://schemas.microsoft.com/office/drawing/2014/main" id="{081AE96F-9E5F-4C2C-8BA1-4AFBDA546536}"/>
              </a:ext>
            </a:extLst>
          </p:cNvPr>
          <p:cNvSpPr txBox="1"/>
          <p:nvPr/>
        </p:nvSpPr>
        <p:spPr>
          <a:xfrm>
            <a:off x="5220072" y="3942348"/>
            <a:ext cx="27723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UHR-STF, UHR-LTF, Data, PE</a:t>
            </a:r>
            <a:endParaRPr kumimoji="0" lang="zh-CN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D9DE5D2F-5F56-4393-86AE-A8D08AB6D9BE}"/>
              </a:ext>
            </a:extLst>
          </p:cNvPr>
          <p:cNvSpPr txBox="1"/>
          <p:nvPr/>
        </p:nvSpPr>
        <p:spPr>
          <a:xfrm>
            <a:off x="7884368" y="2364849"/>
            <a:ext cx="50405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dirty="0">
                <a:solidFill>
                  <a:schemeClr val="tx1"/>
                </a:solidFill>
              </a:rPr>
              <a:t>STA1</a:t>
            </a:r>
            <a:endParaRPr lang="zh-CN" altLang="en-US" sz="700" dirty="0">
              <a:solidFill>
                <a:schemeClr val="tx1"/>
              </a:solidFill>
            </a:endParaRPr>
          </a:p>
        </p:txBody>
      </p:sp>
      <p:cxnSp>
        <p:nvCxnSpPr>
          <p:cNvPr id="38" name="直接连接符 37">
            <a:extLst>
              <a:ext uri="{FF2B5EF4-FFF2-40B4-BE49-F238E27FC236}">
                <a16:creationId xmlns:a16="http://schemas.microsoft.com/office/drawing/2014/main" id="{39916289-31B9-41AB-81E4-651375188AED}"/>
              </a:ext>
            </a:extLst>
          </p:cNvPr>
          <p:cNvCxnSpPr>
            <a:cxnSpLocks/>
          </p:cNvCxnSpPr>
          <p:nvPr/>
        </p:nvCxnSpPr>
        <p:spPr bwMode="auto">
          <a:xfrm>
            <a:off x="7524328" y="2508865"/>
            <a:ext cx="360040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矩形 38">
            <a:extLst>
              <a:ext uri="{FF2B5EF4-FFF2-40B4-BE49-F238E27FC236}">
                <a16:creationId xmlns:a16="http://schemas.microsoft.com/office/drawing/2014/main" id="{5DAF67C1-5D5F-433F-B254-FA1BDC090231}"/>
              </a:ext>
            </a:extLst>
          </p:cNvPr>
          <p:cNvSpPr/>
          <p:nvPr/>
        </p:nvSpPr>
        <p:spPr bwMode="auto">
          <a:xfrm>
            <a:off x="3851920" y="2514382"/>
            <a:ext cx="9361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U-SIG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600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3253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39A1EDA-838B-4164-86D7-872FF3F824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 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A6091C6-A801-48D7-9EC7-250F5BA2A0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A22B90-AFE4-4C92-9931-B1B7CCCA0E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</a:t>
            </a:r>
            <a:r>
              <a:rPr lang="en-US" altLang="zh-CN"/>
              <a:t>apu Li</a:t>
            </a:r>
            <a:r>
              <a:rPr lang="en-GB"/>
              <a:t>, OPPO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6496A800-2B9B-4340-9BAA-2CC4FC8933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id="{6CB90BFF-9915-49FF-917C-2AF651291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L-STF, L-LTF, and L-SIG (RL-SIG) fields: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Duplicated over all the 20 MHz channels which overlap with the DRU assigned to the non-AP STA.</a:t>
            </a:r>
            <a:r>
              <a:rPr lang="zh-CN" altLang="en-US" dirty="0"/>
              <a:t> </a:t>
            </a:r>
            <a:r>
              <a:rPr lang="en-US" altLang="zh-CN" dirty="0"/>
              <a:t>The used tones are continuous.</a:t>
            </a:r>
            <a:endParaRPr lang="en-US" altLang="zh-CN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SIG field: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Duplicated over all the 20 MHz channels which overlap with the DRU assigned to the user, assuming that DRUs are only used in UL TB and UL non-TB SU transmissions.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UHR-STF, UHR-LTF, and PE fields: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The set of tones used in UHR-STF/LTF sequences and PE should be the same as the set of tones in the DRU used by Data field.</a:t>
            </a:r>
          </a:p>
        </p:txBody>
      </p:sp>
    </p:spTree>
    <p:extLst>
      <p:ext uri="{BB962C8B-B14F-4D97-AF65-F5344CB8AC3E}">
        <p14:creationId xmlns:p14="http://schemas.microsoft.com/office/powerpoint/2010/main" val="4040399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Yapu Li, OPPO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27584" y="1844824"/>
            <a:ext cx="7772400" cy="4392488"/>
          </a:xfrm>
          <a:ln/>
        </p:spPr>
        <p:txBody>
          <a:bodyPr/>
          <a:lstStyle/>
          <a:p>
            <a:r>
              <a:rPr lang="en-US" sz="1400" b="0" dirty="0"/>
              <a:t>[1] 11-23-1919-00-00bn-dRU Proposal</a:t>
            </a:r>
          </a:p>
          <a:p>
            <a:r>
              <a:rPr lang="en-US" sz="1400" b="0" dirty="0"/>
              <a:t>[2] 11-23-1988-02-00bn-High Level Thoughts on DRU Design</a:t>
            </a:r>
          </a:p>
          <a:p>
            <a:r>
              <a:rPr lang="en-US" sz="1400" b="0" dirty="0"/>
              <a:t>[3] 11-23-2020-01-00bn-High-Level Perspectives on Distributed Tone RU for 11bn</a:t>
            </a:r>
          </a:p>
          <a:p>
            <a:r>
              <a:rPr lang="en-US" altLang="zh-CN" sz="1400" b="0" dirty="0"/>
              <a:t>[4] 11-23-2200-03-00bn-Distribution bandwidth of DRU</a:t>
            </a:r>
            <a:endParaRPr lang="en-US" sz="1400" b="0" dirty="0"/>
          </a:p>
          <a:p>
            <a:r>
              <a:rPr lang="en-US" sz="1400" b="0" dirty="0"/>
              <a:t>[5] 11-24-0014-00-00bn-Further Thoughts on </a:t>
            </a:r>
            <a:r>
              <a:rPr lang="en-US" sz="1400" b="0" dirty="0" err="1"/>
              <a:t>dRU</a:t>
            </a:r>
            <a:endParaRPr lang="en-US" sz="1400" b="0" dirty="0"/>
          </a:p>
          <a:p>
            <a:r>
              <a:rPr lang="en-US" sz="1400" b="0" dirty="0"/>
              <a:t>[6] 11-24-0400-00-00bn-Hybrid PPDU and Distribution Bandwidth for DRU</a:t>
            </a:r>
          </a:p>
          <a:p>
            <a:r>
              <a:rPr lang="en-US" sz="1400" b="0" dirty="0"/>
              <a:t>[7] 11-24-0520-01-00bn-Discussion on DRU</a:t>
            </a:r>
          </a:p>
          <a:p>
            <a:r>
              <a:rPr lang="en-US" sz="1400" b="0" dirty="0"/>
              <a:t>[8] 11-23-2021-01-00bn-Principle and Methodology for </a:t>
            </a:r>
            <a:r>
              <a:rPr lang="en-US" sz="1400" b="0" dirty="0" err="1"/>
              <a:t>dRU</a:t>
            </a:r>
            <a:r>
              <a:rPr lang="en-US" sz="1400" b="0" dirty="0"/>
              <a:t> Tone Plan Design</a:t>
            </a:r>
          </a:p>
          <a:p>
            <a:r>
              <a:rPr lang="en-US" sz="1400" b="0" dirty="0"/>
              <a:t>[9] 11-23-2031-02-00bn-Data Tones Grouping in Tone-Distributed RUs</a:t>
            </a:r>
          </a:p>
          <a:p>
            <a:r>
              <a:rPr lang="en-US" sz="1400" b="0" dirty="0"/>
              <a:t>[10] 11-24-0078-01-00bn-A </a:t>
            </a:r>
            <a:r>
              <a:rPr lang="en-US" sz="1400" b="0" dirty="0" err="1"/>
              <a:t>dRU</a:t>
            </a:r>
            <a:r>
              <a:rPr lang="en-US" sz="1400" b="0" dirty="0"/>
              <a:t> Design Approach for 20 MHz</a:t>
            </a:r>
          </a:p>
          <a:p>
            <a:r>
              <a:rPr lang="en-US" sz="1400" b="0" dirty="0"/>
              <a:t>[11] 11-24-0401-00-00bn-Multiple DRU Follow Up</a:t>
            </a:r>
          </a:p>
          <a:p>
            <a:r>
              <a:rPr lang="en-US" altLang="zh-CN" sz="1400" b="0" dirty="0"/>
              <a:t>[12] 11-24-0402-00-00bn-</a:t>
            </a:r>
            <a:r>
              <a:rPr lang="en-US" sz="1400" b="0" dirty="0"/>
              <a:t>20 MHz Tone Plan and Pilot Design for DRU</a:t>
            </a:r>
          </a:p>
          <a:p>
            <a:r>
              <a:rPr lang="en-US" sz="1400" b="0" dirty="0"/>
              <a:t>[13] 11-24-0468-01-00bn-</a:t>
            </a:r>
            <a:r>
              <a:rPr lang="da-DK" sz="1400" b="0" dirty="0"/>
              <a:t>DRU Tone Plan for 11bn</a:t>
            </a:r>
          </a:p>
          <a:p>
            <a:r>
              <a:rPr lang="da-DK" sz="1400" b="0" dirty="0"/>
              <a:t>[14] 11-24-0476-01-00bn-</a:t>
            </a:r>
            <a:r>
              <a:rPr lang="en-US" sz="1400" b="0" dirty="0"/>
              <a:t>Tone Plan Design for Distributed RU</a:t>
            </a:r>
          </a:p>
          <a:p>
            <a:r>
              <a:rPr lang="en-US" sz="1400" b="0" dirty="0"/>
              <a:t>[15] 11-24-0501-01-00bn-Pilot Design Considerations for </a:t>
            </a:r>
            <a:r>
              <a:rPr lang="en-US" sz="1400" b="0" dirty="0" err="1"/>
              <a:t>dRU</a:t>
            </a:r>
            <a:endParaRPr lang="en-US" sz="1400" b="0" dirty="0"/>
          </a:p>
        </p:txBody>
      </p:sp>
      <p:sp>
        <p:nvSpPr>
          <p:cNvPr id="7" name="日期占位符 5">
            <a:extLst>
              <a:ext uri="{FF2B5EF4-FFF2-40B4-BE49-F238E27FC236}">
                <a16:creationId xmlns:a16="http://schemas.microsoft.com/office/drawing/2014/main" id="{041540F3-5C26-44B4-91BC-4D89E47062F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 dirty="0"/>
              <a:t>May 2024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802-11-be-carrier aggregation-Submission-r0</Template>
  <TotalTime>4509</TotalTime>
  <Words>1376</Words>
  <Application>Microsoft Office PowerPoint</Application>
  <PresentationFormat>全屏显示(4:3)</PresentationFormat>
  <Paragraphs>283</Paragraphs>
  <Slides>13</Slides>
  <Notes>8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主题​​</vt:lpstr>
      <vt:lpstr>Document</vt:lpstr>
      <vt:lpstr>Preamble and PE transmission in PPDU using DRU</vt:lpstr>
      <vt:lpstr>Introduction</vt:lpstr>
      <vt:lpstr>Problem </vt:lpstr>
      <vt:lpstr>Legacy preamble</vt:lpstr>
      <vt:lpstr>UHR-STF, UHR-LTF and PE</vt:lpstr>
      <vt:lpstr>SIG (1/2) </vt:lpstr>
      <vt:lpstr>SIG (2/2) </vt:lpstr>
      <vt:lpstr>Summary </vt:lpstr>
      <vt:lpstr>References</vt:lpstr>
      <vt:lpstr>Appendix </vt:lpstr>
      <vt:lpstr>SP 1</vt:lpstr>
      <vt:lpstr>SP 2</vt:lpstr>
      <vt:lpstr>SP 3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and PE transmission in PPDU using DRU</dc:title>
  <dc:creator>李雅璞(Yapu)</dc:creator>
  <cp:lastModifiedBy>李雅璞(Yapu)</cp:lastModifiedBy>
  <cp:revision>633</cp:revision>
  <cp:lastPrinted>1601-01-01T00:00:00Z</cp:lastPrinted>
  <dcterms:created xsi:type="dcterms:W3CDTF">2021-10-14T02:24:14Z</dcterms:created>
  <dcterms:modified xsi:type="dcterms:W3CDTF">2024-07-11T02:57:18Z</dcterms:modified>
</cp:coreProperties>
</file>