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69" r:id="rId2"/>
    <p:sldId id="441" r:id="rId3"/>
    <p:sldId id="463" r:id="rId4"/>
    <p:sldId id="477" r:id="rId5"/>
    <p:sldId id="471" r:id="rId6"/>
    <p:sldId id="470" r:id="rId7"/>
    <p:sldId id="479" r:id="rId8"/>
    <p:sldId id="478" r:id="rId9"/>
    <p:sldId id="472" r:id="rId10"/>
    <p:sldId id="474" r:id="rId11"/>
    <p:sldId id="475" r:id="rId12"/>
    <p:sldId id="455" r:id="rId13"/>
    <p:sldId id="480" r:id="rId14"/>
    <p:sldId id="481" r:id="rId15"/>
    <p:sldId id="482" r:id="rId16"/>
    <p:sldId id="462" r:id="rId17"/>
    <p:sldId id="476" r:id="rId1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1" autoAdjust="0"/>
    <p:restoredTop sz="96327" autoAdjust="0"/>
  </p:normalViewPr>
  <p:slideViewPr>
    <p:cSldViewPr>
      <p:cViewPr varScale="1">
        <p:scale>
          <a:sx n="74" d="100"/>
          <a:sy n="74" d="100"/>
        </p:scale>
        <p:origin x="85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a:t>doc.: IEEE 802.11-yy/xxxxr0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10</a:t>
            </a:fld>
            <a:endParaRPr lang="en-US"/>
          </a:p>
        </p:txBody>
      </p:sp>
    </p:spTree>
    <p:extLst>
      <p:ext uri="{BB962C8B-B14F-4D97-AF65-F5344CB8AC3E}">
        <p14:creationId xmlns:p14="http://schemas.microsoft.com/office/powerpoint/2010/main" val="178502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356403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87702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13</a:t>
            </a:fld>
            <a:endParaRPr lang="en-US"/>
          </a:p>
        </p:txBody>
      </p:sp>
    </p:spTree>
    <p:extLst>
      <p:ext uri="{BB962C8B-B14F-4D97-AF65-F5344CB8AC3E}">
        <p14:creationId xmlns:p14="http://schemas.microsoft.com/office/powerpoint/2010/main" val="328385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14</a:t>
            </a:fld>
            <a:endParaRPr lang="en-US"/>
          </a:p>
        </p:txBody>
      </p:sp>
    </p:spTree>
    <p:extLst>
      <p:ext uri="{BB962C8B-B14F-4D97-AF65-F5344CB8AC3E}">
        <p14:creationId xmlns:p14="http://schemas.microsoft.com/office/powerpoint/2010/main" val="121188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15</a:t>
            </a:fld>
            <a:endParaRPr lang="en-US"/>
          </a:p>
        </p:txBody>
      </p:sp>
    </p:spTree>
    <p:extLst>
      <p:ext uri="{BB962C8B-B14F-4D97-AF65-F5344CB8AC3E}">
        <p14:creationId xmlns:p14="http://schemas.microsoft.com/office/powerpoint/2010/main" val="3360118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16</a:t>
            </a:fld>
            <a:endParaRPr lang="en-US"/>
          </a:p>
        </p:txBody>
      </p:sp>
    </p:spTree>
    <p:extLst>
      <p:ext uri="{BB962C8B-B14F-4D97-AF65-F5344CB8AC3E}">
        <p14:creationId xmlns:p14="http://schemas.microsoft.com/office/powerpoint/2010/main" val="3192462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17</a:t>
            </a:fld>
            <a:endParaRPr lang="en-US"/>
          </a:p>
        </p:txBody>
      </p:sp>
    </p:spTree>
    <p:extLst>
      <p:ext uri="{BB962C8B-B14F-4D97-AF65-F5344CB8AC3E}">
        <p14:creationId xmlns:p14="http://schemas.microsoft.com/office/powerpoint/2010/main" val="15542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2</a:t>
            </a:fld>
            <a:endParaRPr lang="en-US"/>
          </a:p>
        </p:txBody>
      </p:sp>
    </p:spTree>
    <p:extLst>
      <p:ext uri="{BB962C8B-B14F-4D97-AF65-F5344CB8AC3E}">
        <p14:creationId xmlns:p14="http://schemas.microsoft.com/office/powerpoint/2010/main" val="174648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3</a:t>
            </a:fld>
            <a:endParaRPr lang="en-US"/>
          </a:p>
        </p:txBody>
      </p:sp>
    </p:spTree>
    <p:extLst>
      <p:ext uri="{BB962C8B-B14F-4D97-AF65-F5344CB8AC3E}">
        <p14:creationId xmlns:p14="http://schemas.microsoft.com/office/powerpoint/2010/main" val="88107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2116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5</a:t>
            </a:fld>
            <a:endParaRPr lang="en-US"/>
          </a:p>
        </p:txBody>
      </p:sp>
    </p:spTree>
    <p:extLst>
      <p:ext uri="{BB962C8B-B14F-4D97-AF65-F5344CB8AC3E}">
        <p14:creationId xmlns:p14="http://schemas.microsoft.com/office/powerpoint/2010/main" val="358127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6</a:t>
            </a:fld>
            <a:endParaRPr lang="en-US"/>
          </a:p>
        </p:txBody>
      </p:sp>
    </p:spTree>
    <p:extLst>
      <p:ext uri="{BB962C8B-B14F-4D97-AF65-F5344CB8AC3E}">
        <p14:creationId xmlns:p14="http://schemas.microsoft.com/office/powerpoint/2010/main" val="413709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84106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8</a:t>
            </a:fld>
            <a:endParaRPr lang="en-US"/>
          </a:p>
        </p:txBody>
      </p:sp>
    </p:spTree>
    <p:extLst>
      <p:ext uri="{BB962C8B-B14F-4D97-AF65-F5344CB8AC3E}">
        <p14:creationId xmlns:p14="http://schemas.microsoft.com/office/powerpoint/2010/main" val="3895409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9</a:t>
            </a:fld>
            <a:endParaRPr lang="en-US"/>
          </a:p>
        </p:txBody>
      </p:sp>
    </p:spTree>
    <p:extLst>
      <p:ext uri="{BB962C8B-B14F-4D97-AF65-F5344CB8AC3E}">
        <p14:creationId xmlns:p14="http://schemas.microsoft.com/office/powerpoint/2010/main" val="145319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340110" cy="276999"/>
          </a:xfrm>
          <a:ln/>
        </p:spPr>
        <p:txBody>
          <a:bodyPr/>
          <a:lstStyle>
            <a:lvl1pPr>
              <a:defRPr/>
            </a:lvl1pPr>
          </a:lstStyle>
          <a:p>
            <a:pPr>
              <a:defRPr/>
            </a:pPr>
            <a:r>
              <a:rPr lang="en-US" smtClean="0"/>
              <a:t>June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June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June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79600" cy="276999"/>
          </a:xfrm>
          <a:ln/>
        </p:spPr>
        <p:txBody>
          <a:bodyPr/>
          <a:lstStyle>
            <a:lvl1pPr>
              <a:defRPr/>
            </a:lvl1pPr>
          </a:lstStyle>
          <a:p>
            <a:pPr>
              <a:defRPr/>
            </a:pPr>
            <a:r>
              <a:rPr lang="en-US" smtClean="0"/>
              <a:t>June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June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June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June 2024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June 2024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June 2024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June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June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1547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smtClean="0"/>
              <a:t>June 2024</a:t>
            </a:r>
            <a:endParaRPr lang="en-US" dirty="0"/>
          </a:p>
        </p:txBody>
      </p:sp>
      <p:sp>
        <p:nvSpPr>
          <p:cNvPr id="1029" name="Rectangle 5"/>
          <p:cNvSpPr>
            <a:spLocks noGrp="1" noChangeArrowheads="1"/>
          </p:cNvSpPr>
          <p:nvPr>
            <p:ph type="ftr" sz="quarter" idx="3"/>
          </p:nvPr>
        </p:nvSpPr>
        <p:spPr bwMode="auto">
          <a:xfrm>
            <a:off x="7139694" y="6475413"/>
            <a:ext cx="140423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t>Ron Porat (Broadcom)</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 IEEE </a:t>
            </a:r>
            <a:r>
              <a:rPr lang="en-US" sz="1800" b="1" dirty="0" smtClean="0">
                <a:cs typeface="+mn-cs"/>
              </a:rPr>
              <a:t>802.11-24/0734r1</a:t>
            </a:r>
            <a:endParaRPr lang="en-US" sz="1800" b="1" dirty="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dirty="0"/>
              <a:t>Ron Porat (Broadcom)</a:t>
            </a:r>
          </a:p>
        </p:txBody>
      </p:sp>
      <p:sp>
        <p:nvSpPr>
          <p:cNvPr id="1029" name="Rectangle 2"/>
          <p:cNvSpPr>
            <a:spLocks noGrp="1" noChangeArrowheads="1"/>
          </p:cNvSpPr>
          <p:nvPr>
            <p:ph type="title"/>
          </p:nvPr>
        </p:nvSpPr>
        <p:spPr>
          <a:xfrm>
            <a:off x="381000" y="685800"/>
            <a:ext cx="8305800" cy="1066800"/>
          </a:xfrm>
        </p:spPr>
        <p:txBody>
          <a:bodyPr/>
          <a:lstStyle/>
          <a:p>
            <a:r>
              <a:rPr lang="en-US" sz="2000" dirty="0" smtClean="0"/>
              <a:t>On UEQM and UEQ-MCS</a:t>
            </a:r>
            <a:endParaRPr lang="en-US" sz="2000" dirty="0"/>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a:t>
            </a:r>
            <a:r>
              <a:rPr lang="en-US" sz="2000" b="0" dirty="0" smtClean="0"/>
              <a:t>2024-06-04</a:t>
            </a:r>
            <a:endParaRPr lang="en-US" sz="2000" b="0" dirty="0"/>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dirty="0"/>
              <a:t>Slide </a:t>
            </a:r>
            <a:fld id="{C1789BC7-C074-42CC-ADF8-5107DF6BD1C1}" type="slidenum">
              <a:rPr lang="en-US" smtClean="0"/>
              <a:pPr>
                <a:defRPr/>
              </a:pPr>
              <a:t>1</a:t>
            </a:fld>
            <a:endParaRPr lang="en-US" dirty="0"/>
          </a:p>
        </p:txBody>
      </p:sp>
      <p:sp>
        <p:nvSpPr>
          <p:cNvPr id="4" name="Date Placeholder 3"/>
          <p:cNvSpPr>
            <a:spLocks noGrp="1"/>
          </p:cNvSpPr>
          <p:nvPr>
            <p:ph type="dt" sz="half" idx="10"/>
          </p:nvPr>
        </p:nvSpPr>
        <p:spPr>
          <a:xfrm>
            <a:off x="696913" y="332601"/>
            <a:ext cx="1340110" cy="276999"/>
          </a:xfrm>
        </p:spPr>
        <p:txBody>
          <a:bodyPr/>
          <a:lstStyle/>
          <a:p>
            <a:pPr>
              <a:defRPr/>
            </a:pPr>
            <a:r>
              <a:rPr lang="en-US" smtClean="0"/>
              <a:t>June 2024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80473062"/>
              </p:ext>
            </p:extLst>
          </p:nvPr>
        </p:nvGraphicFramePr>
        <p:xfrm>
          <a:off x="685800" y="2824688"/>
          <a:ext cx="7772401" cy="2427824"/>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720453">
                  <a:extLst>
                    <a:ext uri="{9D8B030D-6E8A-4147-A177-3AD203B41FA5}">
                      <a16:colId xmlns:a16="http://schemas.microsoft.com/office/drawing/2014/main" val="20002"/>
                    </a:ext>
                  </a:extLst>
                </a:gridCol>
                <a:gridCol w="961430">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9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algn="ctr">
                        <a:spcBef>
                          <a:spcPts val="0"/>
                        </a:spcBef>
                        <a:spcAft>
                          <a:spcPts val="0"/>
                        </a:spcAft>
                      </a:pPr>
                      <a:r>
                        <a:rPr lang="en-US" sz="1200">
                          <a:effectLst/>
                          <a:latin typeface="Times New Roman"/>
                          <a:ea typeface="Times New Roman"/>
                        </a:rPr>
                        <a:t>Ron Porat</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Broadcom</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nl-NL"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200">
                          <a:effectLst/>
                          <a:latin typeface="Times New Roman"/>
                          <a:ea typeface="Times New Roman"/>
                        </a:rPr>
                        <a:t>ron.porat@broadcom.com</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algn="ctr">
                        <a:spcBef>
                          <a:spcPts val="0"/>
                        </a:spcBef>
                        <a:spcAft>
                          <a:spcPts val="0"/>
                        </a:spcAft>
                      </a:pPr>
                      <a:r>
                        <a:rPr lang="en-US" sz="1200" dirty="0" err="1">
                          <a:effectLst/>
                          <a:latin typeface="Times New Roman"/>
                          <a:ea typeface="Times New Roman"/>
                        </a:rPr>
                        <a:t>Qijia</a:t>
                      </a:r>
                      <a:r>
                        <a:rPr lang="en-US" sz="1200" dirty="0">
                          <a:effectLst/>
                          <a:latin typeface="Times New Roman"/>
                          <a:ea typeface="Times New Roman"/>
                        </a:rPr>
                        <a:t> Liu</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Broadcom</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 </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478">
                <a:tc>
                  <a:txBody>
                    <a:bodyPr/>
                    <a:lstStyle/>
                    <a:p>
                      <a:endParaRPr lang="en-US" dirty="0"/>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 </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10</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533400"/>
            <a:ext cx="7772400" cy="914400"/>
          </a:xfrm>
        </p:spPr>
        <p:txBody>
          <a:bodyPr/>
          <a:lstStyle/>
          <a:p>
            <a:r>
              <a:rPr lang="en-US" sz="2400" dirty="0"/>
              <a:t>2</a:t>
            </a:r>
            <a:r>
              <a:rPr lang="en-US" sz="2400" dirty="0" smtClean="0"/>
              <a:t>x2 DNLOS</a:t>
            </a:r>
            <a:endParaRPr lang="en-US" sz="2800" dirty="0"/>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smtClean="0"/>
          </a:p>
          <a:p>
            <a:pPr>
              <a:spcBef>
                <a:spcPts val="0"/>
              </a:spcBef>
              <a:spcAft>
                <a:spcPts val="0"/>
              </a:spcAft>
            </a:pPr>
            <a:endParaRPr lang="en-US" sz="1400" b="0" dirty="0"/>
          </a:p>
          <a:p>
            <a:pPr lvl="1"/>
            <a:endParaRPr lang="en-US" sz="1600" dirty="0" smtClean="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3" name="Rectangle 2"/>
          <p:cNvSpPr/>
          <p:nvPr/>
        </p:nvSpPr>
        <p:spPr>
          <a:xfrm>
            <a:off x="990599" y="1234710"/>
            <a:ext cx="7553325" cy="584775"/>
          </a:xfrm>
          <a:prstGeom prst="rect">
            <a:avLst/>
          </a:prstGeom>
        </p:spPr>
        <p:txBody>
          <a:bodyPr wrap="square">
            <a:spAutoFit/>
          </a:bodyPr>
          <a:lstStyle/>
          <a:p>
            <a:pPr marL="0" marR="0">
              <a:spcBef>
                <a:spcPts val="0"/>
              </a:spcBef>
              <a:spcAft>
                <a:spcPts val="0"/>
              </a:spcAft>
            </a:pPr>
            <a:endParaRPr lang="en-US" sz="1600" dirty="0" smtClean="0">
              <a:ea typeface="Calibri" panose="020F0502020204030204" pitchFamily="34" charset="0"/>
            </a:endParaRPr>
          </a:p>
          <a:p>
            <a:pPr marL="0" marR="0">
              <a:spcBef>
                <a:spcPts val="0"/>
              </a:spcBef>
              <a:spcAft>
                <a:spcPts val="0"/>
              </a:spcAft>
            </a:pPr>
            <a:r>
              <a:rPr lang="en-US" sz="1600" dirty="0" smtClean="0">
                <a:ea typeface="Calibri" panose="020F0502020204030204" pitchFamily="34" charset="0"/>
              </a:rPr>
              <a:t>Observation - UEQ </a:t>
            </a:r>
            <a:r>
              <a:rPr lang="en-US" sz="1600" dirty="0">
                <a:ea typeface="Calibri" panose="020F0502020204030204" pitchFamily="34" charset="0"/>
              </a:rPr>
              <a:t>MCS </a:t>
            </a:r>
            <a:r>
              <a:rPr lang="en-US" sz="1600" dirty="0" smtClean="0">
                <a:ea typeface="Calibri" panose="020F0502020204030204" pitchFamily="34" charset="0"/>
              </a:rPr>
              <a:t>are about the same</a:t>
            </a:r>
          </a:p>
        </p:txBody>
      </p:sp>
      <p:pic>
        <p:nvPicPr>
          <p:cNvPr id="4098" name="Picture 2" descr="https://lh7-us.googleusercontent.com/6KDqJsDjLsdXqlHqq4p-JzVQ2ynK3BmL1PlEznBJKGGVrtQS7rFvzXuIcl8VkHy_EPCovGGBSQWSSpXMiHOxyeKGtkbdfkKtv0_Xy8NI5BBs-PW6-vNqWPcoE7RzrZXuCgxNJytUStFetDZdj0v0rqR9I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44446"/>
            <a:ext cx="8932435" cy="435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98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11</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533400"/>
            <a:ext cx="7772400" cy="914400"/>
          </a:xfrm>
        </p:spPr>
        <p:txBody>
          <a:bodyPr/>
          <a:lstStyle/>
          <a:p>
            <a:r>
              <a:rPr lang="en-US" sz="2400" dirty="0"/>
              <a:t>2</a:t>
            </a:r>
            <a:r>
              <a:rPr lang="en-US" sz="2400" dirty="0" smtClean="0"/>
              <a:t>x2 BLOS</a:t>
            </a:r>
            <a:endParaRPr lang="en-US" sz="2800" dirty="0"/>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smtClean="0"/>
          </a:p>
          <a:p>
            <a:pPr>
              <a:spcBef>
                <a:spcPts val="0"/>
              </a:spcBef>
              <a:spcAft>
                <a:spcPts val="0"/>
              </a:spcAft>
            </a:pPr>
            <a:endParaRPr lang="en-US" sz="1400" b="0" dirty="0"/>
          </a:p>
          <a:p>
            <a:pPr lvl="1"/>
            <a:endParaRPr lang="en-US" sz="1600" dirty="0" smtClean="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3" name="Rectangle 2"/>
          <p:cNvSpPr/>
          <p:nvPr/>
        </p:nvSpPr>
        <p:spPr>
          <a:xfrm>
            <a:off x="990599" y="1490246"/>
            <a:ext cx="7553325" cy="338554"/>
          </a:xfrm>
          <a:prstGeom prst="rect">
            <a:avLst/>
          </a:prstGeom>
        </p:spPr>
        <p:txBody>
          <a:bodyPr wrap="square">
            <a:spAutoFit/>
          </a:bodyPr>
          <a:lstStyle/>
          <a:p>
            <a:pPr marL="0" marR="0">
              <a:spcBef>
                <a:spcPts val="0"/>
              </a:spcBef>
              <a:spcAft>
                <a:spcPts val="0"/>
              </a:spcAft>
            </a:pPr>
            <a:r>
              <a:rPr lang="en-US" sz="1600" dirty="0" smtClean="0">
                <a:ea typeface="Calibri" panose="020F0502020204030204" pitchFamily="34" charset="0"/>
              </a:rPr>
              <a:t>Observation - UEQ </a:t>
            </a:r>
            <a:r>
              <a:rPr lang="en-US" sz="1600" dirty="0">
                <a:ea typeface="Calibri" panose="020F0502020204030204" pitchFamily="34" charset="0"/>
              </a:rPr>
              <a:t>MCS </a:t>
            </a:r>
            <a:r>
              <a:rPr lang="en-US" sz="1600" dirty="0" smtClean="0">
                <a:ea typeface="Calibri" panose="020F0502020204030204" pitchFamily="34" charset="0"/>
              </a:rPr>
              <a:t>are about the same</a:t>
            </a:r>
          </a:p>
        </p:txBody>
      </p:sp>
      <p:pic>
        <p:nvPicPr>
          <p:cNvPr id="5124" name="Picture 4" descr="https://lh7-us.googleusercontent.com/NO9UY31Z1BJoQ8rrewztvA2KpesFQW_of4yjfAh-C9qM4n6g9pKmUONih_LVmti_b6PIkEI-h5nwnYJ5RtpsxK0pkGmV3KoCDl8RqCheE6vYirl3feZvPfTWYZ8M1Ao2VwL_f6GkiFUxZlbinx_CYNOU5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26661"/>
            <a:ext cx="8764007" cy="412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2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Conclusions</a:t>
            </a:r>
            <a:endParaRPr lang="en-US" sz="2800" dirty="0"/>
          </a:p>
        </p:txBody>
      </p:sp>
      <p:sp>
        <p:nvSpPr>
          <p:cNvPr id="3" name="Content Placeholder 2"/>
          <p:cNvSpPr>
            <a:spLocks noGrp="1"/>
          </p:cNvSpPr>
          <p:nvPr>
            <p:ph idx="1"/>
          </p:nvPr>
        </p:nvSpPr>
        <p:spPr>
          <a:xfrm>
            <a:off x="685800" y="1600200"/>
            <a:ext cx="7772400" cy="4114800"/>
          </a:xfrm>
        </p:spPr>
        <p:txBody>
          <a:bodyPr/>
          <a:lstStyle/>
          <a:p>
            <a:endParaRPr lang="en-US" sz="1800" b="0" dirty="0"/>
          </a:p>
          <a:p>
            <a:r>
              <a:rPr lang="en-US" sz="1800" b="0" dirty="0" smtClean="0"/>
              <a:t>UEQM is superior to UEQ-MCS with </a:t>
            </a:r>
            <a:r>
              <a:rPr lang="en-US" sz="1800" b="0" dirty="0" err="1" smtClean="0"/>
              <a:t>Nss</a:t>
            </a:r>
            <a:r>
              <a:rPr lang="en-US" sz="1800" b="0" dirty="0" smtClean="0"/>
              <a:t>&gt;2 and with {</a:t>
            </a:r>
            <a:r>
              <a:rPr lang="en-US" sz="1800" b="0" dirty="0" err="1" smtClean="0"/>
              <a:t>Nss</a:t>
            </a:r>
            <a:r>
              <a:rPr lang="en-US" sz="1800" b="0" dirty="0" smtClean="0"/>
              <a:t>=2, 4x2} because one LDPC provides better protection over the strong and weak streams to enable pushing the QAM or code rate slightly higher than possible with UEQ-MCS</a:t>
            </a:r>
          </a:p>
          <a:p>
            <a:endParaRPr lang="en-US" sz="1800" b="0" dirty="0" smtClean="0"/>
          </a:p>
          <a:p>
            <a:r>
              <a:rPr lang="en-US" sz="1800" b="0" dirty="0" smtClean="0"/>
              <a:t>Not only UEQM is simpler to implement for STA because they have only one LDPC but even for AP to AP communications over with 4ss UEQM seems to provide gain over UEQ-MCS</a:t>
            </a:r>
          </a:p>
          <a:p>
            <a:endParaRPr lang="en-US" sz="1800" b="0" dirty="0"/>
          </a:p>
          <a:p>
            <a:r>
              <a:rPr lang="en-US" sz="1800" b="0" dirty="0" smtClean="0"/>
              <a:t>UEQM works better with the existing EQM – easier to add and integrate</a:t>
            </a:r>
          </a:p>
          <a:p>
            <a:endParaRPr lang="en-US" sz="1800" b="0" dirty="0"/>
          </a:p>
          <a:p>
            <a:endParaRPr lang="en-US" sz="1800" b="0" dirty="0"/>
          </a:p>
          <a:p>
            <a:pPr marL="0" indent="0">
              <a:buNone/>
            </a:pPr>
            <a:r>
              <a:rPr lang="en-US" sz="1800" b="0" dirty="0" smtClean="0">
                <a:sym typeface="Wingdings" panose="05000000000000000000" pitchFamily="2" charset="2"/>
              </a:rPr>
              <a:t>	 </a:t>
            </a:r>
            <a:r>
              <a:rPr lang="en-US" sz="1800" b="0" dirty="0" smtClean="0"/>
              <a:t>Recommend that 11bn adopts UEQM for MIMO+BF</a:t>
            </a:r>
            <a:endParaRPr lang="en-US" sz="1800" b="0" dirty="0"/>
          </a:p>
          <a:p>
            <a:endParaRPr lang="en-US" sz="1800" b="0" dirty="0"/>
          </a:p>
          <a:p>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12</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15" name="Rectangle 14"/>
          <p:cNvSpPr/>
          <p:nvPr/>
        </p:nvSpPr>
        <p:spPr>
          <a:xfrm>
            <a:off x="696912" y="3581400"/>
            <a:ext cx="7685087" cy="1077218"/>
          </a:xfrm>
          <a:prstGeom prst="rect">
            <a:avLst/>
          </a:prstGeom>
        </p:spPr>
        <p:txBody>
          <a:bodyPr wrap="square">
            <a:spAutoFit/>
          </a:bodyPr>
          <a:lstStyle/>
          <a:p>
            <a:pPr>
              <a:spcBef>
                <a:spcPts val="600"/>
              </a:spcBef>
            </a:pPr>
            <a:r>
              <a:rPr lang="en-US" sz="1800" dirty="0" smtClean="0"/>
              <a:t> </a:t>
            </a:r>
          </a:p>
          <a:p>
            <a:pPr marL="285750" indent="-285750">
              <a:spcBef>
                <a:spcPts val="600"/>
              </a:spcBef>
              <a:buFont typeface="Arial" panose="020B0604020202020204" pitchFamily="34" charset="0"/>
              <a:buChar char="•"/>
            </a:pPr>
            <a:endParaRPr lang="en-US" sz="1800" dirty="0"/>
          </a:p>
          <a:p>
            <a:pPr>
              <a:spcBef>
                <a:spcPts val="600"/>
              </a:spcBef>
            </a:pPr>
            <a:endParaRPr lang="en-US" sz="1800" dirty="0" smtClean="0">
              <a:sym typeface="Wingdings" panose="05000000000000000000" pitchFamily="2" charset="2"/>
            </a:endParaRPr>
          </a:p>
        </p:txBody>
      </p:sp>
    </p:spTree>
    <p:extLst>
      <p:ext uri="{BB962C8B-B14F-4D97-AF65-F5344CB8AC3E}">
        <p14:creationId xmlns:p14="http://schemas.microsoft.com/office/powerpoint/2010/main" val="811538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4213"/>
          </a:xfrm>
        </p:spPr>
        <p:txBody>
          <a:bodyPr/>
          <a:lstStyle/>
          <a:p>
            <a:r>
              <a:rPr lang="en-US" sz="2800" dirty="0"/>
              <a:t>4x4 </a:t>
            </a:r>
            <a:r>
              <a:rPr lang="en-US" sz="2800" dirty="0" smtClean="0"/>
              <a:t>BLOS with Adaptive </a:t>
            </a:r>
            <a:r>
              <a:rPr lang="en-US" sz="2800" dirty="0" err="1" smtClean="0"/>
              <a:t>Nss</a:t>
            </a:r>
            <a:endParaRPr lang="en-US" sz="2800" dirty="0"/>
          </a:p>
        </p:txBody>
      </p:sp>
      <p:sp>
        <p:nvSpPr>
          <p:cNvPr id="3" name="Content Placeholder 2"/>
          <p:cNvSpPr>
            <a:spLocks noGrp="1"/>
          </p:cNvSpPr>
          <p:nvPr>
            <p:ph idx="1"/>
          </p:nvPr>
        </p:nvSpPr>
        <p:spPr>
          <a:xfrm>
            <a:off x="685800" y="1600200"/>
            <a:ext cx="7772400" cy="4114800"/>
          </a:xfrm>
        </p:spPr>
        <p:txBody>
          <a:bodyPr/>
          <a:lstStyle/>
          <a:p>
            <a:endParaRPr lang="en-US" sz="1800" b="0" dirty="0"/>
          </a:p>
          <a:p>
            <a:endParaRPr lang="en-US" sz="1800" b="0" dirty="0"/>
          </a:p>
          <a:p>
            <a:endParaRPr lang="en-US" sz="1800" b="0" dirty="0"/>
          </a:p>
          <a:p>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13</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15" name="Rectangle 14"/>
          <p:cNvSpPr/>
          <p:nvPr/>
        </p:nvSpPr>
        <p:spPr>
          <a:xfrm>
            <a:off x="696912" y="3581400"/>
            <a:ext cx="7685087" cy="1077218"/>
          </a:xfrm>
          <a:prstGeom prst="rect">
            <a:avLst/>
          </a:prstGeom>
        </p:spPr>
        <p:txBody>
          <a:bodyPr wrap="square">
            <a:spAutoFit/>
          </a:bodyPr>
          <a:lstStyle/>
          <a:p>
            <a:pPr>
              <a:spcBef>
                <a:spcPts val="600"/>
              </a:spcBef>
            </a:pPr>
            <a:r>
              <a:rPr lang="en-US" sz="1800" dirty="0" smtClean="0"/>
              <a:t> </a:t>
            </a:r>
          </a:p>
          <a:p>
            <a:pPr marL="285750" indent="-285750">
              <a:spcBef>
                <a:spcPts val="600"/>
              </a:spcBef>
              <a:buFont typeface="Arial" panose="020B0604020202020204" pitchFamily="34" charset="0"/>
              <a:buChar char="•"/>
            </a:pPr>
            <a:endParaRPr lang="en-US" sz="1800" dirty="0"/>
          </a:p>
          <a:p>
            <a:pPr>
              <a:spcBef>
                <a:spcPts val="600"/>
              </a:spcBef>
            </a:pPr>
            <a:endParaRPr lang="en-US" sz="1800" dirty="0" smtClean="0">
              <a:sym typeface="Wingdings" panose="05000000000000000000" pitchFamily="2" charset="2"/>
            </a:endParaRPr>
          </a:p>
        </p:txBody>
      </p:sp>
      <p:pic>
        <p:nvPicPr>
          <p:cNvPr id="8" name="Google Shape;392;p42"/>
          <p:cNvPicPr preferRelativeResize="0"/>
          <p:nvPr/>
        </p:nvPicPr>
        <p:blipFill>
          <a:blip r:embed="rId3">
            <a:alphaModFix/>
          </a:blip>
          <a:stretch>
            <a:fillRect/>
          </a:stretch>
        </p:blipFill>
        <p:spPr>
          <a:xfrm>
            <a:off x="5029200" y="3952486"/>
            <a:ext cx="3810000" cy="2448314"/>
          </a:xfrm>
          <a:prstGeom prst="rect">
            <a:avLst/>
          </a:prstGeom>
          <a:noFill/>
          <a:ln>
            <a:noFill/>
          </a:ln>
        </p:spPr>
      </p:pic>
      <p:pic>
        <p:nvPicPr>
          <p:cNvPr id="9" name="Google Shape;393;p42"/>
          <p:cNvPicPr preferRelativeResize="0"/>
          <p:nvPr/>
        </p:nvPicPr>
        <p:blipFill>
          <a:blip r:embed="rId4">
            <a:alphaModFix/>
          </a:blip>
          <a:stretch>
            <a:fillRect/>
          </a:stretch>
        </p:blipFill>
        <p:spPr>
          <a:xfrm>
            <a:off x="4953000" y="1401642"/>
            <a:ext cx="3826127" cy="2519215"/>
          </a:xfrm>
          <a:prstGeom prst="rect">
            <a:avLst/>
          </a:prstGeom>
          <a:noFill/>
          <a:ln>
            <a:noFill/>
          </a:ln>
        </p:spPr>
      </p:pic>
      <p:pic>
        <p:nvPicPr>
          <p:cNvPr id="11" name="Google Shape;395;p42"/>
          <p:cNvPicPr preferRelativeResize="0"/>
          <p:nvPr/>
        </p:nvPicPr>
        <p:blipFill>
          <a:blip r:embed="rId5">
            <a:alphaModFix/>
          </a:blip>
          <a:stretch>
            <a:fillRect/>
          </a:stretch>
        </p:blipFill>
        <p:spPr>
          <a:xfrm>
            <a:off x="306389" y="3429000"/>
            <a:ext cx="4570411" cy="2890470"/>
          </a:xfrm>
          <a:prstGeom prst="rect">
            <a:avLst/>
          </a:prstGeom>
          <a:noFill/>
          <a:ln>
            <a:noFill/>
          </a:ln>
        </p:spPr>
      </p:pic>
      <p:sp>
        <p:nvSpPr>
          <p:cNvPr id="4" name="TextBox 3"/>
          <p:cNvSpPr txBox="1"/>
          <p:nvPr/>
        </p:nvSpPr>
        <p:spPr>
          <a:xfrm>
            <a:off x="381000" y="1447800"/>
            <a:ext cx="4343400" cy="1569660"/>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For each channel realization and SNR we chose the best rate between </a:t>
            </a:r>
            <a:r>
              <a:rPr lang="en-US" sz="1600" dirty="0" err="1" smtClean="0"/>
              <a:t>Nss</a:t>
            </a:r>
            <a:r>
              <a:rPr lang="en-US" sz="1600" dirty="0" smtClean="0"/>
              <a:t>=3 and </a:t>
            </a:r>
            <a:r>
              <a:rPr lang="en-US" sz="1600" dirty="0" err="1" smtClean="0"/>
              <a:t>Nss</a:t>
            </a:r>
            <a:r>
              <a:rPr lang="en-US" sz="1600" dirty="0" smtClean="0"/>
              <a:t>=4</a:t>
            </a:r>
          </a:p>
          <a:p>
            <a:pPr marL="171450" indent="-171450">
              <a:buFont typeface="Arial" panose="020B0604020202020204" pitchFamily="34" charset="0"/>
              <a:buChar char="•"/>
            </a:pPr>
            <a:r>
              <a:rPr lang="en-US" sz="1600" dirty="0" smtClean="0"/>
              <a:t>For SNR&gt;32dB UEQM shows higher </a:t>
            </a:r>
            <a:r>
              <a:rPr lang="en-US" sz="1600" dirty="0" err="1" smtClean="0"/>
              <a:t>Gput</a:t>
            </a:r>
            <a:r>
              <a:rPr lang="en-US" sz="1600" dirty="0" smtClean="0"/>
              <a:t>. </a:t>
            </a:r>
          </a:p>
          <a:p>
            <a:pPr marL="171450" indent="-171450">
              <a:buFont typeface="Arial" panose="020B0604020202020204" pitchFamily="34" charset="0"/>
              <a:buChar char="•"/>
            </a:pPr>
            <a:r>
              <a:rPr lang="en-US" sz="1600" dirty="0" smtClean="0"/>
              <a:t>Plots on the right show UEQM choice of </a:t>
            </a:r>
            <a:r>
              <a:rPr lang="en-US" sz="1600" dirty="0" err="1" smtClean="0"/>
              <a:t>Nss</a:t>
            </a:r>
            <a:r>
              <a:rPr lang="en-US" sz="1600" dirty="0" smtClean="0"/>
              <a:t> depends on SNR in a nice linear fashion but not so much for UEQ-MCS</a:t>
            </a:r>
            <a:endParaRPr lang="en-US" sz="1600" dirty="0"/>
          </a:p>
        </p:txBody>
      </p:sp>
    </p:spTree>
    <p:extLst>
      <p:ext uri="{BB962C8B-B14F-4D97-AF65-F5344CB8AC3E}">
        <p14:creationId xmlns:p14="http://schemas.microsoft.com/office/powerpoint/2010/main" val="129352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4213"/>
          </a:xfrm>
        </p:spPr>
        <p:txBody>
          <a:bodyPr/>
          <a:lstStyle/>
          <a:p>
            <a:r>
              <a:rPr lang="en-US" sz="2800" dirty="0"/>
              <a:t>4x4 </a:t>
            </a:r>
            <a:r>
              <a:rPr lang="en-US" sz="2800" dirty="0" smtClean="0"/>
              <a:t>DNLOS with Adaptive </a:t>
            </a:r>
            <a:r>
              <a:rPr lang="en-US" sz="2800" dirty="0" err="1" smtClean="0"/>
              <a:t>Nss</a:t>
            </a:r>
            <a:endParaRPr lang="en-US" sz="2800" dirty="0"/>
          </a:p>
        </p:txBody>
      </p:sp>
      <p:sp>
        <p:nvSpPr>
          <p:cNvPr id="3" name="Content Placeholder 2"/>
          <p:cNvSpPr>
            <a:spLocks noGrp="1"/>
          </p:cNvSpPr>
          <p:nvPr>
            <p:ph idx="1"/>
          </p:nvPr>
        </p:nvSpPr>
        <p:spPr>
          <a:xfrm>
            <a:off x="685800" y="1600200"/>
            <a:ext cx="7772400" cy="4114800"/>
          </a:xfrm>
        </p:spPr>
        <p:txBody>
          <a:bodyPr/>
          <a:lstStyle/>
          <a:p>
            <a:endParaRPr lang="en-US" sz="1800" b="0" dirty="0"/>
          </a:p>
          <a:p>
            <a:endParaRPr lang="en-US" sz="1800" b="0" dirty="0"/>
          </a:p>
          <a:p>
            <a:endParaRPr lang="en-US" sz="1800" b="0" dirty="0"/>
          </a:p>
          <a:p>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14</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15" name="Rectangle 14"/>
          <p:cNvSpPr/>
          <p:nvPr/>
        </p:nvSpPr>
        <p:spPr>
          <a:xfrm>
            <a:off x="696912" y="3581400"/>
            <a:ext cx="7685087" cy="1077218"/>
          </a:xfrm>
          <a:prstGeom prst="rect">
            <a:avLst/>
          </a:prstGeom>
        </p:spPr>
        <p:txBody>
          <a:bodyPr wrap="square">
            <a:spAutoFit/>
          </a:bodyPr>
          <a:lstStyle/>
          <a:p>
            <a:pPr>
              <a:spcBef>
                <a:spcPts val="600"/>
              </a:spcBef>
            </a:pPr>
            <a:r>
              <a:rPr lang="en-US" sz="1800" dirty="0" smtClean="0"/>
              <a:t> </a:t>
            </a:r>
          </a:p>
          <a:p>
            <a:pPr marL="285750" indent="-285750">
              <a:spcBef>
                <a:spcPts val="600"/>
              </a:spcBef>
              <a:buFont typeface="Arial" panose="020B0604020202020204" pitchFamily="34" charset="0"/>
              <a:buChar char="•"/>
            </a:pPr>
            <a:endParaRPr lang="en-US" sz="1800" dirty="0"/>
          </a:p>
          <a:p>
            <a:pPr>
              <a:spcBef>
                <a:spcPts val="600"/>
              </a:spcBef>
            </a:pPr>
            <a:endParaRPr lang="en-US" sz="1800" dirty="0" smtClean="0">
              <a:sym typeface="Wingdings" panose="05000000000000000000" pitchFamily="2" charset="2"/>
            </a:endParaRPr>
          </a:p>
        </p:txBody>
      </p:sp>
      <p:sp>
        <p:nvSpPr>
          <p:cNvPr id="4" name="TextBox 3"/>
          <p:cNvSpPr txBox="1"/>
          <p:nvPr/>
        </p:nvSpPr>
        <p:spPr>
          <a:xfrm>
            <a:off x="457200" y="1759803"/>
            <a:ext cx="4343400" cy="1569660"/>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Similar behavior as BLOS but with wider fluctuations in the percentage of </a:t>
            </a:r>
            <a:r>
              <a:rPr lang="en-US" sz="1600" dirty="0" err="1" smtClean="0"/>
              <a:t>Nss</a:t>
            </a:r>
            <a:r>
              <a:rPr lang="en-US" sz="1600" dirty="0" smtClean="0"/>
              <a:t>=4 for SNR&lt;30dB</a:t>
            </a:r>
          </a:p>
          <a:p>
            <a:pPr marL="171450" indent="-171450">
              <a:buFont typeface="Arial" panose="020B0604020202020204" pitchFamily="34" charset="0"/>
              <a:buChar char="•"/>
            </a:pPr>
            <a:r>
              <a:rPr lang="en-US" sz="1600" dirty="0" smtClean="0"/>
              <a:t>The reason is that the 4</a:t>
            </a:r>
            <a:r>
              <a:rPr lang="en-US" sz="1600" baseline="30000" dirty="0" smtClean="0"/>
              <a:t>th</a:t>
            </a:r>
            <a:r>
              <a:rPr lang="en-US" sz="1600" dirty="0" smtClean="0"/>
              <a:t> stream SNR is much lower that for UEQ-MCS </a:t>
            </a:r>
            <a:r>
              <a:rPr lang="en-US" sz="1600" dirty="0" err="1" smtClean="0"/>
              <a:t>Nss</a:t>
            </a:r>
            <a:r>
              <a:rPr lang="en-US" sz="1600" dirty="0" smtClean="0"/>
              <a:t>=4 is quite similar to </a:t>
            </a:r>
            <a:r>
              <a:rPr lang="en-US" sz="1600" dirty="0" err="1" smtClean="0"/>
              <a:t>Nss</a:t>
            </a:r>
            <a:r>
              <a:rPr lang="en-US" sz="1600" dirty="0" smtClean="0"/>
              <a:t>=3 in many cases</a:t>
            </a:r>
          </a:p>
        </p:txBody>
      </p:sp>
      <p:pic>
        <p:nvPicPr>
          <p:cNvPr id="12" name="Google Shape;420;p45"/>
          <p:cNvPicPr preferRelativeResize="0"/>
          <p:nvPr/>
        </p:nvPicPr>
        <p:blipFill>
          <a:blip r:embed="rId3">
            <a:alphaModFix/>
          </a:blip>
          <a:stretch>
            <a:fillRect/>
          </a:stretch>
        </p:blipFill>
        <p:spPr>
          <a:xfrm>
            <a:off x="5029200" y="4001630"/>
            <a:ext cx="3986759" cy="2382344"/>
          </a:xfrm>
          <a:prstGeom prst="rect">
            <a:avLst/>
          </a:prstGeom>
          <a:noFill/>
          <a:ln>
            <a:noFill/>
          </a:ln>
        </p:spPr>
      </p:pic>
      <p:pic>
        <p:nvPicPr>
          <p:cNvPr id="13" name="Google Shape;421;p45"/>
          <p:cNvPicPr preferRelativeResize="0"/>
          <p:nvPr/>
        </p:nvPicPr>
        <p:blipFill>
          <a:blip r:embed="rId4">
            <a:alphaModFix/>
          </a:blip>
          <a:stretch>
            <a:fillRect/>
          </a:stretch>
        </p:blipFill>
        <p:spPr>
          <a:xfrm>
            <a:off x="4911200" y="1370014"/>
            <a:ext cx="4080400" cy="2494580"/>
          </a:xfrm>
          <a:prstGeom prst="rect">
            <a:avLst/>
          </a:prstGeom>
          <a:noFill/>
          <a:ln>
            <a:noFill/>
          </a:ln>
        </p:spPr>
      </p:pic>
      <p:pic>
        <p:nvPicPr>
          <p:cNvPr id="14" name="Google Shape;423;p45"/>
          <p:cNvPicPr preferRelativeResize="0"/>
          <p:nvPr/>
        </p:nvPicPr>
        <p:blipFill>
          <a:blip r:embed="rId5">
            <a:alphaModFix/>
          </a:blip>
          <a:stretch>
            <a:fillRect/>
          </a:stretch>
        </p:blipFill>
        <p:spPr>
          <a:xfrm>
            <a:off x="304800" y="3522026"/>
            <a:ext cx="4723440" cy="2802574"/>
          </a:xfrm>
          <a:prstGeom prst="rect">
            <a:avLst/>
          </a:prstGeom>
          <a:noFill/>
          <a:ln>
            <a:noFill/>
          </a:ln>
        </p:spPr>
      </p:pic>
    </p:spTree>
    <p:extLst>
      <p:ext uri="{BB962C8B-B14F-4D97-AF65-F5344CB8AC3E}">
        <p14:creationId xmlns:p14="http://schemas.microsoft.com/office/powerpoint/2010/main" val="1055134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Conclusions r1</a:t>
            </a:r>
            <a:endParaRPr lang="en-US" sz="2800" dirty="0"/>
          </a:p>
        </p:txBody>
      </p:sp>
      <p:sp>
        <p:nvSpPr>
          <p:cNvPr id="3" name="Content Placeholder 2"/>
          <p:cNvSpPr>
            <a:spLocks noGrp="1"/>
          </p:cNvSpPr>
          <p:nvPr>
            <p:ph idx="1"/>
          </p:nvPr>
        </p:nvSpPr>
        <p:spPr>
          <a:xfrm>
            <a:off x="685800" y="1600200"/>
            <a:ext cx="7772400" cy="4114800"/>
          </a:xfrm>
        </p:spPr>
        <p:txBody>
          <a:bodyPr/>
          <a:lstStyle/>
          <a:p>
            <a:endParaRPr lang="en-US" sz="1800" b="0" dirty="0"/>
          </a:p>
          <a:p>
            <a:r>
              <a:rPr lang="en-US" sz="1800" b="0" dirty="0" smtClean="0"/>
              <a:t>In general no change to the previous conclusions even with adaptive </a:t>
            </a:r>
            <a:r>
              <a:rPr lang="en-US" sz="1800" b="0" dirty="0" err="1" smtClean="0"/>
              <a:t>Nss</a:t>
            </a:r>
            <a:r>
              <a:rPr lang="en-US" sz="1800" b="0" dirty="0" smtClean="0"/>
              <a:t>=3 and </a:t>
            </a:r>
            <a:r>
              <a:rPr lang="en-US" sz="1800" b="0" dirty="0" err="1" smtClean="0"/>
              <a:t>Nss</a:t>
            </a:r>
            <a:r>
              <a:rPr lang="en-US" sz="1800" b="0" dirty="0" smtClean="0"/>
              <a:t>=4 for 4x4 configurations – as soon as SNR enables higher percentage of </a:t>
            </a:r>
            <a:r>
              <a:rPr lang="en-US" sz="1800" b="0" dirty="0" err="1" smtClean="0"/>
              <a:t>Nss</a:t>
            </a:r>
            <a:r>
              <a:rPr lang="en-US" sz="1800" b="0" dirty="0" smtClean="0"/>
              <a:t>=4 cases UEQM exhibits higher </a:t>
            </a:r>
            <a:r>
              <a:rPr lang="en-US" sz="1800" b="0" dirty="0" err="1" smtClean="0"/>
              <a:t>Gput</a:t>
            </a:r>
            <a:endParaRPr lang="en-US" sz="1800" b="0" dirty="0" smtClean="0"/>
          </a:p>
          <a:p>
            <a:endParaRPr lang="en-US" sz="1800" b="0" dirty="0" smtClean="0"/>
          </a:p>
          <a:p>
            <a:r>
              <a:rPr lang="en-US" sz="1800" b="0" dirty="0" smtClean="0"/>
              <a:t>We also simulated 2x2 and 4x2 configurations with adaptive </a:t>
            </a:r>
            <a:r>
              <a:rPr lang="en-US" sz="1800" b="0" dirty="0" err="1" smtClean="0"/>
              <a:t>Nss</a:t>
            </a:r>
            <a:r>
              <a:rPr lang="en-US" sz="1800" b="0" dirty="0" smtClean="0"/>
              <a:t>=1 and </a:t>
            </a:r>
            <a:r>
              <a:rPr lang="en-US" sz="1800" b="0" dirty="0" err="1" smtClean="0"/>
              <a:t>Nss</a:t>
            </a:r>
            <a:r>
              <a:rPr lang="en-US" sz="1800" b="0" dirty="0" smtClean="0"/>
              <a:t>=2 but saw no difference in performance, clearly in these cases </a:t>
            </a:r>
            <a:r>
              <a:rPr lang="en-US" sz="1800" b="0" dirty="0" err="1" smtClean="0"/>
              <a:t>Nss</a:t>
            </a:r>
            <a:r>
              <a:rPr lang="en-US" sz="1800" b="0" dirty="0" smtClean="0"/>
              <a:t>=1 is the same for UEQM and UEQ-MCS and results with </a:t>
            </a:r>
            <a:r>
              <a:rPr lang="en-US" sz="1800" b="0" dirty="0" err="1" smtClean="0"/>
              <a:t>Nss</a:t>
            </a:r>
            <a:r>
              <a:rPr lang="en-US" sz="1800" b="0" dirty="0" smtClean="0"/>
              <a:t>=2 are shown already in r0</a:t>
            </a:r>
          </a:p>
          <a:p>
            <a:endParaRPr lang="en-US" sz="1800" b="0" dirty="0"/>
          </a:p>
          <a:p>
            <a:r>
              <a:rPr lang="en-US" sz="1800" b="0" dirty="0" smtClean="0"/>
              <a:t>Given that current implementations use one LDPC the logical enhancement for 11bn is to maintain a design with one LDPC and add unequal QAM</a:t>
            </a:r>
            <a:endParaRPr lang="en-US" sz="1800" b="0" dirty="0" smtClean="0"/>
          </a:p>
          <a:p>
            <a:endParaRPr lang="en-US" sz="1800" b="0" dirty="0"/>
          </a:p>
          <a:p>
            <a:endParaRPr lang="en-US" sz="1800" b="0" dirty="0"/>
          </a:p>
          <a:p>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15</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15" name="Rectangle 14"/>
          <p:cNvSpPr/>
          <p:nvPr/>
        </p:nvSpPr>
        <p:spPr>
          <a:xfrm>
            <a:off x="696912" y="3581400"/>
            <a:ext cx="7685087" cy="1077218"/>
          </a:xfrm>
          <a:prstGeom prst="rect">
            <a:avLst/>
          </a:prstGeom>
        </p:spPr>
        <p:txBody>
          <a:bodyPr wrap="square">
            <a:spAutoFit/>
          </a:bodyPr>
          <a:lstStyle/>
          <a:p>
            <a:pPr>
              <a:spcBef>
                <a:spcPts val="600"/>
              </a:spcBef>
            </a:pPr>
            <a:r>
              <a:rPr lang="en-US" sz="1800" dirty="0" smtClean="0"/>
              <a:t> </a:t>
            </a:r>
          </a:p>
          <a:p>
            <a:pPr marL="285750" indent="-285750">
              <a:spcBef>
                <a:spcPts val="600"/>
              </a:spcBef>
              <a:buFont typeface="Arial" panose="020B0604020202020204" pitchFamily="34" charset="0"/>
              <a:buChar char="•"/>
            </a:pPr>
            <a:endParaRPr lang="en-US" sz="1800" dirty="0"/>
          </a:p>
          <a:p>
            <a:pPr>
              <a:spcBef>
                <a:spcPts val="600"/>
              </a:spcBef>
            </a:pPr>
            <a:endParaRPr lang="en-US" sz="1800" dirty="0" smtClean="0">
              <a:sym typeface="Wingdings" panose="05000000000000000000" pitchFamily="2" charset="2"/>
            </a:endParaRPr>
          </a:p>
        </p:txBody>
      </p:sp>
    </p:spTree>
    <p:extLst>
      <p:ext uri="{BB962C8B-B14F-4D97-AF65-F5344CB8AC3E}">
        <p14:creationId xmlns:p14="http://schemas.microsoft.com/office/powerpoint/2010/main" val="690201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References</a:t>
            </a:r>
            <a:endParaRPr lang="en-US" sz="2800" dirty="0"/>
          </a:p>
        </p:txBody>
      </p:sp>
      <p:sp>
        <p:nvSpPr>
          <p:cNvPr id="3" name="Content Placeholder 2"/>
          <p:cNvSpPr>
            <a:spLocks noGrp="1"/>
          </p:cNvSpPr>
          <p:nvPr>
            <p:ph idx="1"/>
          </p:nvPr>
        </p:nvSpPr>
        <p:spPr>
          <a:xfrm>
            <a:off x="685800" y="1600200"/>
            <a:ext cx="7772400" cy="4114800"/>
          </a:xfrm>
        </p:spPr>
        <p:txBody>
          <a:bodyPr/>
          <a:lstStyle/>
          <a:p>
            <a:endParaRPr lang="en-US" sz="1800" b="0" dirty="0"/>
          </a:p>
          <a:p>
            <a:endParaRPr lang="en-US" sz="1800" b="0" dirty="0"/>
          </a:p>
          <a:p>
            <a:endParaRPr lang="en-US" sz="1800" b="0" dirty="0"/>
          </a:p>
          <a:p>
            <a:endParaRPr lang="en-US" sz="1800" b="0" dirty="0"/>
          </a:p>
          <a:p>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16</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15" name="Rectangle 14"/>
          <p:cNvSpPr/>
          <p:nvPr/>
        </p:nvSpPr>
        <p:spPr>
          <a:xfrm>
            <a:off x="696912" y="1894582"/>
            <a:ext cx="7685087" cy="2893100"/>
          </a:xfrm>
          <a:prstGeom prst="rect">
            <a:avLst/>
          </a:prstGeom>
        </p:spPr>
        <p:txBody>
          <a:bodyPr wrap="square">
            <a:spAutoFit/>
          </a:bodyPr>
          <a:lstStyle/>
          <a:p>
            <a:pPr>
              <a:spcBef>
                <a:spcPts val="600"/>
              </a:spcBef>
            </a:pPr>
            <a:r>
              <a:rPr lang="en-US" sz="1800" dirty="0" smtClean="0"/>
              <a:t>[1] 11-24-0433-00 </a:t>
            </a:r>
            <a:r>
              <a:rPr lang="en-US" sz="1800" dirty="0"/>
              <a:t>Analysis on UEQM and UEQ </a:t>
            </a:r>
            <a:r>
              <a:rPr lang="en-US" sz="1800" dirty="0" smtClean="0"/>
              <a:t>MCS</a:t>
            </a:r>
          </a:p>
          <a:p>
            <a:pPr>
              <a:spcBef>
                <a:spcPts val="600"/>
              </a:spcBef>
            </a:pPr>
            <a:r>
              <a:rPr lang="en-US" sz="1800" dirty="0" smtClean="0"/>
              <a:t>[2</a:t>
            </a:r>
            <a:r>
              <a:rPr lang="en-US" sz="1800" dirty="0"/>
              <a:t>] </a:t>
            </a:r>
            <a:r>
              <a:rPr lang="en-US" sz="1800" dirty="0" smtClean="0"/>
              <a:t>11-24-0507-02 UEQM </a:t>
            </a:r>
            <a:r>
              <a:rPr lang="en-US" sz="1800" dirty="0"/>
              <a:t>F</a:t>
            </a:r>
            <a:r>
              <a:rPr lang="en-US" sz="1800" dirty="0" smtClean="0"/>
              <a:t>urther </a:t>
            </a:r>
            <a:r>
              <a:rPr lang="en-US" sz="1800" dirty="0"/>
              <a:t>D</a:t>
            </a:r>
            <a:r>
              <a:rPr lang="en-US" sz="1800" dirty="0" smtClean="0"/>
              <a:t>etails</a:t>
            </a:r>
          </a:p>
          <a:p>
            <a:endParaRPr lang="en-US" altLang="zh-CN" sz="1800" dirty="0"/>
          </a:p>
          <a:p>
            <a:endParaRPr lang="en-US" altLang="zh-CN" sz="1800" dirty="0" smtClean="0"/>
          </a:p>
          <a:p>
            <a:endParaRPr lang="en-US" altLang="zh-CN" sz="1800" dirty="0"/>
          </a:p>
          <a:p>
            <a:endParaRPr lang="en-US" altLang="zh-CN" sz="1800" dirty="0"/>
          </a:p>
          <a:p>
            <a:pPr>
              <a:spcBef>
                <a:spcPts val="600"/>
              </a:spcBef>
            </a:pPr>
            <a:endParaRPr lang="en-US" sz="1800" dirty="0" smtClean="0"/>
          </a:p>
          <a:p>
            <a:pPr marL="285750" indent="-285750">
              <a:spcBef>
                <a:spcPts val="600"/>
              </a:spcBef>
              <a:buFont typeface="Arial" panose="020B0604020202020204" pitchFamily="34" charset="0"/>
              <a:buChar char="•"/>
            </a:pPr>
            <a:endParaRPr lang="en-US" sz="1800" dirty="0"/>
          </a:p>
          <a:p>
            <a:pPr>
              <a:spcBef>
                <a:spcPts val="600"/>
              </a:spcBef>
            </a:pPr>
            <a:endParaRPr lang="en-US" sz="1800" dirty="0" smtClean="0">
              <a:sym typeface="Wingdings" panose="05000000000000000000" pitchFamily="2" charset="2"/>
            </a:endParaRPr>
          </a:p>
        </p:txBody>
      </p:sp>
    </p:spTree>
    <p:extLst>
      <p:ext uri="{BB962C8B-B14F-4D97-AF65-F5344CB8AC3E}">
        <p14:creationId xmlns:p14="http://schemas.microsoft.com/office/powerpoint/2010/main" val="2047899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 #1 (from 24/117r1)</a:t>
            </a:r>
            <a:endParaRPr lang="en-US" sz="2800" dirty="0"/>
          </a:p>
        </p:txBody>
      </p:sp>
      <p:sp>
        <p:nvSpPr>
          <p:cNvPr id="3" name="Content Placeholder 2"/>
          <p:cNvSpPr>
            <a:spLocks noGrp="1"/>
          </p:cNvSpPr>
          <p:nvPr>
            <p:ph idx="1"/>
          </p:nvPr>
        </p:nvSpPr>
        <p:spPr>
          <a:xfrm>
            <a:off x="685800" y="1752600"/>
            <a:ext cx="7772400" cy="4114800"/>
          </a:xfrm>
        </p:spPr>
        <p:txBody>
          <a:bodyPr/>
          <a:lstStyle/>
          <a:p>
            <a:endParaRPr lang="en-US" sz="1800" b="0" dirty="0" smtClean="0"/>
          </a:p>
          <a:p>
            <a:r>
              <a:rPr lang="en-US" sz="1800" b="0" dirty="0" smtClean="0"/>
              <a:t>Do you agree to add to the 11bn SFD : 11bn supports unequal modulations (UEQM) with single encoder for all spatial streams and different modulation per spatial stream for beamforming with at least 2ss</a:t>
            </a:r>
          </a:p>
          <a:p>
            <a:pPr lvl="1"/>
            <a:r>
              <a:rPr lang="en-US" sz="1600" dirty="0" smtClean="0"/>
              <a:t>This is used for single user MIMO beamforming transmission in full bandwidth or OFDMA</a:t>
            </a:r>
            <a:endParaRPr lang="en-US" sz="1600" b="0" dirty="0"/>
          </a:p>
          <a:p>
            <a:pPr lvl="1"/>
            <a:endParaRPr lang="en-US" sz="160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17</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Tree>
    <p:extLst>
      <p:ext uri="{BB962C8B-B14F-4D97-AF65-F5344CB8AC3E}">
        <p14:creationId xmlns:p14="http://schemas.microsoft.com/office/powerpoint/2010/main" val="509180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Introduction</a:t>
            </a:r>
          </a:p>
        </p:txBody>
      </p:sp>
      <p:sp>
        <p:nvSpPr>
          <p:cNvPr id="3" name="Content Placeholder 2"/>
          <p:cNvSpPr>
            <a:spLocks noGrp="1"/>
          </p:cNvSpPr>
          <p:nvPr>
            <p:ph idx="1"/>
          </p:nvPr>
        </p:nvSpPr>
        <p:spPr>
          <a:xfrm>
            <a:off x="685800" y="1752600"/>
            <a:ext cx="7772400" cy="4114800"/>
          </a:xfrm>
        </p:spPr>
        <p:txBody>
          <a:bodyPr/>
          <a:lstStyle/>
          <a:p>
            <a:endParaRPr lang="en-US" sz="1800" b="0" dirty="0" smtClean="0"/>
          </a:p>
          <a:p>
            <a:r>
              <a:rPr lang="en-US" sz="1800" b="0" dirty="0" smtClean="0"/>
              <a:t>UEQM and UEQ-MCS have been proposed to improve SU MIMO BF performance.</a:t>
            </a:r>
          </a:p>
          <a:p>
            <a:r>
              <a:rPr lang="en-US" sz="1800" b="0" dirty="0" smtClean="0"/>
              <a:t>[1] compared their relative performance in a specific channel and a 4x4 configuration</a:t>
            </a:r>
          </a:p>
          <a:p>
            <a:endParaRPr lang="en-US" sz="1800" b="0" dirty="0" smtClean="0"/>
          </a:p>
          <a:p>
            <a:r>
              <a:rPr lang="en-US" sz="1800" b="0" dirty="0" smtClean="0"/>
              <a:t>We provide here new results comparing the performance of both schemes in various configurations and typical .11 channels </a:t>
            </a:r>
            <a:endParaRPr lang="en-US" sz="1800" b="0" dirty="0" smtClean="0"/>
          </a:p>
          <a:p>
            <a:endParaRPr lang="en-US" sz="1800" b="0" dirty="0"/>
          </a:p>
          <a:p>
            <a:r>
              <a:rPr lang="en-US" sz="1800" b="0" dirty="0"/>
              <a:t>r</a:t>
            </a:r>
            <a:r>
              <a:rPr lang="en-US" sz="1800" b="0" dirty="0" smtClean="0"/>
              <a:t>1</a:t>
            </a:r>
            <a:r>
              <a:rPr lang="en-US" sz="1800" b="0" dirty="0" smtClean="0">
                <a:sym typeface="Wingdings" panose="05000000000000000000" pitchFamily="2" charset="2"/>
              </a:rPr>
              <a:t> per feedback on r0 added adaptive </a:t>
            </a:r>
            <a:r>
              <a:rPr lang="en-US" sz="1800" b="0" dirty="0" err="1" smtClean="0">
                <a:sym typeface="Wingdings" panose="05000000000000000000" pitchFamily="2" charset="2"/>
              </a:rPr>
              <a:t>Nss</a:t>
            </a:r>
            <a:r>
              <a:rPr lang="en-US" sz="1800" b="0" dirty="0" smtClean="0">
                <a:sym typeface="Wingdings" panose="05000000000000000000" pitchFamily="2" charset="2"/>
              </a:rPr>
              <a:t> selection for 4x4 configurations, slide 13 onwards</a:t>
            </a:r>
            <a:endParaRPr lang="en-US" sz="140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Tree>
    <p:extLst>
      <p:ext uri="{BB962C8B-B14F-4D97-AF65-F5344CB8AC3E}">
        <p14:creationId xmlns:p14="http://schemas.microsoft.com/office/powerpoint/2010/main" val="3563374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Simulation Assumptions</a:t>
            </a:r>
            <a:endParaRPr lang="en-US" sz="2800" dirty="0"/>
          </a:p>
        </p:txBody>
      </p:sp>
      <p:sp>
        <p:nvSpPr>
          <p:cNvPr id="3" name="Content Placeholder 2"/>
          <p:cNvSpPr>
            <a:spLocks noGrp="1"/>
          </p:cNvSpPr>
          <p:nvPr>
            <p:ph idx="1"/>
          </p:nvPr>
        </p:nvSpPr>
        <p:spPr>
          <a:xfrm>
            <a:off x="685800" y="1752600"/>
            <a:ext cx="7772400" cy="4114800"/>
          </a:xfrm>
        </p:spPr>
        <p:txBody>
          <a:bodyPr/>
          <a:lstStyle/>
          <a:p>
            <a:r>
              <a:rPr lang="en-US" sz="1600" b="0" dirty="0" smtClean="0"/>
              <a:t>SVD </a:t>
            </a:r>
            <a:r>
              <a:rPr lang="en-US" sz="1600" b="0" dirty="0"/>
              <a:t>based </a:t>
            </a:r>
            <a:r>
              <a:rPr lang="en-US" sz="1600" b="0" dirty="0" err="1"/>
              <a:t>Tx</a:t>
            </a:r>
            <a:r>
              <a:rPr lang="en-US" sz="1600" b="0" dirty="0"/>
              <a:t> beamforming</a:t>
            </a:r>
          </a:p>
          <a:p>
            <a:r>
              <a:rPr lang="en-US" sz="1600" b="0" dirty="0"/>
              <a:t>MIMO Configs: 2x2, </a:t>
            </a:r>
            <a:r>
              <a:rPr lang="en-US" sz="1600" b="0" dirty="0" smtClean="0"/>
              <a:t>4x2, 4x4</a:t>
            </a:r>
            <a:endParaRPr lang="en-US" sz="1600" b="0" dirty="0"/>
          </a:p>
          <a:p>
            <a:r>
              <a:rPr lang="en-US" sz="1600" b="0" dirty="0" smtClean="0"/>
              <a:t>80MHz, DNLOS</a:t>
            </a:r>
            <a:r>
              <a:rPr lang="en-US" sz="1600" b="0" dirty="0"/>
              <a:t>, BLOS, 500 channel realizations for each MIMO </a:t>
            </a:r>
            <a:r>
              <a:rPr lang="en-US" sz="1600" b="0" dirty="0" err="1" smtClean="0"/>
              <a:t>config</a:t>
            </a:r>
            <a:endParaRPr lang="en-US" sz="1600" b="0" dirty="0" smtClean="0"/>
          </a:p>
          <a:p>
            <a:r>
              <a:rPr lang="en-US" sz="1600" b="0" dirty="0" smtClean="0"/>
              <a:t>MCS0-13 on all streams (no new MCS)</a:t>
            </a:r>
            <a:endParaRPr lang="en-US" sz="1600" b="0" dirty="0"/>
          </a:p>
          <a:p>
            <a:r>
              <a:rPr lang="en-US" sz="1600" b="0" dirty="0"/>
              <a:t>Including RF </a:t>
            </a:r>
            <a:r>
              <a:rPr lang="en-US" sz="1600" b="0" dirty="0" smtClean="0"/>
              <a:t>impairments and realistic CHEST</a:t>
            </a:r>
            <a:endParaRPr lang="en-US" sz="1600" b="0" dirty="0"/>
          </a:p>
          <a:p>
            <a:r>
              <a:rPr lang="en-US" sz="1600" b="0" dirty="0">
                <a:ea typeface="Calibri" panose="020F0502020204030204" pitchFamily="34" charset="0"/>
              </a:rPr>
              <a:t>Gain numbers based on </a:t>
            </a:r>
            <a:r>
              <a:rPr lang="en-US" sz="1600" b="0" dirty="0" err="1">
                <a:ea typeface="Calibri" panose="020F0502020204030204" pitchFamily="34" charset="0"/>
              </a:rPr>
              <a:t>RvR</a:t>
            </a:r>
            <a:r>
              <a:rPr lang="en-US" sz="1600" b="0" dirty="0">
                <a:ea typeface="Calibri" panose="020F0502020204030204" pitchFamily="34" charset="0"/>
              </a:rPr>
              <a:t> simulation, which uses genie rate selection per channel realization at each SNR </a:t>
            </a:r>
            <a:r>
              <a:rPr lang="en-US" sz="1600" b="0" dirty="0" smtClean="0">
                <a:ea typeface="Calibri" panose="020F0502020204030204" pitchFamily="34" charset="0"/>
              </a:rPr>
              <a:t>point (note the SNR doesn’t include the impairments)</a:t>
            </a:r>
          </a:p>
          <a:p>
            <a:r>
              <a:rPr lang="en-US" sz="1600" b="0" dirty="0">
                <a:ea typeface="Calibri" panose="020F0502020204030204" pitchFamily="34" charset="0"/>
              </a:rPr>
              <a:t>For UEQ MCS, total number of payload bytes is the same as EQM/UEQM. But the total payload bytes are allocated to each stream, proportional to </a:t>
            </a:r>
            <a:r>
              <a:rPr lang="en-US" sz="1600" b="0" dirty="0" smtClean="0">
                <a:ea typeface="Calibri" panose="020F0502020204030204" pitchFamily="34" charset="0"/>
              </a:rPr>
              <a:t>per-stream rate</a:t>
            </a:r>
            <a:endParaRPr lang="en-US" sz="1600" b="0" dirty="0"/>
          </a:p>
          <a:p>
            <a:endParaRPr lang="en-US" sz="1600" b="0" dirty="0" smtClean="0">
              <a:ea typeface="Calibri" panose="020F0502020204030204" pitchFamily="34" charset="0"/>
            </a:endParaRPr>
          </a:p>
          <a:p>
            <a:r>
              <a:rPr lang="en-US" sz="1600" b="0" dirty="0" smtClean="0">
                <a:ea typeface="Calibri" panose="020F0502020204030204" pitchFamily="34" charset="0"/>
              </a:rPr>
              <a:t>While UEQM is a direct enhancement of EQM (both using one LDPC), for UEQ-MCS we show two types of results:</a:t>
            </a:r>
          </a:p>
          <a:p>
            <a:pPr lvl="1"/>
            <a:r>
              <a:rPr lang="en-US" sz="1400" dirty="0" smtClean="0">
                <a:ea typeface="Calibri" panose="020F0502020204030204" pitchFamily="34" charset="0"/>
              </a:rPr>
              <a:t>UEQ-MCS with strictly one LDPC per spatial stream </a:t>
            </a:r>
          </a:p>
          <a:p>
            <a:pPr lvl="1"/>
            <a:r>
              <a:rPr lang="en-US" sz="1400" b="0" dirty="0" smtClean="0">
                <a:ea typeface="Calibri" panose="020F0502020204030204" pitchFamily="34" charset="0"/>
              </a:rPr>
              <a:t>UEQ-MCS including EQM with one LDPC for all streams</a:t>
            </a:r>
            <a:endParaRPr lang="en-US" sz="14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Tree>
    <p:extLst>
      <p:ext uri="{BB962C8B-B14F-4D97-AF65-F5344CB8AC3E}">
        <p14:creationId xmlns:p14="http://schemas.microsoft.com/office/powerpoint/2010/main" val="103001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685800"/>
            <a:ext cx="7772400" cy="914400"/>
          </a:xfrm>
        </p:spPr>
        <p:txBody>
          <a:bodyPr/>
          <a:lstStyle/>
          <a:p>
            <a:r>
              <a:rPr lang="en-US" sz="2400" dirty="0" smtClean="0"/>
              <a:t>4x4 DNLOS</a:t>
            </a:r>
            <a:endParaRPr lang="en-US" sz="2800" dirty="0"/>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pic>
        <p:nvPicPr>
          <p:cNvPr id="3074" name="Picture 2" descr="https://lh7-us.googleusercontent.com/GtveJUu31srjX0ITptspIBxxrx4kE66UxveqHHl-LAwVdh5_rzw5_YUN1mFGiCbBOJiFkSdDpfqI0JKO2AYFL4GTzQVSDbXTQJkYy5UXNNDW6ndT0ENbtUPc48WFlr0r7hpn2AhPWno-ld8H6ktqBTvI9w=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09997" cy="42987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051377"/>
            <a:ext cx="2819400" cy="276999"/>
          </a:xfrm>
          <a:prstGeom prst="rect">
            <a:avLst/>
          </a:prstGeom>
          <a:noFill/>
        </p:spPr>
        <p:txBody>
          <a:bodyPr wrap="square" rtlCol="0">
            <a:spAutoFit/>
          </a:bodyPr>
          <a:lstStyle/>
          <a:p>
            <a:r>
              <a:rPr lang="en-US" dirty="0" smtClean="0"/>
              <a:t>(*) the notation (1,4,5) is taken from [2] </a:t>
            </a:r>
            <a:endParaRPr lang="en-US" dirty="0"/>
          </a:p>
        </p:txBody>
      </p:sp>
    </p:spTree>
    <p:extLst>
      <p:ext uri="{BB962C8B-B14F-4D97-AF65-F5344CB8AC3E}">
        <p14:creationId xmlns:p14="http://schemas.microsoft.com/office/powerpoint/2010/main" val="216053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8200"/>
          </a:xfrm>
        </p:spPr>
        <p:txBody>
          <a:bodyPr/>
          <a:lstStyle/>
          <a:p>
            <a:r>
              <a:rPr lang="en-US" sz="2400" dirty="0" smtClean="0"/>
              <a:t>Observations</a:t>
            </a:r>
            <a:endParaRPr lang="en-US" sz="2400" dirty="0"/>
          </a:p>
        </p:txBody>
      </p:sp>
      <p:sp>
        <p:nvSpPr>
          <p:cNvPr id="3" name="Content Placeholder 2"/>
          <p:cNvSpPr>
            <a:spLocks noGrp="1"/>
          </p:cNvSpPr>
          <p:nvPr>
            <p:ph idx="1"/>
          </p:nvPr>
        </p:nvSpPr>
        <p:spPr>
          <a:xfrm>
            <a:off x="685800" y="1600200"/>
            <a:ext cx="7772400" cy="4114800"/>
          </a:xfrm>
        </p:spPr>
        <p:txBody>
          <a:bodyPr/>
          <a:lstStyle/>
          <a:p>
            <a:r>
              <a:rPr lang="en-US" sz="1800" b="0" dirty="0" smtClean="0"/>
              <a:t>UEQM, whether all combinations or only the 3 proposed in [2] (shown below), exhibit higher </a:t>
            </a:r>
            <a:r>
              <a:rPr lang="en-US" sz="1800" b="0" dirty="0" err="1" smtClean="0"/>
              <a:t>Gput</a:t>
            </a:r>
            <a:r>
              <a:rPr lang="en-US" sz="1800" b="0" dirty="0" smtClean="0"/>
              <a:t> than UEQ-MCS.  Why?</a:t>
            </a:r>
          </a:p>
          <a:p>
            <a:pPr lvl="1"/>
            <a:r>
              <a:rPr lang="en-US" sz="1600" dirty="0" smtClean="0"/>
              <a:t>We think it’s because one LDPC protects the weakest 4</a:t>
            </a:r>
            <a:r>
              <a:rPr lang="en-US" sz="1600" baseline="30000" dirty="0" smtClean="0"/>
              <a:t>th</a:t>
            </a:r>
            <a:r>
              <a:rPr lang="en-US" sz="1600" dirty="0" smtClean="0"/>
              <a:t> stream and enables it to use a higher QAM than would be possible if each stream had its own separate LDPC. In that sense the UEQM proposal in [2] provides full flexibility for the 4</a:t>
            </a:r>
            <a:r>
              <a:rPr lang="en-US" sz="1600" baseline="30000" dirty="0" smtClean="0"/>
              <a:t>th</a:t>
            </a:r>
            <a:r>
              <a:rPr lang="en-US" sz="1600" dirty="0" smtClean="0"/>
              <a:t> stream {x,x-1,x-2} with equal QAM {x} for the stronger 3 streams which maximizes the performance at the high SNR. </a:t>
            </a:r>
            <a:endParaRPr lang="en-US" sz="160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5</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graphicFrame>
        <p:nvGraphicFramePr>
          <p:cNvPr id="14" name="Google Shape;2575;p247"/>
          <p:cNvGraphicFramePr/>
          <p:nvPr>
            <p:extLst>
              <p:ext uri="{D42A27DB-BD31-4B8C-83A1-F6EECF244321}">
                <p14:modId xmlns:p14="http://schemas.microsoft.com/office/powerpoint/2010/main" val="705812663"/>
              </p:ext>
            </p:extLst>
          </p:nvPr>
        </p:nvGraphicFramePr>
        <p:xfrm>
          <a:off x="695325" y="3771519"/>
          <a:ext cx="2124075" cy="2476881"/>
        </p:xfrm>
        <a:graphic>
          <a:graphicData uri="http://schemas.openxmlformats.org/drawingml/2006/table">
            <a:tbl>
              <a:tblPr>
                <a:noFill/>
              </a:tblPr>
              <a:tblGrid>
                <a:gridCol w="123825">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361950">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361950">
                  <a:extLst>
                    <a:ext uri="{9D8B030D-6E8A-4147-A177-3AD203B41FA5}">
                      <a16:colId xmlns:a16="http://schemas.microsoft.com/office/drawing/2014/main" val="20007"/>
                    </a:ext>
                  </a:extLst>
                </a:gridCol>
              </a:tblGrid>
              <a:tr h="200025">
                <a:tc rowSpan="2">
                  <a:txBody>
                    <a:bodyPr/>
                    <a:lstStyle/>
                    <a:p>
                      <a:pPr marL="0" lvl="0" indent="0" algn="l" rtl="0">
                        <a:spcBef>
                          <a:spcPts val="0"/>
                        </a:spcBef>
                        <a:spcAft>
                          <a:spcPts val="0"/>
                        </a:spcAft>
                        <a:buNone/>
                      </a:pPr>
                      <a:endParaRPr sz="13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US" sz="900"/>
                        <a:t>Mod[stream]</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US" sz="900"/>
                        <a:t># combinations</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140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0000FF"/>
                          </a:solidFill>
                        </a:rPr>
                        <a:t>1</a:t>
                      </a:r>
                      <a:endParaRPr sz="9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FF0000"/>
                          </a:solidFill>
                        </a:rPr>
                        <a:t>2</a:t>
                      </a:r>
                      <a:endParaRPr sz="900">
                        <a:solidFill>
                          <a:srgbClr val="FF0000"/>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203125">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3125">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00000">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dirty="0">
                          <a:solidFill>
                            <a:srgbClr val="FF0000"/>
                          </a:solidFill>
                        </a:rPr>
                        <a:t>  </a:t>
                      </a:r>
                      <a:endParaRPr sz="1000" dirty="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00000">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100000">
                <a:tc>
                  <a:txBody>
                    <a:bodyPr/>
                    <a:lstStyle/>
                    <a:p>
                      <a:pPr marL="0" lvl="0" indent="0" algn="ctr" rtl="0">
                        <a:lnSpc>
                          <a:spcPct val="115000"/>
                        </a:lnSpc>
                        <a:spcBef>
                          <a:spcPts val="0"/>
                        </a:spcBef>
                        <a:spcAft>
                          <a:spcPts val="0"/>
                        </a:spcAft>
                        <a:buNone/>
                      </a:pPr>
                      <a:r>
                        <a:rPr lang="en-US" sz="900"/>
                        <a:t>4</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00000">
                <a:tc>
                  <a:txBody>
                    <a:bodyPr/>
                    <a:lstStyle/>
                    <a:p>
                      <a:pPr marL="0" lvl="0" indent="0" algn="ctr" rtl="0">
                        <a:lnSpc>
                          <a:spcPct val="115000"/>
                        </a:lnSpc>
                        <a:spcBef>
                          <a:spcPts val="0"/>
                        </a:spcBef>
                        <a:spcAft>
                          <a:spcPts val="0"/>
                        </a:spcAft>
                        <a:buNone/>
                      </a:pPr>
                      <a:r>
                        <a:rPr lang="en-US" sz="900"/>
                        <a:t>5</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85575">
                <a:tc>
                  <a:txBody>
                    <a:bodyPr/>
                    <a:lstStyle/>
                    <a:p>
                      <a:pPr marL="0" lvl="0" indent="0" algn="ctr" rtl="0">
                        <a:lnSpc>
                          <a:spcPct val="115000"/>
                        </a:lnSpc>
                        <a:spcBef>
                          <a:spcPts val="0"/>
                        </a:spcBef>
                        <a:spcAft>
                          <a:spcPts val="0"/>
                        </a:spcAft>
                        <a:buNone/>
                      </a:pPr>
                      <a:r>
                        <a:rPr lang="en-US" sz="900"/>
                        <a:t>6</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     </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00000">
                <a:tc>
                  <a:txBody>
                    <a:bodyPr/>
                    <a:lstStyle/>
                    <a:p>
                      <a:pPr marL="0" lvl="0" indent="0" algn="ctr" rtl="0">
                        <a:lnSpc>
                          <a:spcPct val="115000"/>
                        </a:lnSpc>
                        <a:spcBef>
                          <a:spcPts val="0"/>
                        </a:spcBef>
                        <a:spcAft>
                          <a:spcPts val="0"/>
                        </a:spcAft>
                        <a:buNone/>
                      </a:pPr>
                      <a:r>
                        <a:rPr lang="en-US" sz="900"/>
                        <a:t>7</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00000">
                <a:tc>
                  <a:txBody>
                    <a:bodyPr/>
                    <a:lstStyle/>
                    <a:p>
                      <a:pPr marL="0" lvl="0" indent="0" algn="ctr" rtl="0">
                        <a:lnSpc>
                          <a:spcPct val="115000"/>
                        </a:lnSpc>
                        <a:spcBef>
                          <a:spcPts val="0"/>
                        </a:spcBef>
                        <a:spcAft>
                          <a:spcPts val="0"/>
                        </a:spcAft>
                        <a:buNone/>
                      </a:pPr>
                      <a:r>
                        <a:rPr lang="en-US" sz="900"/>
                        <a:t>8</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00000">
                <a:tc>
                  <a:txBody>
                    <a:bodyPr/>
                    <a:lstStyle/>
                    <a:p>
                      <a:pPr marL="0" lvl="0" indent="0" algn="ctr" rtl="0">
                        <a:lnSpc>
                          <a:spcPct val="115000"/>
                        </a:lnSpc>
                        <a:spcBef>
                          <a:spcPts val="0"/>
                        </a:spcBef>
                        <a:spcAft>
                          <a:spcPts val="0"/>
                        </a:spcAft>
                        <a:buNone/>
                      </a:pPr>
                      <a:r>
                        <a:rPr lang="en-US" sz="900"/>
                        <a:t>9</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pic>
        <p:nvPicPr>
          <p:cNvPr id="2058" name="Picture 10" descr="https://lh7-us.googleusercontent.com/9ExTrQY6D5NQrOW0iz6gZBm4-A8g_SUe6WfkYXxu2GXpBdVEIqRNaY0Ybubpy6sWCVNG36n5WoErm6Lbr9jYXvk2SXYqov6w2xixRXqreSPREItYKv7RO15KdPiY5dL2rdgvU8f-ace_aTrRc1S8y28ib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059" y="3771519"/>
            <a:ext cx="6081741" cy="254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61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6</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685800"/>
            <a:ext cx="7772400" cy="914400"/>
          </a:xfrm>
        </p:spPr>
        <p:txBody>
          <a:bodyPr/>
          <a:lstStyle/>
          <a:p>
            <a:r>
              <a:rPr lang="en-US" sz="2400" dirty="0" smtClean="0"/>
              <a:t>4x4 </a:t>
            </a:r>
            <a:r>
              <a:rPr lang="en-US" sz="2400" dirty="0"/>
              <a:t>B</a:t>
            </a:r>
            <a:r>
              <a:rPr lang="en-US" sz="2400" dirty="0" smtClean="0"/>
              <a:t>LOS</a:t>
            </a:r>
            <a:endParaRPr lang="en-US" sz="2800" dirty="0"/>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pic>
        <p:nvPicPr>
          <p:cNvPr id="1026" name="Picture 2" descr="https://lh7-us.googleusercontent.com/kcSbjoHnkdq1rWfVApmnPG4ZWLFhyA7ewTDlchMAybtaSS-bTcQeZSUGODNBOMgz6N1b7prl8TQNzzL6fGRACoP72uL9FZGtVuAdudXYmBIhKX0L2NStFJu3py78pxwxGpIOfM7ak6Zfj4ZekkKUiVCco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25656"/>
            <a:ext cx="8305800" cy="43751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1600200"/>
            <a:ext cx="5181600" cy="338554"/>
          </a:xfrm>
          <a:prstGeom prst="rect">
            <a:avLst/>
          </a:prstGeom>
          <a:noFill/>
        </p:spPr>
        <p:txBody>
          <a:bodyPr wrap="square" rtlCol="0">
            <a:spAutoFit/>
          </a:bodyPr>
          <a:lstStyle/>
          <a:p>
            <a:r>
              <a:rPr lang="en-US" sz="1600" dirty="0" smtClean="0"/>
              <a:t>Similar behavior as in DNLOS but bigger gap at high SNR</a:t>
            </a:r>
            <a:r>
              <a:rPr lang="en-US" dirty="0" smtClean="0"/>
              <a:t> </a:t>
            </a:r>
            <a:endParaRPr lang="en-US" dirty="0"/>
          </a:p>
        </p:txBody>
      </p:sp>
    </p:spTree>
    <p:extLst>
      <p:ext uri="{BB962C8B-B14F-4D97-AF65-F5344CB8AC3E}">
        <p14:creationId xmlns:p14="http://schemas.microsoft.com/office/powerpoint/2010/main" val="241319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34199"/>
          </a:xfrm>
        </p:spPr>
        <p:txBody>
          <a:bodyPr/>
          <a:lstStyle/>
          <a:p>
            <a:r>
              <a:rPr lang="en-US" sz="2400" dirty="0" smtClean="0"/>
              <a:t>Example -  MCS % Distributions for SNR=45dB</a:t>
            </a:r>
            <a:endParaRPr lang="en-US" sz="2400" dirty="0"/>
          </a:p>
        </p:txBody>
      </p:sp>
      <p:sp>
        <p:nvSpPr>
          <p:cNvPr id="3" name="Content Placeholder 2"/>
          <p:cNvSpPr>
            <a:spLocks noGrp="1"/>
          </p:cNvSpPr>
          <p:nvPr>
            <p:ph idx="1"/>
          </p:nvPr>
        </p:nvSpPr>
        <p:spPr>
          <a:xfrm>
            <a:off x="685800" y="1752600"/>
            <a:ext cx="7772400" cy="4114800"/>
          </a:xfrm>
        </p:spPr>
        <p:txBody>
          <a:bodyPr/>
          <a:lstStyle/>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7</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graphicFrame>
        <p:nvGraphicFramePr>
          <p:cNvPr id="13" name="Google Shape;227;p26"/>
          <p:cNvGraphicFramePr/>
          <p:nvPr>
            <p:extLst>
              <p:ext uri="{D42A27DB-BD31-4B8C-83A1-F6EECF244321}">
                <p14:modId xmlns:p14="http://schemas.microsoft.com/office/powerpoint/2010/main" val="2267649188"/>
              </p:ext>
            </p:extLst>
          </p:nvPr>
        </p:nvGraphicFramePr>
        <p:xfrm>
          <a:off x="1038225" y="1524000"/>
          <a:ext cx="4295775" cy="1463040"/>
        </p:xfrm>
        <a:graphic>
          <a:graphicData uri="http://schemas.openxmlformats.org/drawingml/2006/table">
            <a:tbl>
              <a:tblPr>
                <a:noFill/>
              </a:tblPr>
              <a:tblGrid>
                <a:gridCol w="485775">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gridCol w="476250">
                  <a:extLst>
                    <a:ext uri="{9D8B030D-6E8A-4147-A177-3AD203B41FA5}">
                      <a16:colId xmlns:a16="http://schemas.microsoft.com/office/drawing/2014/main" val="20008"/>
                    </a:ext>
                  </a:extLst>
                </a:gridCol>
              </a:tblGrid>
              <a:tr h="200025">
                <a:tc>
                  <a:txBody>
                    <a:bodyPr/>
                    <a:lstStyle/>
                    <a:p>
                      <a:pPr marL="0" lvl="0" indent="0" algn="l" rtl="0">
                        <a:lnSpc>
                          <a:spcPct val="115000"/>
                        </a:lnSpc>
                        <a:spcBef>
                          <a:spcPts val="0"/>
                        </a:spcBef>
                        <a:spcAft>
                          <a:spcPts val="0"/>
                        </a:spcAft>
                        <a:buNone/>
                      </a:pPr>
                      <a:r>
                        <a:rPr lang="en-US" sz="1000" b="1" dirty="0">
                          <a:solidFill>
                            <a:srgbClr val="FF0000"/>
                          </a:solidFill>
                        </a:rPr>
                        <a:t>UEQM</a:t>
                      </a:r>
                      <a:endParaRPr sz="1000" b="1" dirty="0">
                        <a:solidFill>
                          <a:srgbClr val="FF0000"/>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dirty="0"/>
                        <a:t>13</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US" sz="1000"/>
                        <a:t>MCS[0]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b="1" dirty="0"/>
                        <a:t>89</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8.4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2.6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US" sz="1000"/>
                        <a:t>MCS[1]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b="1" dirty="0"/>
                        <a:t>85</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8.4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6.6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US" sz="1000"/>
                        <a:t>MCS[2]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15.8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7.2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b="1" dirty="0"/>
                        <a:t>67.2</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1.2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8.4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0.2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US" sz="1000"/>
                        <a:t>MCS[3]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3.2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21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b="1" dirty="0"/>
                        <a:t>70.6</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dirty="0"/>
                        <a:t>1</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14" name="Google Shape;231;p26"/>
          <p:cNvGraphicFramePr/>
          <p:nvPr>
            <p:extLst>
              <p:ext uri="{D42A27DB-BD31-4B8C-83A1-F6EECF244321}">
                <p14:modId xmlns:p14="http://schemas.microsoft.com/office/powerpoint/2010/main" val="2951982437"/>
              </p:ext>
            </p:extLst>
          </p:nvPr>
        </p:nvGraphicFramePr>
        <p:xfrm>
          <a:off x="828675" y="3124200"/>
          <a:ext cx="5419725" cy="1463040"/>
        </p:xfrm>
        <a:graphic>
          <a:graphicData uri="http://schemas.openxmlformats.org/drawingml/2006/table">
            <a:tbl>
              <a:tblPr>
                <a:noFill/>
              </a:tblPr>
              <a:tblGrid>
                <a:gridCol w="657225">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gridCol w="476250">
                  <a:extLst>
                    <a:ext uri="{9D8B030D-6E8A-4147-A177-3AD203B41FA5}">
                      <a16:colId xmlns:a16="http://schemas.microsoft.com/office/drawing/2014/main" val="20008"/>
                    </a:ext>
                  </a:extLst>
                </a:gridCol>
                <a:gridCol w="476250">
                  <a:extLst>
                    <a:ext uri="{9D8B030D-6E8A-4147-A177-3AD203B41FA5}">
                      <a16:colId xmlns:a16="http://schemas.microsoft.com/office/drawing/2014/main" val="20009"/>
                    </a:ext>
                  </a:extLst>
                </a:gridCol>
                <a:gridCol w="476250">
                  <a:extLst>
                    <a:ext uri="{9D8B030D-6E8A-4147-A177-3AD203B41FA5}">
                      <a16:colId xmlns:a16="http://schemas.microsoft.com/office/drawing/2014/main" val="20010"/>
                    </a:ext>
                  </a:extLst>
                </a:gridCol>
              </a:tblGrid>
              <a:tr h="105750">
                <a:tc>
                  <a:txBody>
                    <a:bodyPr/>
                    <a:lstStyle/>
                    <a:p>
                      <a:pPr marL="0" lvl="0" indent="0" algn="l" rtl="0">
                        <a:lnSpc>
                          <a:spcPct val="115000"/>
                        </a:lnSpc>
                        <a:spcBef>
                          <a:spcPts val="0"/>
                        </a:spcBef>
                        <a:spcAft>
                          <a:spcPts val="0"/>
                        </a:spcAft>
                        <a:buNone/>
                      </a:pPr>
                      <a:r>
                        <a:rPr lang="en-US" sz="1000" b="1" dirty="0">
                          <a:solidFill>
                            <a:srgbClr val="FF0000"/>
                          </a:solidFill>
                        </a:rPr>
                        <a:t>UEQ MCS</a:t>
                      </a:r>
                      <a:endParaRPr sz="1000" b="1" dirty="0">
                        <a:solidFill>
                          <a:srgbClr val="FF0000"/>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dirty="0"/>
                        <a:t>13</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dirty="0"/>
                        <a:t>9</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US" sz="1000"/>
                        <a:t>MCS[0]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b="1" dirty="0"/>
                        <a:t>100</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US" sz="1000"/>
                        <a:t>MCS[1]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b="1" dirty="0"/>
                        <a:t>99.4</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0.6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US" sz="1000" dirty="0"/>
                        <a:t>MCS[2]</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0.8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44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b="1" dirty="0"/>
                        <a:t>50</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0.2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US" sz="1000" dirty="0"/>
                        <a:t>MCS[3]</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0.4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dirty="0"/>
                        <a:t>0.8</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dirty="0"/>
                        <a:t>1</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9.4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b="1" dirty="0"/>
                        <a:t>21</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10.4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2.4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dirty="0"/>
                        <a:t>0.6</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6" name="TextBox 15"/>
          <p:cNvSpPr txBox="1"/>
          <p:nvPr/>
        </p:nvSpPr>
        <p:spPr>
          <a:xfrm>
            <a:off x="5638800" y="2057400"/>
            <a:ext cx="1981200" cy="307777"/>
          </a:xfrm>
          <a:prstGeom prst="rect">
            <a:avLst/>
          </a:prstGeom>
          <a:noFill/>
        </p:spPr>
        <p:txBody>
          <a:bodyPr wrap="square" rtlCol="0">
            <a:spAutoFit/>
          </a:bodyPr>
          <a:lstStyle/>
          <a:p>
            <a:r>
              <a:rPr lang="en-US" sz="1400" dirty="0" smtClean="0"/>
              <a:t>Spectral efficiency 33.65</a:t>
            </a:r>
            <a:endParaRPr lang="en-US" sz="1400" dirty="0"/>
          </a:p>
        </p:txBody>
      </p:sp>
      <p:sp>
        <p:nvSpPr>
          <p:cNvPr id="17" name="TextBox 16"/>
          <p:cNvSpPr txBox="1"/>
          <p:nvPr/>
        </p:nvSpPr>
        <p:spPr>
          <a:xfrm>
            <a:off x="6377865" y="3657600"/>
            <a:ext cx="2223209" cy="954107"/>
          </a:xfrm>
          <a:prstGeom prst="rect">
            <a:avLst/>
          </a:prstGeom>
          <a:noFill/>
        </p:spPr>
        <p:txBody>
          <a:bodyPr wrap="square" rtlCol="0">
            <a:spAutoFit/>
          </a:bodyPr>
          <a:lstStyle/>
          <a:p>
            <a:r>
              <a:rPr lang="en-US" sz="1400" dirty="0" smtClean="0"/>
              <a:t>Spectral efficiency 30.94</a:t>
            </a:r>
          </a:p>
          <a:p>
            <a:endParaRPr lang="en-US" sz="1400" dirty="0" smtClean="0"/>
          </a:p>
          <a:p>
            <a:r>
              <a:rPr lang="en-US" sz="1400" dirty="0" smtClean="0"/>
              <a:t>For a lot of channels can’t support 4</a:t>
            </a:r>
            <a:r>
              <a:rPr lang="en-US" sz="1400" baseline="30000" dirty="0" smtClean="0"/>
              <a:t>th</a:t>
            </a:r>
            <a:r>
              <a:rPr lang="en-US" sz="1400" dirty="0" smtClean="0"/>
              <a:t> spatial stream</a:t>
            </a:r>
            <a:endParaRPr lang="en-US" sz="1400" dirty="0"/>
          </a:p>
        </p:txBody>
      </p:sp>
      <p:graphicFrame>
        <p:nvGraphicFramePr>
          <p:cNvPr id="18" name="Google Shape;232;p26"/>
          <p:cNvGraphicFramePr/>
          <p:nvPr>
            <p:extLst>
              <p:ext uri="{D42A27DB-BD31-4B8C-83A1-F6EECF244321}">
                <p14:modId xmlns:p14="http://schemas.microsoft.com/office/powerpoint/2010/main" val="1641717399"/>
              </p:ext>
            </p:extLst>
          </p:nvPr>
        </p:nvGraphicFramePr>
        <p:xfrm>
          <a:off x="457200" y="4724400"/>
          <a:ext cx="5810250" cy="1638300"/>
        </p:xfrm>
        <a:graphic>
          <a:graphicData uri="http://schemas.openxmlformats.org/drawingml/2006/table">
            <a:tbl>
              <a:tblPr>
                <a:noFill/>
              </a:tblPr>
              <a:tblGrid>
                <a:gridCol w="1066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gridCol w="476250">
                  <a:extLst>
                    <a:ext uri="{9D8B030D-6E8A-4147-A177-3AD203B41FA5}">
                      <a16:colId xmlns:a16="http://schemas.microsoft.com/office/drawing/2014/main" val="20008"/>
                    </a:ext>
                  </a:extLst>
                </a:gridCol>
                <a:gridCol w="476250">
                  <a:extLst>
                    <a:ext uri="{9D8B030D-6E8A-4147-A177-3AD203B41FA5}">
                      <a16:colId xmlns:a16="http://schemas.microsoft.com/office/drawing/2014/main" val="20009"/>
                    </a:ext>
                  </a:extLst>
                </a:gridCol>
                <a:gridCol w="476250">
                  <a:extLst>
                    <a:ext uri="{9D8B030D-6E8A-4147-A177-3AD203B41FA5}">
                      <a16:colId xmlns:a16="http://schemas.microsoft.com/office/drawing/2014/main" val="20010"/>
                    </a:ext>
                  </a:extLst>
                </a:gridCol>
              </a:tblGrid>
              <a:tr h="342900">
                <a:tc>
                  <a:txBody>
                    <a:bodyPr/>
                    <a:lstStyle/>
                    <a:p>
                      <a:pPr marL="0" lvl="0" indent="0" algn="ctr" rtl="0">
                        <a:lnSpc>
                          <a:spcPct val="115000"/>
                        </a:lnSpc>
                        <a:spcBef>
                          <a:spcPts val="0"/>
                        </a:spcBef>
                        <a:spcAft>
                          <a:spcPts val="0"/>
                        </a:spcAft>
                        <a:buNone/>
                      </a:pPr>
                      <a:r>
                        <a:rPr lang="en-US" sz="1000" b="1" dirty="0">
                          <a:solidFill>
                            <a:srgbClr val="FF0000"/>
                          </a:solidFill>
                        </a:rPr>
                        <a:t>UEQ MCS </a:t>
                      </a:r>
                      <a:r>
                        <a:rPr lang="en-US" sz="1000" b="1" dirty="0" smtClean="0">
                          <a:solidFill>
                            <a:srgbClr val="FF0000"/>
                          </a:solidFill>
                        </a:rPr>
                        <a:t>+ EQM</a:t>
                      </a:r>
                      <a:endParaRPr sz="1000" b="1" dirty="0">
                        <a:solidFill>
                          <a:srgbClr val="FF0000"/>
                        </a:solidFill>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10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9</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7</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US" sz="1000"/>
                        <a:t>MCS[0]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38.8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3.2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b="1" dirty="0"/>
                        <a:t>56</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US" sz="1000"/>
                        <a:t>MCS[1]</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38.2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2.6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3.2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b="1" dirty="0"/>
                        <a:t>56</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US" sz="1000"/>
                        <a:t>MCS[2]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000"/>
                        <a:t>0.4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20.4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dirty="0"/>
                        <a:t>20.4</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b="1" dirty="0"/>
                        <a:t>58.6</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0.2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US" sz="1000"/>
                        <a:t>MCS[3]</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3.4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b="1" dirty="0"/>
                        <a:t>56</a:t>
                      </a:r>
                      <a:endParaRPr sz="1000" b="1"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0.2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6.2</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18.4</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8</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5.6</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dirty="0"/>
                        <a:t>0.2</a:t>
                      </a:r>
                      <a:endParaRPr sz="1000" dirty="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9" name="TextBox 18"/>
          <p:cNvSpPr txBox="1"/>
          <p:nvPr/>
        </p:nvSpPr>
        <p:spPr>
          <a:xfrm>
            <a:off x="6530265" y="5334000"/>
            <a:ext cx="2013659" cy="307777"/>
          </a:xfrm>
          <a:prstGeom prst="rect">
            <a:avLst/>
          </a:prstGeom>
          <a:noFill/>
        </p:spPr>
        <p:txBody>
          <a:bodyPr wrap="square" rtlCol="0">
            <a:spAutoFit/>
          </a:bodyPr>
          <a:lstStyle/>
          <a:p>
            <a:r>
              <a:rPr lang="en-US" sz="1400" dirty="0" smtClean="0"/>
              <a:t>Spectral efficiency 31.59</a:t>
            </a:r>
            <a:endParaRPr lang="en-US" sz="1400" dirty="0"/>
          </a:p>
        </p:txBody>
      </p:sp>
    </p:spTree>
    <p:extLst>
      <p:ext uri="{BB962C8B-B14F-4D97-AF65-F5344CB8AC3E}">
        <p14:creationId xmlns:p14="http://schemas.microsoft.com/office/powerpoint/2010/main" val="250433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8</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533400"/>
            <a:ext cx="7772400" cy="914400"/>
          </a:xfrm>
        </p:spPr>
        <p:txBody>
          <a:bodyPr/>
          <a:lstStyle/>
          <a:p>
            <a:r>
              <a:rPr lang="en-US" sz="2400" dirty="0" smtClean="0"/>
              <a:t>4x2 DNLOS</a:t>
            </a:r>
            <a:endParaRPr lang="en-US" sz="2800" dirty="0"/>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3" name="Rectangle 2"/>
          <p:cNvSpPr/>
          <p:nvPr/>
        </p:nvSpPr>
        <p:spPr>
          <a:xfrm>
            <a:off x="990599" y="1234710"/>
            <a:ext cx="7553325" cy="1231106"/>
          </a:xfrm>
          <a:prstGeom prst="rect">
            <a:avLst/>
          </a:prstGeom>
        </p:spPr>
        <p:txBody>
          <a:bodyPr wrap="square">
            <a:spAutoFit/>
          </a:bodyPr>
          <a:lstStyle/>
          <a:p>
            <a:pPr marL="0" marR="0">
              <a:spcBef>
                <a:spcPts val="0"/>
              </a:spcBef>
              <a:spcAft>
                <a:spcPts val="0"/>
              </a:spcAft>
            </a:pPr>
            <a:r>
              <a:rPr lang="en-US" sz="1600" dirty="0" smtClean="0">
                <a:ea typeface="Calibri" panose="020F0502020204030204" pitchFamily="34" charset="0"/>
              </a:rPr>
              <a:t>Observation - UEQ </a:t>
            </a:r>
            <a:r>
              <a:rPr lang="en-US" sz="1600" dirty="0">
                <a:ea typeface="Calibri" panose="020F0502020204030204" pitchFamily="34" charset="0"/>
              </a:rPr>
              <a:t>MCS has </a:t>
            </a:r>
            <a:r>
              <a:rPr lang="en-US" sz="1600" dirty="0" smtClean="0">
                <a:ea typeface="Calibri" panose="020F0502020204030204" pitchFamily="34" charset="0"/>
              </a:rPr>
              <a:t>losses </a:t>
            </a:r>
            <a:r>
              <a:rPr lang="en-US" sz="1600" dirty="0">
                <a:ea typeface="Calibri" panose="020F0502020204030204" pitchFamily="34" charset="0"/>
              </a:rPr>
              <a:t>at around 40dB SNR </a:t>
            </a:r>
            <a:r>
              <a:rPr lang="en-US" sz="1600" dirty="0" smtClean="0">
                <a:ea typeface="Calibri" panose="020F0502020204030204" pitchFamily="34" charset="0"/>
              </a:rPr>
              <a:t>compared with </a:t>
            </a:r>
            <a:r>
              <a:rPr lang="en-US" sz="1600" dirty="0">
                <a:ea typeface="Calibri" panose="020F0502020204030204" pitchFamily="34" charset="0"/>
              </a:rPr>
              <a:t>EQM and UEQM. </a:t>
            </a:r>
            <a:r>
              <a:rPr lang="en-US" sz="1600" dirty="0" smtClean="0">
                <a:ea typeface="Calibri" panose="020F0502020204030204" pitchFamily="34" charset="0"/>
              </a:rPr>
              <a:t>Why?</a:t>
            </a:r>
          </a:p>
          <a:p>
            <a:pPr marL="285750" marR="0" indent="-285750">
              <a:spcBef>
                <a:spcPts val="0"/>
              </a:spcBef>
              <a:spcAft>
                <a:spcPts val="0"/>
              </a:spcAft>
              <a:buFont typeface="Arial" panose="020B0604020202020204" pitchFamily="34" charset="0"/>
              <a:buChar char="•"/>
            </a:pPr>
            <a:r>
              <a:rPr lang="en-US" sz="1400" dirty="0" smtClean="0">
                <a:ea typeface="Calibri" panose="020F0502020204030204" pitchFamily="34" charset="0"/>
              </a:rPr>
              <a:t>UEQ </a:t>
            </a:r>
            <a:r>
              <a:rPr lang="en-US" sz="1400" dirty="0">
                <a:ea typeface="Calibri" panose="020F0502020204030204" pitchFamily="34" charset="0"/>
              </a:rPr>
              <a:t>MCS lands on </a:t>
            </a:r>
            <a:r>
              <a:rPr lang="en-US" sz="1400" dirty="0" smtClean="0">
                <a:ea typeface="Calibri" panose="020F0502020204030204" pitchFamily="34" charset="0"/>
              </a:rPr>
              <a:t>MCS </a:t>
            </a:r>
            <a:r>
              <a:rPr lang="en-US" sz="1400" dirty="0">
                <a:ea typeface="Calibri" panose="020F0502020204030204" pitchFamily="34" charset="0"/>
              </a:rPr>
              <a:t>13+12 there, while EQM can mostly go to MCS 13+13. </a:t>
            </a:r>
            <a:r>
              <a:rPr lang="en-US" sz="1400" dirty="0" smtClean="0">
                <a:ea typeface="Calibri" panose="020F0502020204030204" pitchFamily="34" charset="0"/>
              </a:rPr>
              <a:t>This </a:t>
            </a:r>
            <a:r>
              <a:rPr lang="en-US" sz="1400" dirty="0">
                <a:ea typeface="Calibri" panose="020F0502020204030204" pitchFamily="34" charset="0"/>
              </a:rPr>
              <a:t>comes back to the fact that </a:t>
            </a:r>
            <a:r>
              <a:rPr lang="en-US" sz="1400" dirty="0" smtClean="0">
                <a:ea typeface="Calibri" panose="020F0502020204030204" pitchFamily="34" charset="0"/>
              </a:rPr>
              <a:t>a single LDPC can help the weaker stream by combining it with the stronger stream</a:t>
            </a:r>
            <a:endParaRPr lang="en-US" sz="1400" dirty="0">
              <a:ea typeface="Calibri" panose="020F0502020204030204" pitchFamily="34" charset="0"/>
            </a:endParaRPr>
          </a:p>
        </p:txBody>
      </p:sp>
      <p:pic>
        <p:nvPicPr>
          <p:cNvPr id="6146" name="Picture 2" descr="https://lh7-us.googleusercontent.com/-U2QnuuIXGTC-v2oXHWu4nQs6bXM_0fA4mWuh_Z2bRnQ7gEw1OoEKo-bnFzX2kcJPduRe1j-9KbgbLGUk3fTLlOY1iQwx8H60O0-TWyPYyRRVsZwETSWlLght-gAUXYgT46nh1tYBgD_oJnF9ifWHKy5WA=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13" y="2498141"/>
            <a:ext cx="8103088" cy="382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01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9</a:t>
            </a:fld>
            <a:endParaRPr lang="en-US"/>
          </a:p>
        </p:txBody>
      </p:sp>
      <p:sp>
        <p:nvSpPr>
          <p:cNvPr id="7" name="Date Placeholder 6"/>
          <p:cNvSpPr>
            <a:spLocks noGrp="1"/>
          </p:cNvSpPr>
          <p:nvPr>
            <p:ph type="dt" sz="half" idx="10"/>
          </p:nvPr>
        </p:nvSpPr>
        <p:spPr/>
        <p:txBody>
          <a:bodyPr/>
          <a:lstStyle/>
          <a:p>
            <a:pPr>
              <a:defRPr/>
            </a:pPr>
            <a:r>
              <a:rPr lang="en-US" smtClean="0"/>
              <a:t>June 2024</a:t>
            </a:r>
            <a:endParaRPr lang="en-US" dirty="0"/>
          </a:p>
        </p:txBody>
      </p:sp>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533400"/>
            <a:ext cx="7772400" cy="914400"/>
          </a:xfrm>
        </p:spPr>
        <p:txBody>
          <a:bodyPr/>
          <a:lstStyle/>
          <a:p>
            <a:r>
              <a:rPr lang="en-US" sz="2400" dirty="0" smtClean="0"/>
              <a:t>4x2 </a:t>
            </a:r>
            <a:r>
              <a:rPr lang="en-US" sz="2400" dirty="0"/>
              <a:t>B</a:t>
            </a:r>
            <a:r>
              <a:rPr lang="en-US" sz="2400" dirty="0" smtClean="0"/>
              <a:t>LOS</a:t>
            </a:r>
            <a:endParaRPr lang="en-US" sz="2800" dirty="0"/>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3" name="Rectangle 2"/>
          <p:cNvSpPr/>
          <p:nvPr/>
        </p:nvSpPr>
        <p:spPr>
          <a:xfrm>
            <a:off x="990599" y="1566446"/>
            <a:ext cx="7553325" cy="338554"/>
          </a:xfrm>
          <a:prstGeom prst="rect">
            <a:avLst/>
          </a:prstGeom>
        </p:spPr>
        <p:txBody>
          <a:bodyPr wrap="square">
            <a:spAutoFit/>
          </a:bodyPr>
          <a:lstStyle/>
          <a:p>
            <a:pPr marL="0" marR="0">
              <a:spcBef>
                <a:spcPts val="0"/>
              </a:spcBef>
              <a:spcAft>
                <a:spcPts val="0"/>
              </a:spcAft>
            </a:pPr>
            <a:r>
              <a:rPr lang="en-US" sz="1600" dirty="0" smtClean="0">
                <a:ea typeface="Calibri" panose="020F0502020204030204" pitchFamily="34" charset="0"/>
              </a:rPr>
              <a:t>Observation – same as in DNLOS</a:t>
            </a:r>
            <a:endParaRPr lang="en-US" sz="1400" dirty="0">
              <a:ea typeface="Calibri" panose="020F0502020204030204" pitchFamily="34" charset="0"/>
            </a:endParaRPr>
          </a:p>
        </p:txBody>
      </p:sp>
      <p:pic>
        <p:nvPicPr>
          <p:cNvPr id="2052" name="Picture 4" descr="https://lh7-us.googleusercontent.com/PZaoq3tFAgKyQF7827FD3BPUqOhxWAuAp5BNP2C3Q5Lpo_w4IkDBntgAjtxOgNSr1oiTEWaRAPnnME872Ed76ZuPmduV3JfxRhIQDlE2N2dLup2mmcyK33Rv_h65WTUeHgfhrdqkxGKsrs9-YE5Nr21rdw=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128435"/>
            <a:ext cx="7696200" cy="414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656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456705</TotalTime>
  <Words>1419</Words>
  <Application>Microsoft Office PowerPoint</Application>
  <PresentationFormat>On-screen Show (4:3)</PresentationFormat>
  <Paragraphs>506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CiscoSans ExtraLight</vt:lpstr>
      <vt:lpstr>CiscoSans Thin</vt:lpstr>
      <vt:lpstr>Times New Roman</vt:lpstr>
      <vt:lpstr>Wingdings</vt:lpstr>
      <vt:lpstr>802-11-Submission</vt:lpstr>
      <vt:lpstr>On UEQM and UEQ-MCS</vt:lpstr>
      <vt:lpstr>Introduction</vt:lpstr>
      <vt:lpstr>Simulation Assumptions</vt:lpstr>
      <vt:lpstr>4x4 DNLOS</vt:lpstr>
      <vt:lpstr>Observations</vt:lpstr>
      <vt:lpstr>4x4 BLOS</vt:lpstr>
      <vt:lpstr>Example -  MCS % Distributions for SNR=45dB</vt:lpstr>
      <vt:lpstr>4x2 DNLOS</vt:lpstr>
      <vt:lpstr>4x2 BLOS</vt:lpstr>
      <vt:lpstr>2x2 DNLOS</vt:lpstr>
      <vt:lpstr>2x2 BLOS</vt:lpstr>
      <vt:lpstr>Conclusions</vt:lpstr>
      <vt:lpstr>4x4 BLOS with Adaptive Nss</vt:lpstr>
      <vt:lpstr>4x4 DNLOS with Adaptive Nss</vt:lpstr>
      <vt:lpstr>Conclusions r1</vt:lpstr>
      <vt:lpstr>References</vt:lpstr>
      <vt:lpstr>SP #1 (from 24/117r1)</vt:lpstr>
    </vt:vector>
  </TitlesOfParts>
  <Manager>ron.porat@broadcom.com</Manager>
  <Company>Broadcom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Cumulative impact of multiple impairments on JT performance</dc:title>
  <dc:creator>ron.porat@broadcom.com</dc:creator>
  <cp:keywords>September 2017</cp:keywords>
  <cp:lastModifiedBy>Ron Porat</cp:lastModifiedBy>
  <cp:revision>2941</cp:revision>
  <cp:lastPrinted>1998-02-10T13:28:06Z</cp:lastPrinted>
  <dcterms:created xsi:type="dcterms:W3CDTF">2007-05-21T21:00:37Z</dcterms:created>
  <dcterms:modified xsi:type="dcterms:W3CDTF">2024-06-05T00:00:43Z</dcterms:modified>
  <cp:category>Submission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