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8"/>
  </p:notesMasterIdLst>
  <p:handoutMasterIdLst>
    <p:handoutMasterId r:id="rId19"/>
  </p:handoutMasterIdLst>
  <p:sldIdLst>
    <p:sldId id="256" r:id="rId2"/>
    <p:sldId id="257" r:id="rId3"/>
    <p:sldId id="260" r:id="rId4"/>
    <p:sldId id="259" r:id="rId5"/>
    <p:sldId id="261" r:id="rId6"/>
    <p:sldId id="262" r:id="rId7"/>
    <p:sldId id="277" r:id="rId8"/>
    <p:sldId id="278" r:id="rId9"/>
    <p:sldId id="264" r:id="rId10"/>
    <p:sldId id="266" r:id="rId11"/>
    <p:sldId id="269" r:id="rId12"/>
    <p:sldId id="270" r:id="rId13"/>
    <p:sldId id="271" r:id="rId14"/>
    <p:sldId id="272" r:id="rId15"/>
    <p:sldId id="279" r:id="rId16"/>
    <p:sldId id="280"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489" autoAdjust="0"/>
  </p:normalViewPr>
  <p:slideViewPr>
    <p:cSldViewPr>
      <p:cViewPr varScale="1">
        <p:scale>
          <a:sx n="132" d="100"/>
          <a:sy n="132" d="100"/>
        </p:scale>
        <p:origin x="3666"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8" d="100"/>
          <a:sy n="118" d="100"/>
        </p:scale>
        <p:origin x="25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180627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06061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819792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98426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76821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884285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4236645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a:solidFill>
                  <a:srgbClr val="000000"/>
                </a:solidFill>
                <a:effectLst/>
                <a:latin typeface="Times New Roman" pitchFamily="16" charset="0"/>
                <a:ea typeface="MS Gothic" charset="-128"/>
                <a:cs typeface="+mn-cs"/>
              </a:rPr>
              <a:t>0733r0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for Low Latency Application Support in Next Generation WLANs</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2024-07-24</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48104134"/>
              </p:ext>
            </p:extLst>
          </p:nvPr>
        </p:nvGraphicFramePr>
        <p:xfrm>
          <a:off x="1001713" y="2417763"/>
          <a:ext cx="8097837" cy="2417762"/>
        </p:xfrm>
        <a:graphic>
          <a:graphicData uri="http://schemas.openxmlformats.org/presentationml/2006/ole">
            <mc:AlternateContent xmlns:mc="http://schemas.openxmlformats.org/markup-compatibility/2006">
              <mc:Choice xmlns:v="urn:schemas-microsoft-com:vml" Requires="v">
                <p:oleObj spid="_x0000_s3459" name="Document" r:id="rId4" imgW="10439485" imgH="3133606" progId="Word.Document.8">
                  <p:embed/>
                </p:oleObj>
              </mc:Choice>
              <mc:Fallback>
                <p:oleObj name="Document" r:id="rId4" imgW="10439485" imgH="3133606" progId="Word.Document.8">
                  <p:embed/>
                  <p:pic>
                    <p:nvPicPr>
                      <p:cNvPr id="0" name="Picture 3"/>
                      <p:cNvPicPr>
                        <a:picLocks noChangeAspect="1" noChangeArrowheads="1"/>
                      </p:cNvPicPr>
                      <p:nvPr/>
                    </p:nvPicPr>
                    <p:blipFill>
                      <a:blip r:embed="rId5"/>
                      <a:srcRect/>
                      <a:stretch>
                        <a:fillRect/>
                      </a:stretch>
                    </p:blipFill>
                    <p:spPr bwMode="auto">
                      <a:xfrm>
                        <a:off x="1001713" y="2417763"/>
                        <a:ext cx="8097837" cy="2417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0C92-BFD2-4D80-8DF4-F5DA2D778313}"/>
              </a:ext>
            </a:extLst>
          </p:cNvPr>
          <p:cNvSpPr>
            <a:spLocks noGrp="1"/>
          </p:cNvSpPr>
          <p:nvPr>
            <p:ph type="title"/>
          </p:nvPr>
        </p:nvSpPr>
        <p:spPr/>
        <p:txBody>
          <a:bodyPr/>
          <a:lstStyle/>
          <a:p>
            <a:r>
              <a:rPr lang="en-US" dirty="0"/>
              <a:t>Discussion About Enhanced EDCA Parameter Set</a:t>
            </a:r>
          </a:p>
        </p:txBody>
      </p:sp>
      <p:sp>
        <p:nvSpPr>
          <p:cNvPr id="3" name="Content Placeholder 2">
            <a:extLst>
              <a:ext uri="{FF2B5EF4-FFF2-40B4-BE49-F238E27FC236}">
                <a16:creationId xmlns:a16="http://schemas.microsoft.com/office/drawing/2014/main" id="{EFE31C66-0A80-4E83-A31F-07036710FEB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The design principle is already used in Wi-Fi 7 for EPCS to achieve a similar objective. How can this jointly work with EPCS?</a:t>
            </a:r>
          </a:p>
          <a:p>
            <a:pPr lvl="1">
              <a:buFont typeface="Arial" panose="020B0604020202020204" pitchFamily="34" charset="0"/>
              <a:buChar char="•"/>
            </a:pPr>
            <a:r>
              <a:rPr lang="en-US" dirty="0">
                <a:solidFill>
                  <a:schemeClr val="tx1"/>
                </a:solidFill>
              </a:rPr>
              <a:t>The proposed framework operates under AP’s guidance. </a:t>
            </a:r>
          </a:p>
          <a:p>
            <a:pPr lvl="1">
              <a:buFont typeface="Arial" panose="020B0604020202020204" pitchFamily="34" charset="0"/>
              <a:buChar char="•"/>
            </a:pPr>
            <a:r>
              <a:rPr lang="en-US" dirty="0">
                <a:solidFill>
                  <a:schemeClr val="tx1"/>
                </a:solidFill>
              </a:rPr>
              <a:t>AP is also involved in EPCS authorization. </a:t>
            </a:r>
          </a:p>
          <a:p>
            <a:pPr lvl="1">
              <a:buFont typeface="Arial" panose="020B0604020202020204" pitchFamily="34" charset="0"/>
              <a:buChar char="•"/>
            </a:pPr>
            <a:r>
              <a:rPr lang="en-US" dirty="0">
                <a:solidFill>
                  <a:schemeClr val="tx1"/>
                </a:solidFill>
              </a:rPr>
              <a:t>AP can take steps to ensure no harm occurs to EPCS operation. E.g., de-authorize LL device for enhanced EDCA parameter set.</a:t>
            </a:r>
          </a:p>
          <a:p>
            <a:pPr lvl="1">
              <a:buFont typeface="Arial" panose="020B0604020202020204" pitchFamily="34" charset="0"/>
              <a:buChar char="•"/>
            </a:pPr>
            <a:r>
              <a:rPr lang="en-US" dirty="0">
                <a:solidFill>
                  <a:schemeClr val="tx1"/>
                </a:solidFill>
              </a:rPr>
              <a:t>But this is expected to be a rare occurrence.</a:t>
            </a:r>
          </a:p>
        </p:txBody>
      </p:sp>
      <p:sp>
        <p:nvSpPr>
          <p:cNvPr id="4" name="Slide Number Placeholder 3">
            <a:extLst>
              <a:ext uri="{FF2B5EF4-FFF2-40B4-BE49-F238E27FC236}">
                <a16:creationId xmlns:a16="http://schemas.microsoft.com/office/drawing/2014/main" id="{0545A4B0-45C5-4B38-BFB6-F893F5089C9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409E0A8-E631-497D-A599-FEF386C0701A}"/>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D6D2672-C9DA-4ABC-BAF0-D81C5F31514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28489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C2D0-DBF8-4B3B-B3D4-3DED2A52A1C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6AADCFE-B1C4-4A47-B24C-6A57DC769D5C}"/>
              </a:ext>
            </a:extLst>
          </p:cNvPr>
          <p:cNvSpPr>
            <a:spLocks noGrp="1"/>
          </p:cNvSpPr>
          <p:nvPr>
            <p:ph idx="1"/>
          </p:nvPr>
        </p:nvSpPr>
        <p:spPr/>
        <p:txBody>
          <a:bodyPr/>
          <a:lstStyle/>
          <a:p>
            <a:pPr>
              <a:buFont typeface="Arial" panose="020B0604020202020204" pitchFamily="34" charset="0"/>
              <a:buChar char="•"/>
            </a:pPr>
            <a:r>
              <a:rPr lang="en-US" dirty="0"/>
              <a:t>11bn should consider enhancements for EDCA for better support of even lower latency applications.</a:t>
            </a:r>
          </a:p>
          <a:p>
            <a:pPr>
              <a:buFont typeface="Arial" panose="020B0604020202020204" pitchFamily="34" charset="0"/>
              <a:buChar char="•"/>
            </a:pPr>
            <a:r>
              <a:rPr lang="en-US" dirty="0"/>
              <a:t>In this contribution, we discuss requirements for LL applications based on the delay requirement range.</a:t>
            </a:r>
          </a:p>
          <a:p>
            <a:pPr>
              <a:buFont typeface="Arial" panose="020B0604020202020204" pitchFamily="34" charset="0"/>
              <a:buChar char="•"/>
            </a:pPr>
            <a:r>
              <a:rPr lang="en-US" dirty="0"/>
              <a:t>We propose solutions based on extension of legacy procedures:</a:t>
            </a:r>
          </a:p>
          <a:p>
            <a:pPr lvl="1">
              <a:buFont typeface="Arial" panose="020B0604020202020204" pitchFamily="34" charset="0"/>
              <a:buChar char="•"/>
            </a:pPr>
            <a:r>
              <a:rPr lang="en-US" dirty="0"/>
              <a:t>TXOP limit reduction coupled with</a:t>
            </a:r>
          </a:p>
          <a:p>
            <a:pPr lvl="1">
              <a:buFont typeface="Arial" panose="020B0604020202020204" pitchFamily="34" charset="0"/>
              <a:buChar char="•"/>
            </a:pPr>
            <a:r>
              <a:rPr lang="en-US" dirty="0"/>
              <a:t>Enhanced EDCA operation</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077E154-EE9B-4542-80AF-F6F880D4306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60DBD23-06AE-4782-8E7C-9C14F2718A5D}"/>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8EFF5ED9-7EA2-4909-BFAA-00DA80ACF53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16838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24E4-53E9-4C74-85B6-11D165B2203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E552B4C-64D0-409A-994B-D6C90C1A0B47}"/>
              </a:ext>
            </a:extLst>
          </p:cNvPr>
          <p:cNvSpPr>
            <a:spLocks noGrp="1"/>
          </p:cNvSpPr>
          <p:nvPr>
            <p:ph idx="1"/>
          </p:nvPr>
        </p:nvSpPr>
        <p:spPr/>
        <p:txBody>
          <a:bodyPr/>
          <a:lstStyle/>
          <a:p>
            <a:pPr>
              <a:buFont typeface="Arial" panose="020B0604020202020204" pitchFamily="34" charset="0"/>
              <a:buChar char="•"/>
            </a:pPr>
            <a:r>
              <a:rPr lang="en-US" dirty="0"/>
              <a:t>Do you agree to improve EDCA to reduce tail access delay of low latency traffic? Note: The solution can operate under the guidance/supervision of the AP to limit impact to legacy use cases.</a:t>
            </a:r>
          </a:p>
          <a:p>
            <a:pPr lvl="1">
              <a:buFont typeface="Arial" panose="020B0604020202020204" pitchFamily="34" charset="0"/>
              <a:buChar char="•"/>
            </a:pPr>
            <a:r>
              <a:rPr lang="en-US" dirty="0"/>
              <a:t>Yes</a:t>
            </a:r>
          </a:p>
          <a:p>
            <a:pPr lvl="1">
              <a:buFont typeface="Arial" panose="020B0604020202020204" pitchFamily="34" charset="0"/>
              <a:buChar char="•"/>
            </a:pPr>
            <a:r>
              <a:rPr lang="en-US" dirty="0"/>
              <a:t>No</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86293B57-6B3B-46D0-961A-37539404172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8674780-BFFB-4787-BF92-EB33C6475AD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916F1066-34DF-424E-83F3-051C55A6E9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3623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DBFA5-2E1D-4E2D-BAF1-D305B983C719}"/>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738BB22B-5582-4C42-94DC-7CA1541D25C7}"/>
              </a:ext>
            </a:extLst>
          </p:cNvPr>
          <p:cNvSpPr>
            <a:spLocks noGrp="1"/>
          </p:cNvSpPr>
          <p:nvPr>
            <p:ph idx="1"/>
          </p:nvPr>
        </p:nvSpPr>
        <p:spPr/>
        <p:txBody>
          <a:bodyPr/>
          <a:lstStyle/>
          <a:p>
            <a:pPr>
              <a:buFont typeface="Arial" panose="020B0604020202020204" pitchFamily="34" charset="0"/>
              <a:buChar char="•"/>
            </a:pPr>
            <a:r>
              <a:rPr lang="en-US" dirty="0"/>
              <a:t>Do you agree that the AP can authorize select STAs to use an enhanced EDCA parameter set to reduce channel access delays?</a:t>
            </a:r>
          </a:p>
          <a:p>
            <a:pPr lvl="1">
              <a:buFont typeface="Arial" panose="020B0604020202020204" pitchFamily="34" charset="0"/>
              <a:buChar char="•"/>
            </a:pPr>
            <a:r>
              <a:rPr lang="en-US" dirty="0"/>
              <a:t>Yes</a:t>
            </a:r>
          </a:p>
          <a:p>
            <a:pPr lvl="1">
              <a:buFont typeface="Arial" panose="020B0604020202020204" pitchFamily="34" charset="0"/>
              <a:buChar char="•"/>
            </a:pPr>
            <a:r>
              <a:rPr lang="en-US" dirty="0"/>
              <a:t>No</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6DAD87F5-97D1-4C55-863D-6C3D6365EF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29AD3B1-B0AB-4317-A1B8-38C5ECA90921}"/>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8D1E2F8-F271-45C2-AF2A-EC9267E953A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44751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21B4-D290-44E1-BAF0-84F48C1AC91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B95E46A-5239-4388-8C9A-5257D1F99681}"/>
              </a:ext>
            </a:extLst>
          </p:cNvPr>
          <p:cNvSpPr>
            <a:spLocks noGrp="1"/>
          </p:cNvSpPr>
          <p:nvPr>
            <p:ph idx="1"/>
          </p:nvPr>
        </p:nvSpPr>
        <p:spPr/>
        <p:txBody>
          <a:bodyPr/>
          <a:lstStyle/>
          <a:p>
            <a:r>
              <a:rPr lang="en-US" sz="1400" dirty="0"/>
              <a:t>[1] </a:t>
            </a:r>
            <a:r>
              <a:rPr lang="en-US" sz="1400" dirty="0" err="1"/>
              <a:t>Szott</a:t>
            </a:r>
            <a:r>
              <a:rPr lang="en-US" sz="1400" dirty="0"/>
              <a:t>, Szymon, et al. "Impact of contention window cheating on single-hop IEEE 802.11 e MANETs." IEEE WCNC, 2008.</a:t>
            </a:r>
          </a:p>
          <a:p>
            <a:r>
              <a:rPr lang="en-US" sz="1400" dirty="0"/>
              <a:t>[2] </a:t>
            </a:r>
            <a:r>
              <a:rPr lang="en-US" sz="1400" dirty="0" err="1"/>
              <a:t>Szott</a:t>
            </a:r>
            <a:r>
              <a:rPr lang="en-US" sz="1400" dirty="0"/>
              <a:t>, Szymon, Marek </a:t>
            </a:r>
            <a:r>
              <a:rPr lang="en-US" sz="1400" dirty="0" err="1"/>
              <a:t>Natkaniec</a:t>
            </a:r>
            <a:r>
              <a:rPr lang="en-US" sz="1400" dirty="0"/>
              <a:t>, and </a:t>
            </a:r>
            <a:r>
              <a:rPr lang="en-US" sz="1400" dirty="0" err="1"/>
              <a:t>AndrzejR</a:t>
            </a:r>
            <a:r>
              <a:rPr lang="en-US" sz="1400" dirty="0"/>
              <a:t> </a:t>
            </a:r>
            <a:r>
              <a:rPr lang="en-US" sz="1400" dirty="0" err="1"/>
              <a:t>Pach</a:t>
            </a:r>
            <a:r>
              <a:rPr lang="en-US" sz="1400" dirty="0"/>
              <a:t>. "An IEEE 802.11 EDCA model with support for </a:t>
            </a:r>
            <a:r>
              <a:rPr lang="en-US" sz="1400" dirty="0" err="1"/>
              <a:t>analysing</a:t>
            </a:r>
            <a:r>
              <a:rPr lang="en-US" sz="1400" dirty="0"/>
              <a:t> networks with misbehaving nodes." EURASIP Journal, 2010.</a:t>
            </a:r>
          </a:p>
          <a:p>
            <a:r>
              <a:rPr lang="en-US" sz="1400" dirty="0"/>
              <a:t>[3] Z. Lu, W. Wang and C. Wang, "On Order Gain of </a:t>
            </a:r>
            <a:r>
              <a:rPr lang="en-US" sz="1400" dirty="0" err="1"/>
              <a:t>Backoff</a:t>
            </a:r>
            <a:r>
              <a:rPr lang="en-US" sz="1400" dirty="0"/>
              <a:t> Misbehaving Nodes in CSMA/CA-based Wireless Networks," 2010 Proceedings IEEE INFOCOM, 2010</a:t>
            </a:r>
          </a:p>
          <a:p>
            <a:pPr marL="0" indent="0"/>
            <a:r>
              <a:rPr lang="en-US" sz="1400" dirty="0"/>
              <a:t>[4] Consideration of Industrial Automation Scenarios, IEEE 802.11-23/0815</a:t>
            </a:r>
          </a:p>
          <a:p>
            <a:pPr marL="0" indent="0"/>
            <a:r>
              <a:rPr lang="en-US" sz="1400" dirty="0"/>
              <a:t>[5] Discussion on bounded delay in Industrial Scenarios, IEEE 802.11-24,0443</a:t>
            </a:r>
          </a:p>
          <a:p>
            <a:pPr marL="0" indent="0"/>
            <a:r>
              <a:rPr lang="en-US" sz="1400" dirty="0"/>
              <a:t>[6] Cloud VR Use Case and Requirements, IEEE 802.11-22/0952</a:t>
            </a:r>
          </a:p>
          <a:p>
            <a:r>
              <a:rPr lang="en-US" sz="1400" dirty="0"/>
              <a:t>[7] </a:t>
            </a:r>
            <a:r>
              <a:rPr lang="en-US" sz="1400" kern="1200" dirty="0" err="1">
                <a:latin typeface="Times New Roman" pitchFamily="16" charset="0"/>
              </a:rPr>
              <a:t>Polupanova</a:t>
            </a:r>
            <a:r>
              <a:rPr lang="en-US" sz="1400" kern="1200" dirty="0">
                <a:latin typeface="Times New Roman" pitchFamily="16" charset="0"/>
              </a:rPr>
              <a:t>, Marina. "VR Traffic Dataset on Broad Range of End-User Activities." </a:t>
            </a:r>
            <a:r>
              <a:rPr lang="en-US" sz="1400" i="1" kern="1200" dirty="0">
                <a:latin typeface="Times New Roman" pitchFamily="16" charset="0"/>
              </a:rPr>
              <a:t>Data</a:t>
            </a:r>
            <a:r>
              <a:rPr lang="en-US" sz="1400" kern="1200" dirty="0">
                <a:latin typeface="Times New Roman" pitchFamily="16" charset="0"/>
              </a:rPr>
              <a:t> 8.8 (2023): 132.</a:t>
            </a:r>
          </a:p>
          <a:p>
            <a:r>
              <a:rPr lang="en-US" sz="1400" dirty="0"/>
              <a:t>[8] Salehi, S.; </a:t>
            </a:r>
            <a:r>
              <a:rPr lang="en-US" sz="1400" dirty="0" err="1"/>
              <a:t>Alnajim</a:t>
            </a:r>
            <a:r>
              <a:rPr lang="en-US" sz="1400" dirty="0"/>
              <a:t>, A.; Zhu, X.; Smith, M.; Shen, C.C.; </a:t>
            </a:r>
            <a:r>
              <a:rPr lang="en-US" sz="1400" dirty="0" err="1"/>
              <a:t>Cimini</a:t>
            </a:r>
            <a:r>
              <a:rPr lang="en-US" sz="1400" dirty="0"/>
              <a:t>, L. Traffic Characteristics of Virtual Reality over Edge-enabled Wi-Fi Networks. 2020. </a:t>
            </a:r>
          </a:p>
          <a:p>
            <a:r>
              <a:rPr lang="en-US" sz="1400" dirty="0"/>
              <a:t>[9] Cheng, </a:t>
            </a:r>
            <a:r>
              <a:rPr lang="en-US" sz="1400" dirty="0" err="1"/>
              <a:t>Ruizhi</a:t>
            </a:r>
            <a:r>
              <a:rPr lang="en-US" sz="1400" dirty="0"/>
              <a:t>, et al. "Are we ready for metaverse? A measurement study of social virtual reality platforms." ACM IMC 2022.</a:t>
            </a:r>
          </a:p>
          <a:p>
            <a:pPr marL="0" indent="0"/>
            <a:r>
              <a:rPr lang="en-US" sz="1400" dirty="0"/>
              <a:t>[10] STA TXOP Frame Bursting Testing, WFA, 2020</a:t>
            </a:r>
          </a:p>
          <a:p>
            <a:pPr marL="0" indent="0"/>
            <a:r>
              <a:rPr lang="en-US" sz="1400" dirty="0"/>
              <a:t>[11] A </a:t>
            </a:r>
            <a:r>
              <a:rPr lang="en-US" sz="1400" dirty="0" err="1"/>
              <a:t>Custura</a:t>
            </a:r>
            <a:r>
              <a:rPr lang="en-US" sz="1400" dirty="0"/>
              <a:t>, R Secchi, and G Fairhurst. "Exploring DSCP modification pathologies in the internet." Computer Communications 127 (2018): 86-94</a:t>
            </a:r>
          </a:p>
          <a:p>
            <a:endParaRPr lang="en-US" dirty="0"/>
          </a:p>
        </p:txBody>
      </p:sp>
      <p:sp>
        <p:nvSpPr>
          <p:cNvPr id="4" name="Slide Number Placeholder 3">
            <a:extLst>
              <a:ext uri="{FF2B5EF4-FFF2-40B4-BE49-F238E27FC236}">
                <a16:creationId xmlns:a16="http://schemas.microsoft.com/office/drawing/2014/main" id="{8D8B589F-5AB0-474A-934B-3A3F98F0146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3BFD65F-7897-4E72-89D8-0F61D758CC8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774334EE-F866-4AEE-9A00-BA39474303E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589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2812F3-7093-4EFA-8F29-7A74D073BE3C}"/>
              </a:ext>
            </a:extLst>
          </p:cNvPr>
          <p:cNvSpPr>
            <a:spLocks noGrp="1"/>
          </p:cNvSpPr>
          <p:nvPr>
            <p:ph type="title"/>
          </p:nvPr>
        </p:nvSpPr>
        <p:spPr>
          <a:xfrm>
            <a:off x="8077201" y="685801"/>
            <a:ext cx="3198284" cy="1065213"/>
          </a:xfrm>
        </p:spPr>
        <p:txBody>
          <a:bodyPr/>
          <a:lstStyle/>
          <a:p>
            <a:r>
              <a:rPr lang="en-US" dirty="0"/>
              <a:t>Appendix</a:t>
            </a:r>
          </a:p>
        </p:txBody>
      </p:sp>
      <p:sp>
        <p:nvSpPr>
          <p:cNvPr id="6" name="Date Placeholder 5">
            <a:extLst>
              <a:ext uri="{FF2B5EF4-FFF2-40B4-BE49-F238E27FC236}">
                <a16:creationId xmlns:a16="http://schemas.microsoft.com/office/drawing/2014/main" id="{A5087EA9-645A-4037-8010-33DFC8AFAEF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60C5DD1-D160-436E-AA96-E552DDCC60C1}"/>
              </a:ext>
            </a:extLst>
          </p:cNvPr>
          <p:cNvSpPr>
            <a:spLocks noGrp="1"/>
          </p:cNvSpPr>
          <p:nvPr>
            <p:ph type="ftr" idx="11"/>
          </p:nvPr>
        </p:nvSpPr>
        <p:spPr/>
        <p:txBody>
          <a:bodyPr/>
          <a:lstStyle/>
          <a:p>
            <a:r>
              <a:rPr lang="en-US"/>
              <a:t>Peshal Nayak, Samsung Research America</a:t>
            </a:r>
            <a:endParaRPr lang="en-GB" dirty="0"/>
          </a:p>
        </p:txBody>
      </p:sp>
      <p:sp>
        <p:nvSpPr>
          <p:cNvPr id="4" name="Slide Number Placeholder 3">
            <a:extLst>
              <a:ext uri="{FF2B5EF4-FFF2-40B4-BE49-F238E27FC236}">
                <a16:creationId xmlns:a16="http://schemas.microsoft.com/office/drawing/2014/main" id="{E298E231-4481-4CFF-95DB-C7BD47B2BFD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358189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360EBF0-0B7F-45DC-8586-B41DDDCF3F1E}"/>
              </a:ext>
            </a:extLst>
          </p:cNvPr>
          <p:cNvSpPr>
            <a:spLocks noGrp="1"/>
          </p:cNvSpPr>
          <p:nvPr>
            <p:ph type="title"/>
          </p:nvPr>
        </p:nvSpPr>
        <p:spPr/>
        <p:txBody>
          <a:bodyPr/>
          <a:lstStyle/>
          <a:p>
            <a:r>
              <a:rPr lang="en-US" dirty="0"/>
              <a:t>Issues with STA-side Internal Reassignment</a:t>
            </a:r>
          </a:p>
        </p:txBody>
      </p:sp>
      <p:sp>
        <p:nvSpPr>
          <p:cNvPr id="7" name="Content Placeholder 6">
            <a:extLst>
              <a:ext uri="{FF2B5EF4-FFF2-40B4-BE49-F238E27FC236}">
                <a16:creationId xmlns:a16="http://schemas.microsoft.com/office/drawing/2014/main" id="{8BD178A2-CC6B-46B4-A2CD-1254E6C988E0}"/>
              </a:ext>
            </a:extLst>
          </p:cNvPr>
          <p:cNvSpPr>
            <a:spLocks noGrp="1"/>
          </p:cNvSpPr>
          <p:nvPr>
            <p:ph idx="1"/>
          </p:nvPr>
        </p:nvSpPr>
        <p:spPr>
          <a:xfrm>
            <a:off x="914400" y="1981201"/>
            <a:ext cx="10667999" cy="4113213"/>
          </a:xfrm>
        </p:spPr>
        <p:txBody>
          <a:bodyPr/>
          <a:lstStyle/>
          <a:p>
            <a:pPr>
              <a:buFont typeface="Arial" panose="020B0604020202020204" pitchFamily="34" charset="0"/>
              <a:buChar char="•"/>
            </a:pPr>
            <a:r>
              <a:rPr lang="en-US" dirty="0"/>
              <a:t>Typical case 2 traffic such as gaming traffic is usually marked for BE.</a:t>
            </a:r>
          </a:p>
          <a:p>
            <a:pPr>
              <a:buFont typeface="Arial" panose="020B0604020202020204" pitchFamily="34" charset="0"/>
              <a:buChar char="•"/>
            </a:pPr>
            <a:r>
              <a:rPr lang="en-US" dirty="0"/>
              <a:t>There are multiple user side hacks which can enable an internal reassignment of the packets. E.g., DSCP remarking, bleaching, etc.</a:t>
            </a:r>
          </a:p>
          <a:p>
            <a:pPr>
              <a:buFont typeface="Arial" panose="020B0604020202020204" pitchFamily="34" charset="0"/>
              <a:buChar char="•"/>
            </a:pPr>
            <a:r>
              <a:rPr lang="en-US" dirty="0"/>
              <a:t>Such solutions when employed by the user from the STA side often worsen the end to end situation instead of improving it</a:t>
            </a:r>
          </a:p>
          <a:p>
            <a:pPr lvl="1">
              <a:buFont typeface="Arial" panose="020B0604020202020204" pitchFamily="34" charset="0"/>
              <a:buChar char="•"/>
            </a:pPr>
            <a:r>
              <a:rPr lang="en-US" dirty="0"/>
              <a:t>Priority inversions on the backbone. See [11] as an example.</a:t>
            </a:r>
          </a:p>
          <a:p>
            <a:pPr lvl="1">
              <a:buFont typeface="Arial" panose="020B0604020202020204" pitchFamily="34" charset="0"/>
              <a:buChar char="•"/>
            </a:pPr>
            <a:r>
              <a:rPr lang="en-US" dirty="0"/>
              <a:t>Breaks application layer closed control mechanisms to determine priority levels.</a:t>
            </a:r>
          </a:p>
          <a:p>
            <a:pPr lvl="1">
              <a:buFont typeface="Arial" panose="020B0604020202020204" pitchFamily="34" charset="0"/>
              <a:buChar char="•"/>
            </a:pPr>
            <a:r>
              <a:rPr lang="en-US" dirty="0"/>
              <a:t>Negative treatment from backbone components resulting in increased end to end packet loss…</a:t>
            </a:r>
          </a:p>
        </p:txBody>
      </p:sp>
      <p:sp>
        <p:nvSpPr>
          <p:cNvPr id="5" name="Slide Number Placeholder 4">
            <a:extLst>
              <a:ext uri="{FF2B5EF4-FFF2-40B4-BE49-F238E27FC236}">
                <a16:creationId xmlns:a16="http://schemas.microsoft.com/office/drawing/2014/main" id="{04F9F86E-6EFE-470F-AF7D-13355F2C3FC8}"/>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a:extLst>
              <a:ext uri="{FF2B5EF4-FFF2-40B4-BE49-F238E27FC236}">
                <a16:creationId xmlns:a16="http://schemas.microsoft.com/office/drawing/2014/main" id="{C016CFA1-E181-4E15-B30D-3E3DC138082B}"/>
              </a:ext>
            </a:extLst>
          </p:cNvPr>
          <p:cNvSpPr>
            <a:spLocks noGrp="1"/>
          </p:cNvSpPr>
          <p:nvPr>
            <p:ph type="ftr" idx="14"/>
          </p:nvPr>
        </p:nvSpPr>
        <p:spPr/>
        <p:txBody>
          <a:bodyPr/>
          <a:lstStyle/>
          <a:p>
            <a:r>
              <a:rPr lang="en-US"/>
              <a:t>Peshal Nayak, Samsung Research America</a:t>
            </a:r>
            <a:endParaRPr lang="en-GB" dirty="0"/>
          </a:p>
        </p:txBody>
      </p:sp>
      <p:sp>
        <p:nvSpPr>
          <p:cNvPr id="3" name="Date Placeholder 2">
            <a:extLst>
              <a:ext uri="{FF2B5EF4-FFF2-40B4-BE49-F238E27FC236}">
                <a16:creationId xmlns:a16="http://schemas.microsoft.com/office/drawing/2014/main" id="{378BBBBA-89EC-4A58-8D15-B159444131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2830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7387-DCB3-4684-A034-FA03EE78ACB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DAF2773B-D317-40D0-AC55-0101EE7C63F2}"/>
              </a:ext>
            </a:extLst>
          </p:cNvPr>
          <p:cNvSpPr>
            <a:spLocks noGrp="1"/>
          </p:cNvSpPr>
          <p:nvPr>
            <p:ph idx="1"/>
          </p:nvPr>
        </p:nvSpPr>
        <p:spPr/>
        <p:txBody>
          <a:bodyPr/>
          <a:lstStyle/>
          <a:p>
            <a:pPr>
              <a:buFont typeface="Arial" panose="020B0604020202020204" pitchFamily="34" charset="0"/>
              <a:buChar char="•"/>
            </a:pPr>
            <a:r>
              <a:rPr lang="en-US" dirty="0"/>
              <a:t>EDCA continues to serve as the primary channel access method for Wi-Fi networks and will likely maintain this status well into the future.</a:t>
            </a:r>
          </a:p>
          <a:p>
            <a:pPr>
              <a:buFont typeface="Arial" panose="020B0604020202020204" pitchFamily="34" charset="0"/>
              <a:buChar char="•"/>
            </a:pPr>
            <a:r>
              <a:rPr lang="en-US" dirty="0"/>
              <a:t>Channel access delay plays a crucial role in determining the achievable latency performance.</a:t>
            </a:r>
          </a:p>
          <a:p>
            <a:pPr>
              <a:buFont typeface="Arial" panose="020B0604020202020204" pitchFamily="34" charset="0"/>
              <a:buChar char="•"/>
            </a:pPr>
            <a:r>
              <a:rPr lang="en-US" dirty="0"/>
              <a:t>In this contribution, we explore ways to enhance low latency application support via</a:t>
            </a:r>
          </a:p>
          <a:p>
            <a:pPr lvl="1">
              <a:buFont typeface="Arial" panose="020B0604020202020204" pitchFamily="34" charset="0"/>
              <a:buChar char="•"/>
            </a:pPr>
            <a:r>
              <a:rPr lang="en-US" dirty="0"/>
              <a:t>TXOP limit reduction</a:t>
            </a:r>
          </a:p>
          <a:p>
            <a:pPr lvl="1">
              <a:buFont typeface="Arial" panose="020B0604020202020204" pitchFamily="34" charset="0"/>
              <a:buChar char="•"/>
            </a:pPr>
            <a:r>
              <a:rPr lang="en-US" dirty="0"/>
              <a:t>Enhanced EDCA based operation</a:t>
            </a:r>
          </a:p>
          <a:p>
            <a:pPr lvl="1">
              <a:buFont typeface="Arial" panose="020B0604020202020204" pitchFamily="34" charset="0"/>
              <a:buChar char="•"/>
            </a:pPr>
            <a:r>
              <a:rPr lang="en-US" dirty="0"/>
              <a:t>These methods hold potential for enhancing support for low-latency applications [1-3]</a:t>
            </a:r>
            <a:endParaRPr lang="en-US" b="1" dirty="0">
              <a:solidFill>
                <a:srgbClr val="FF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E38F9D7-0D93-4577-8505-E750FDF8351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B251BB4-CFAF-4804-93BD-E43AB990593B}"/>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8F90AB6-018D-48F6-AD2F-04A925D4991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7085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69BC-E041-4381-9D83-B90378323DCF}"/>
              </a:ext>
            </a:extLst>
          </p:cNvPr>
          <p:cNvSpPr>
            <a:spLocks noGrp="1"/>
          </p:cNvSpPr>
          <p:nvPr>
            <p:ph type="title"/>
          </p:nvPr>
        </p:nvSpPr>
        <p:spPr/>
        <p:txBody>
          <a:bodyPr/>
          <a:lstStyle/>
          <a:p>
            <a:r>
              <a:rPr lang="en-US" dirty="0"/>
              <a:t>Support for New LL Applications in Wi-Fi </a:t>
            </a:r>
          </a:p>
        </p:txBody>
      </p:sp>
      <p:sp>
        <p:nvSpPr>
          <p:cNvPr id="3" name="Content Placeholder 2">
            <a:extLst>
              <a:ext uri="{FF2B5EF4-FFF2-40B4-BE49-F238E27FC236}">
                <a16:creationId xmlns:a16="http://schemas.microsoft.com/office/drawing/2014/main" id="{15C52F80-1B22-483A-9B1E-83A124D8F80C}"/>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solidFill>
                  <a:schemeClr val="tx1"/>
                </a:solidFill>
              </a:rPr>
              <a:t>There has been a growing interest to provide enhanced support in Wi-Fi for a number of emerging applications.</a:t>
            </a:r>
          </a:p>
          <a:p>
            <a:pPr lvl="1">
              <a:buFont typeface="Arial" panose="020B0604020202020204" pitchFamily="34" charset="0"/>
              <a:buChar char="•"/>
            </a:pPr>
            <a:r>
              <a:rPr lang="en-US" dirty="0">
                <a:solidFill>
                  <a:schemeClr val="tx1"/>
                </a:solidFill>
              </a:rPr>
              <a:t>Cloud gaming, AR VR, industrial automation[4-6], etc.</a:t>
            </a:r>
          </a:p>
          <a:p>
            <a:pPr>
              <a:buFont typeface="Arial" panose="020B0604020202020204" pitchFamily="34" charset="0"/>
              <a:buChar char="•"/>
            </a:pPr>
            <a:r>
              <a:rPr lang="en-US" dirty="0">
                <a:solidFill>
                  <a:schemeClr val="tx1"/>
                </a:solidFill>
              </a:rPr>
              <a:t>A number of these applications typically have low throughput but extremely tight latency requirements [7-10]</a:t>
            </a:r>
          </a:p>
          <a:p>
            <a:pPr lvl="1">
              <a:buFont typeface="Arial" panose="020B0604020202020204" pitchFamily="34" charset="0"/>
              <a:buChar char="•"/>
            </a:pPr>
            <a:r>
              <a:rPr lang="en-US" dirty="0">
                <a:solidFill>
                  <a:schemeClr val="tx1"/>
                </a:solidFill>
              </a:rPr>
              <a:t>E.g., inter-packet/burst arrival period of 100+ </a:t>
            </a:r>
            <a:r>
              <a:rPr lang="en-US" dirty="0" err="1">
                <a:solidFill>
                  <a:schemeClr val="tx1"/>
                </a:solidFill>
              </a:rPr>
              <a:t>millseconds</a:t>
            </a:r>
            <a:r>
              <a:rPr lang="en-US" dirty="0">
                <a:solidFill>
                  <a:schemeClr val="tx1"/>
                </a:solidFill>
              </a:rPr>
              <a:t> but packets need to be sent with a few milliseconds upon enqueue.</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8AD760B2-F3D7-4B73-BA5F-DB22C5CC147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0E751A0-2964-4385-810D-1DDFE436670D}"/>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D9E5B2F-5209-4613-BF55-8B80E84EF67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3566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BD69-648E-480D-9AB5-92540EC57E80}"/>
              </a:ext>
            </a:extLst>
          </p:cNvPr>
          <p:cNvSpPr>
            <a:spLocks noGrp="1"/>
          </p:cNvSpPr>
          <p:nvPr>
            <p:ph type="title"/>
          </p:nvPr>
        </p:nvSpPr>
        <p:spPr>
          <a:xfrm>
            <a:off x="914401" y="685801"/>
            <a:ext cx="10361084" cy="1065213"/>
          </a:xfrm>
        </p:spPr>
        <p:txBody>
          <a:bodyPr/>
          <a:lstStyle/>
          <a:p>
            <a:r>
              <a:rPr lang="en-US" dirty="0"/>
              <a:t>Channel Access Delays – The Next Frontier!</a:t>
            </a:r>
          </a:p>
        </p:txBody>
      </p:sp>
      <p:sp>
        <p:nvSpPr>
          <p:cNvPr id="3" name="Content Placeholder 2">
            <a:extLst>
              <a:ext uri="{FF2B5EF4-FFF2-40B4-BE49-F238E27FC236}">
                <a16:creationId xmlns:a16="http://schemas.microsoft.com/office/drawing/2014/main" id="{39753012-DB32-4FE0-913E-26922F7843B0}"/>
              </a:ext>
            </a:extLst>
          </p:cNvPr>
          <p:cNvSpPr>
            <a:spLocks noGrp="1"/>
          </p:cNvSpPr>
          <p:nvPr>
            <p:ph idx="1"/>
          </p:nvPr>
        </p:nvSpPr>
        <p:spPr>
          <a:xfrm>
            <a:off x="818147" y="4073049"/>
            <a:ext cx="10361084" cy="1827214"/>
          </a:xfrm>
        </p:spPr>
        <p:txBody>
          <a:bodyPr/>
          <a:lstStyle/>
          <a:p>
            <a:pPr>
              <a:buFont typeface="Arial" panose="020B0604020202020204" pitchFamily="34" charset="0"/>
              <a:buChar char="•"/>
            </a:pPr>
            <a:r>
              <a:rPr lang="en-US" sz="2000" dirty="0">
                <a:solidFill>
                  <a:schemeClr val="tx1"/>
                </a:solidFill>
              </a:rPr>
              <a:t>A key bottleneck that determines achievable latency is the channel access delay. </a:t>
            </a:r>
          </a:p>
          <a:p>
            <a:pPr>
              <a:buFont typeface="Arial" panose="020B0604020202020204" pitchFamily="34" charset="0"/>
              <a:buChar char="•"/>
            </a:pPr>
            <a:r>
              <a:rPr lang="en-US" sz="2000" dirty="0">
                <a:solidFill>
                  <a:schemeClr val="tx1"/>
                </a:solidFill>
              </a:rPr>
              <a:t>Factors such as amount of time spent deferring to other transmissions, </a:t>
            </a:r>
            <a:r>
              <a:rPr lang="en-US" sz="2000" dirty="0" err="1">
                <a:solidFill>
                  <a:schemeClr val="tx1"/>
                </a:solidFill>
              </a:rPr>
              <a:t>backoff</a:t>
            </a:r>
            <a:r>
              <a:rPr lang="en-US" sz="2000" dirty="0">
                <a:solidFill>
                  <a:schemeClr val="tx1"/>
                </a:solidFill>
              </a:rPr>
              <a:t> counters, etc. contribute to tail latency in Wi-Fi.</a:t>
            </a:r>
          </a:p>
          <a:p>
            <a:pPr>
              <a:buFont typeface="Arial" panose="020B0604020202020204" pitchFamily="34" charset="0"/>
              <a:buChar char="•"/>
            </a:pPr>
            <a:r>
              <a:rPr lang="en-US" sz="2000" dirty="0">
                <a:solidFill>
                  <a:schemeClr val="tx1"/>
                </a:solidFill>
              </a:rPr>
              <a:t>Reducing the time taken by such factors can enhance support for low latency applications. </a:t>
            </a:r>
          </a:p>
          <a:p>
            <a:pPr>
              <a:buFont typeface="Arial" panose="020B0604020202020204" pitchFamily="34" charset="0"/>
              <a:buChar char="•"/>
            </a:pPr>
            <a:r>
              <a:rPr lang="en-US" sz="2000" dirty="0">
                <a:solidFill>
                  <a:schemeClr val="tx1"/>
                </a:solidFill>
              </a:rPr>
              <a:t>Which factor to address in the solution depends on the range in which the application latency requirement falls.</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2000" dirty="0">
              <a:solidFill>
                <a:srgbClr val="FF0000"/>
              </a:solidFill>
            </a:endParaRPr>
          </a:p>
        </p:txBody>
      </p:sp>
      <p:sp>
        <p:nvSpPr>
          <p:cNvPr id="4" name="Slide Number Placeholder 3">
            <a:extLst>
              <a:ext uri="{FF2B5EF4-FFF2-40B4-BE49-F238E27FC236}">
                <a16:creationId xmlns:a16="http://schemas.microsoft.com/office/drawing/2014/main" id="{C40F7819-FF2A-473C-A11A-01ACC8B4854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8E9E31B-D19A-4BDD-975C-0FFF95EBA4AE}"/>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0E15EE0B-E502-4F8E-B989-8C4DBA332B1A}"/>
              </a:ext>
            </a:extLst>
          </p:cNvPr>
          <p:cNvSpPr>
            <a:spLocks noGrp="1"/>
          </p:cNvSpPr>
          <p:nvPr>
            <p:ph type="dt" idx="15"/>
          </p:nvPr>
        </p:nvSpPr>
        <p:spPr/>
        <p:txBody>
          <a:bodyPr/>
          <a:lstStyle/>
          <a:p>
            <a:r>
              <a:rPr lang="en-US"/>
              <a:t>July 2024</a:t>
            </a:r>
            <a:endParaRPr lang="en-GB" dirty="0"/>
          </a:p>
        </p:txBody>
      </p:sp>
      <p:cxnSp>
        <p:nvCxnSpPr>
          <p:cNvPr id="17" name="Straight Arrow Connector 16">
            <a:extLst>
              <a:ext uri="{FF2B5EF4-FFF2-40B4-BE49-F238E27FC236}">
                <a16:creationId xmlns:a16="http://schemas.microsoft.com/office/drawing/2014/main" id="{9CF9F700-1721-44F2-95BE-6F2DA7326C20}"/>
              </a:ext>
            </a:extLst>
          </p:cNvPr>
          <p:cNvCxnSpPr>
            <a:cxnSpLocks/>
          </p:cNvCxnSpPr>
          <p:nvPr/>
        </p:nvCxnSpPr>
        <p:spPr bwMode="auto">
          <a:xfrm flipH="1" flipV="1">
            <a:off x="825033" y="2640122"/>
            <a:ext cx="9778" cy="627990"/>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9" name="Straight Arrow Connector 18">
            <a:extLst>
              <a:ext uri="{FF2B5EF4-FFF2-40B4-BE49-F238E27FC236}">
                <a16:creationId xmlns:a16="http://schemas.microsoft.com/office/drawing/2014/main" id="{27701207-5AF4-4114-BB1C-B81C250CA8D5}"/>
              </a:ext>
            </a:extLst>
          </p:cNvPr>
          <p:cNvCxnSpPr>
            <a:cxnSpLocks/>
          </p:cNvCxnSpPr>
          <p:nvPr/>
        </p:nvCxnSpPr>
        <p:spPr bwMode="auto">
          <a:xfrm flipV="1">
            <a:off x="7143757" y="2620326"/>
            <a:ext cx="0" cy="667582"/>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cxnSp>
        <p:nvCxnSpPr>
          <p:cNvPr id="22" name="Straight Arrow Connector 21">
            <a:extLst>
              <a:ext uri="{FF2B5EF4-FFF2-40B4-BE49-F238E27FC236}">
                <a16:creationId xmlns:a16="http://schemas.microsoft.com/office/drawing/2014/main" id="{6D13344B-10CE-409C-B675-0A2FB50AAF6C}"/>
              </a:ext>
            </a:extLst>
          </p:cNvPr>
          <p:cNvCxnSpPr/>
          <p:nvPr/>
        </p:nvCxnSpPr>
        <p:spPr bwMode="auto">
          <a:xfrm>
            <a:off x="662322" y="2649971"/>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E1FB1666-1557-4592-A105-20899CF24447}"/>
              </a:ext>
            </a:extLst>
          </p:cNvPr>
          <p:cNvSpPr txBox="1"/>
          <p:nvPr/>
        </p:nvSpPr>
        <p:spPr>
          <a:xfrm>
            <a:off x="92730" y="2370570"/>
            <a:ext cx="697114" cy="338554"/>
          </a:xfrm>
          <a:prstGeom prst="rect">
            <a:avLst/>
          </a:prstGeom>
          <a:noFill/>
        </p:spPr>
        <p:txBody>
          <a:bodyPr wrap="none" rtlCol="0">
            <a:spAutoFit/>
          </a:bodyPr>
          <a:lstStyle/>
          <a:p>
            <a:r>
              <a:rPr lang="en-US" sz="1600" dirty="0">
                <a:solidFill>
                  <a:schemeClr val="tx1"/>
                </a:solidFill>
              </a:rPr>
              <a:t>STA 1</a:t>
            </a:r>
          </a:p>
        </p:txBody>
      </p:sp>
      <p:sp>
        <p:nvSpPr>
          <p:cNvPr id="34" name="Rectangle 33">
            <a:extLst>
              <a:ext uri="{FF2B5EF4-FFF2-40B4-BE49-F238E27FC236}">
                <a16:creationId xmlns:a16="http://schemas.microsoft.com/office/drawing/2014/main" id="{FDB44060-4102-464D-816A-8B13F0472DCC}"/>
              </a:ext>
            </a:extLst>
          </p:cNvPr>
          <p:cNvSpPr/>
          <p:nvPr/>
        </p:nvSpPr>
        <p:spPr bwMode="auto">
          <a:xfrm>
            <a:off x="1112854" y="2384214"/>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5" name="Straight Arrow Connector 34">
            <a:extLst>
              <a:ext uri="{FF2B5EF4-FFF2-40B4-BE49-F238E27FC236}">
                <a16:creationId xmlns:a16="http://schemas.microsoft.com/office/drawing/2014/main" id="{B274236B-8C61-4219-839C-C04B2C7213B0}"/>
              </a:ext>
            </a:extLst>
          </p:cNvPr>
          <p:cNvCxnSpPr>
            <a:cxnSpLocks/>
          </p:cNvCxnSpPr>
          <p:nvPr/>
        </p:nvCxnSpPr>
        <p:spPr bwMode="auto">
          <a:xfrm>
            <a:off x="1117844" y="2306473"/>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36" name="TextBox 35">
            <a:extLst>
              <a:ext uri="{FF2B5EF4-FFF2-40B4-BE49-F238E27FC236}">
                <a16:creationId xmlns:a16="http://schemas.microsoft.com/office/drawing/2014/main" id="{D23F1693-6275-40C7-85A5-9E0ADCEA3A08}"/>
              </a:ext>
            </a:extLst>
          </p:cNvPr>
          <p:cNvSpPr txBox="1"/>
          <p:nvPr/>
        </p:nvSpPr>
        <p:spPr>
          <a:xfrm>
            <a:off x="1634879" y="1999914"/>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45" name="TextBox 44">
            <a:extLst>
              <a:ext uri="{FF2B5EF4-FFF2-40B4-BE49-F238E27FC236}">
                <a16:creationId xmlns:a16="http://schemas.microsoft.com/office/drawing/2014/main" id="{F6BB6984-CC78-406E-BF62-6B19D1E6EDB2}"/>
              </a:ext>
            </a:extLst>
          </p:cNvPr>
          <p:cNvSpPr txBox="1"/>
          <p:nvPr/>
        </p:nvSpPr>
        <p:spPr>
          <a:xfrm>
            <a:off x="1245707" y="2603796"/>
            <a:ext cx="1318901" cy="461665"/>
          </a:xfrm>
          <a:prstGeom prst="rect">
            <a:avLst/>
          </a:prstGeom>
          <a:noFill/>
        </p:spPr>
        <p:txBody>
          <a:bodyPr wrap="square" rtlCol="0">
            <a:spAutoFit/>
          </a:bodyPr>
          <a:lstStyle/>
          <a:p>
            <a:pPr algn="ctr"/>
            <a:r>
              <a:rPr lang="en-US" sz="1200" dirty="0">
                <a:solidFill>
                  <a:schemeClr val="tx1"/>
                </a:solidFill>
              </a:rPr>
              <a:t>Defer to STA2’s transmission</a:t>
            </a:r>
          </a:p>
        </p:txBody>
      </p:sp>
      <p:sp>
        <p:nvSpPr>
          <p:cNvPr id="46" name="TextBox 45">
            <a:extLst>
              <a:ext uri="{FF2B5EF4-FFF2-40B4-BE49-F238E27FC236}">
                <a16:creationId xmlns:a16="http://schemas.microsoft.com/office/drawing/2014/main" id="{675D9BF7-30CC-4C94-AC1D-4DDAA07E5E74}"/>
              </a:ext>
            </a:extLst>
          </p:cNvPr>
          <p:cNvSpPr txBox="1"/>
          <p:nvPr/>
        </p:nvSpPr>
        <p:spPr>
          <a:xfrm>
            <a:off x="3020399" y="2613962"/>
            <a:ext cx="1318901" cy="461665"/>
          </a:xfrm>
          <a:prstGeom prst="rect">
            <a:avLst/>
          </a:prstGeom>
          <a:noFill/>
        </p:spPr>
        <p:txBody>
          <a:bodyPr wrap="square" rtlCol="0">
            <a:spAutoFit/>
          </a:bodyPr>
          <a:lstStyle/>
          <a:p>
            <a:pPr algn="ctr"/>
            <a:r>
              <a:rPr lang="en-US" sz="1200" dirty="0">
                <a:solidFill>
                  <a:schemeClr val="tx1"/>
                </a:solidFill>
              </a:rPr>
              <a:t>Defer to STA3’s transmission</a:t>
            </a:r>
          </a:p>
        </p:txBody>
      </p:sp>
      <p:sp>
        <p:nvSpPr>
          <p:cNvPr id="47" name="TextBox 46">
            <a:extLst>
              <a:ext uri="{FF2B5EF4-FFF2-40B4-BE49-F238E27FC236}">
                <a16:creationId xmlns:a16="http://schemas.microsoft.com/office/drawing/2014/main" id="{09E399AA-DBBE-499F-8AFE-8B378744C766}"/>
              </a:ext>
            </a:extLst>
          </p:cNvPr>
          <p:cNvSpPr txBox="1"/>
          <p:nvPr/>
        </p:nvSpPr>
        <p:spPr>
          <a:xfrm>
            <a:off x="4795504" y="2626977"/>
            <a:ext cx="1318901" cy="461665"/>
          </a:xfrm>
          <a:prstGeom prst="rect">
            <a:avLst/>
          </a:prstGeom>
          <a:noFill/>
        </p:spPr>
        <p:txBody>
          <a:bodyPr wrap="square" rtlCol="0">
            <a:spAutoFit/>
          </a:bodyPr>
          <a:lstStyle/>
          <a:p>
            <a:pPr algn="ctr"/>
            <a:r>
              <a:rPr lang="en-US" sz="1200" dirty="0">
                <a:solidFill>
                  <a:schemeClr val="tx1"/>
                </a:solidFill>
              </a:rPr>
              <a:t>Defer to STA4’s transmission</a:t>
            </a:r>
          </a:p>
        </p:txBody>
      </p:sp>
      <p:sp>
        <p:nvSpPr>
          <p:cNvPr id="51" name="TextBox 50">
            <a:extLst>
              <a:ext uri="{FF2B5EF4-FFF2-40B4-BE49-F238E27FC236}">
                <a16:creationId xmlns:a16="http://schemas.microsoft.com/office/drawing/2014/main" id="{5DFD44B9-85D6-4D0B-8CF9-FAA7734ACE81}"/>
              </a:ext>
            </a:extLst>
          </p:cNvPr>
          <p:cNvSpPr txBox="1"/>
          <p:nvPr/>
        </p:nvSpPr>
        <p:spPr>
          <a:xfrm>
            <a:off x="175360" y="3227699"/>
            <a:ext cx="1318901"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12</a:t>
            </a:r>
          </a:p>
        </p:txBody>
      </p:sp>
      <p:sp>
        <p:nvSpPr>
          <p:cNvPr id="52" name="Parallelogram 51">
            <a:extLst>
              <a:ext uri="{FF2B5EF4-FFF2-40B4-BE49-F238E27FC236}">
                <a16:creationId xmlns:a16="http://schemas.microsoft.com/office/drawing/2014/main" id="{F5B48242-ED13-4AC7-9932-05EDDE633688}"/>
              </a:ext>
            </a:extLst>
          </p:cNvPr>
          <p:cNvSpPr/>
          <p:nvPr/>
        </p:nvSpPr>
        <p:spPr bwMode="auto">
          <a:xfrm>
            <a:off x="828781"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Parallelogram 60">
            <a:extLst>
              <a:ext uri="{FF2B5EF4-FFF2-40B4-BE49-F238E27FC236}">
                <a16:creationId xmlns:a16="http://schemas.microsoft.com/office/drawing/2014/main" id="{1E194EE7-F513-4E3B-975D-A1684E54F0A2}"/>
              </a:ext>
            </a:extLst>
          </p:cNvPr>
          <p:cNvSpPr/>
          <p:nvPr/>
        </p:nvSpPr>
        <p:spPr bwMode="auto">
          <a:xfrm>
            <a:off x="895412"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Parallelogram 61">
            <a:extLst>
              <a:ext uri="{FF2B5EF4-FFF2-40B4-BE49-F238E27FC236}">
                <a16:creationId xmlns:a16="http://schemas.microsoft.com/office/drawing/2014/main" id="{9F0361A7-7BE9-4A33-89BE-9A8BDFC95231}"/>
              </a:ext>
            </a:extLst>
          </p:cNvPr>
          <p:cNvSpPr/>
          <p:nvPr/>
        </p:nvSpPr>
        <p:spPr bwMode="auto">
          <a:xfrm>
            <a:off x="962043"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Parallelogram 62">
            <a:extLst>
              <a:ext uri="{FF2B5EF4-FFF2-40B4-BE49-F238E27FC236}">
                <a16:creationId xmlns:a16="http://schemas.microsoft.com/office/drawing/2014/main" id="{CFDBA1C2-88CC-47BD-9E28-8A4937164766}"/>
              </a:ext>
            </a:extLst>
          </p:cNvPr>
          <p:cNvSpPr/>
          <p:nvPr/>
        </p:nvSpPr>
        <p:spPr bwMode="auto">
          <a:xfrm>
            <a:off x="102871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Parallelogram 64">
            <a:extLst>
              <a:ext uri="{FF2B5EF4-FFF2-40B4-BE49-F238E27FC236}">
                <a16:creationId xmlns:a16="http://schemas.microsoft.com/office/drawing/2014/main" id="{A8F9D480-A602-41A6-AF8C-1F7B7213485D}"/>
              </a:ext>
            </a:extLst>
          </p:cNvPr>
          <p:cNvSpPr/>
          <p:nvPr/>
        </p:nvSpPr>
        <p:spPr bwMode="auto">
          <a:xfrm>
            <a:off x="2679217"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Parallelogram 65">
            <a:extLst>
              <a:ext uri="{FF2B5EF4-FFF2-40B4-BE49-F238E27FC236}">
                <a16:creationId xmlns:a16="http://schemas.microsoft.com/office/drawing/2014/main" id="{06F92536-B78B-4B29-A26E-35D3C3384EC3}"/>
              </a:ext>
            </a:extLst>
          </p:cNvPr>
          <p:cNvSpPr/>
          <p:nvPr/>
        </p:nvSpPr>
        <p:spPr bwMode="auto">
          <a:xfrm>
            <a:off x="2745848"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Parallelogram 66">
            <a:extLst>
              <a:ext uri="{FF2B5EF4-FFF2-40B4-BE49-F238E27FC236}">
                <a16:creationId xmlns:a16="http://schemas.microsoft.com/office/drawing/2014/main" id="{1FEDBD7B-E54B-4486-A30F-28D85C2D8392}"/>
              </a:ext>
            </a:extLst>
          </p:cNvPr>
          <p:cNvSpPr/>
          <p:nvPr/>
        </p:nvSpPr>
        <p:spPr bwMode="auto">
          <a:xfrm>
            <a:off x="281247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Parallelogram 68">
            <a:extLst>
              <a:ext uri="{FF2B5EF4-FFF2-40B4-BE49-F238E27FC236}">
                <a16:creationId xmlns:a16="http://schemas.microsoft.com/office/drawing/2014/main" id="{CBAE5747-FE32-44F7-9EB4-56ECF548F7F3}"/>
              </a:ext>
            </a:extLst>
          </p:cNvPr>
          <p:cNvSpPr/>
          <p:nvPr/>
        </p:nvSpPr>
        <p:spPr bwMode="auto">
          <a:xfrm>
            <a:off x="4491685"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Parallelogram 69">
            <a:extLst>
              <a:ext uri="{FF2B5EF4-FFF2-40B4-BE49-F238E27FC236}">
                <a16:creationId xmlns:a16="http://schemas.microsoft.com/office/drawing/2014/main" id="{515BB3D2-55EC-4893-9559-A3D84CC51F0C}"/>
              </a:ext>
            </a:extLst>
          </p:cNvPr>
          <p:cNvSpPr/>
          <p:nvPr/>
        </p:nvSpPr>
        <p:spPr bwMode="auto">
          <a:xfrm>
            <a:off x="4558316"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Parallelogram 70">
            <a:extLst>
              <a:ext uri="{FF2B5EF4-FFF2-40B4-BE49-F238E27FC236}">
                <a16:creationId xmlns:a16="http://schemas.microsoft.com/office/drawing/2014/main" id="{E88B1FE8-B994-402E-92EE-6C7E405E18B8}"/>
              </a:ext>
            </a:extLst>
          </p:cNvPr>
          <p:cNvSpPr/>
          <p:nvPr/>
        </p:nvSpPr>
        <p:spPr bwMode="auto">
          <a:xfrm>
            <a:off x="4624947"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Parallelogram 71">
            <a:extLst>
              <a:ext uri="{FF2B5EF4-FFF2-40B4-BE49-F238E27FC236}">
                <a16:creationId xmlns:a16="http://schemas.microsoft.com/office/drawing/2014/main" id="{7AA8674C-BA02-43D0-BEB4-F864A7ADC698}"/>
              </a:ext>
            </a:extLst>
          </p:cNvPr>
          <p:cNvSpPr/>
          <p:nvPr/>
        </p:nvSpPr>
        <p:spPr bwMode="auto">
          <a:xfrm>
            <a:off x="6300572"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Parallelogram 72">
            <a:extLst>
              <a:ext uri="{FF2B5EF4-FFF2-40B4-BE49-F238E27FC236}">
                <a16:creationId xmlns:a16="http://schemas.microsoft.com/office/drawing/2014/main" id="{668EBF6B-1F57-43A2-8EE2-79018AD1924E}"/>
              </a:ext>
            </a:extLst>
          </p:cNvPr>
          <p:cNvSpPr/>
          <p:nvPr/>
        </p:nvSpPr>
        <p:spPr bwMode="auto">
          <a:xfrm>
            <a:off x="6367203"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TextBox 74">
            <a:extLst>
              <a:ext uri="{FF2B5EF4-FFF2-40B4-BE49-F238E27FC236}">
                <a16:creationId xmlns:a16="http://schemas.microsoft.com/office/drawing/2014/main" id="{22B6CB44-1D0C-436C-92E2-2E713CFACA2E}"/>
              </a:ext>
            </a:extLst>
          </p:cNvPr>
          <p:cNvSpPr txBox="1"/>
          <p:nvPr/>
        </p:nvSpPr>
        <p:spPr>
          <a:xfrm>
            <a:off x="6475741" y="3222060"/>
            <a:ext cx="1318901" cy="461665"/>
          </a:xfrm>
          <a:prstGeom prst="rect">
            <a:avLst/>
          </a:prstGeom>
          <a:noFill/>
        </p:spPr>
        <p:txBody>
          <a:bodyPr wrap="square" rtlCol="0">
            <a:spAutoFit/>
          </a:bodyPr>
          <a:lstStyle/>
          <a:p>
            <a:pPr algn="ctr"/>
            <a:r>
              <a:rPr lang="en-US" sz="1200" dirty="0">
                <a:solidFill>
                  <a:schemeClr val="tx1"/>
                </a:solidFill>
              </a:rPr>
              <a:t>End of successful transmission</a:t>
            </a:r>
          </a:p>
        </p:txBody>
      </p:sp>
      <p:cxnSp>
        <p:nvCxnSpPr>
          <p:cNvPr id="76" name="Straight Arrow Connector 75">
            <a:extLst>
              <a:ext uri="{FF2B5EF4-FFF2-40B4-BE49-F238E27FC236}">
                <a16:creationId xmlns:a16="http://schemas.microsoft.com/office/drawing/2014/main" id="{5C244D8D-BA70-45EB-9D8A-386508CE2BA0}"/>
              </a:ext>
            </a:extLst>
          </p:cNvPr>
          <p:cNvCxnSpPr>
            <a:cxnSpLocks/>
          </p:cNvCxnSpPr>
          <p:nvPr/>
        </p:nvCxnSpPr>
        <p:spPr bwMode="auto">
          <a:xfrm flipV="1">
            <a:off x="2609723" y="2175306"/>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79" name="Straight Arrow Connector 78">
            <a:extLst>
              <a:ext uri="{FF2B5EF4-FFF2-40B4-BE49-F238E27FC236}">
                <a16:creationId xmlns:a16="http://schemas.microsoft.com/office/drawing/2014/main" id="{2F4C4295-73DB-407B-AB42-BA61515C1CE3}"/>
              </a:ext>
            </a:extLst>
          </p:cNvPr>
          <p:cNvCxnSpPr>
            <a:cxnSpLocks/>
          </p:cNvCxnSpPr>
          <p:nvPr/>
        </p:nvCxnSpPr>
        <p:spPr bwMode="auto">
          <a:xfrm flipV="1">
            <a:off x="2902403" y="218460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0" name="Straight Arrow Connector 79">
            <a:extLst>
              <a:ext uri="{FF2B5EF4-FFF2-40B4-BE49-F238E27FC236}">
                <a16:creationId xmlns:a16="http://schemas.microsoft.com/office/drawing/2014/main" id="{2AD52A28-0C66-4D1E-ABB9-6EADF797B5C0}"/>
              </a:ext>
            </a:extLst>
          </p:cNvPr>
          <p:cNvCxnSpPr>
            <a:cxnSpLocks/>
          </p:cNvCxnSpPr>
          <p:nvPr/>
        </p:nvCxnSpPr>
        <p:spPr bwMode="auto">
          <a:xfrm flipV="1">
            <a:off x="4402239" y="221974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1" name="Straight Arrow Connector 80">
            <a:extLst>
              <a:ext uri="{FF2B5EF4-FFF2-40B4-BE49-F238E27FC236}">
                <a16:creationId xmlns:a16="http://schemas.microsoft.com/office/drawing/2014/main" id="{6A12504B-6F9A-4AC5-B3BD-B03933814D3B}"/>
              </a:ext>
            </a:extLst>
          </p:cNvPr>
          <p:cNvCxnSpPr>
            <a:cxnSpLocks/>
          </p:cNvCxnSpPr>
          <p:nvPr/>
        </p:nvCxnSpPr>
        <p:spPr bwMode="auto">
          <a:xfrm flipV="1">
            <a:off x="4709082" y="2219742"/>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2" name="Straight Arrow Connector 81">
            <a:extLst>
              <a:ext uri="{FF2B5EF4-FFF2-40B4-BE49-F238E27FC236}">
                <a16:creationId xmlns:a16="http://schemas.microsoft.com/office/drawing/2014/main" id="{321F699D-8375-4EC5-AC68-C9C1F9B8A33F}"/>
              </a:ext>
            </a:extLst>
          </p:cNvPr>
          <p:cNvCxnSpPr>
            <a:cxnSpLocks/>
          </p:cNvCxnSpPr>
          <p:nvPr/>
        </p:nvCxnSpPr>
        <p:spPr bwMode="auto">
          <a:xfrm flipV="1">
            <a:off x="6196485" y="2231835"/>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3" name="Straight Arrow Connector 82">
            <a:extLst>
              <a:ext uri="{FF2B5EF4-FFF2-40B4-BE49-F238E27FC236}">
                <a16:creationId xmlns:a16="http://schemas.microsoft.com/office/drawing/2014/main" id="{80815874-3AAB-4540-9662-02230365CAAB}"/>
              </a:ext>
            </a:extLst>
          </p:cNvPr>
          <p:cNvCxnSpPr>
            <a:cxnSpLocks/>
          </p:cNvCxnSpPr>
          <p:nvPr/>
        </p:nvCxnSpPr>
        <p:spPr bwMode="auto">
          <a:xfrm flipV="1">
            <a:off x="6460501" y="223183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4" name="Straight Arrow Connector 83">
            <a:extLst>
              <a:ext uri="{FF2B5EF4-FFF2-40B4-BE49-F238E27FC236}">
                <a16:creationId xmlns:a16="http://schemas.microsoft.com/office/drawing/2014/main" id="{2C5A56B6-A3EE-4036-973E-17046700000E}"/>
              </a:ext>
            </a:extLst>
          </p:cNvPr>
          <p:cNvCxnSpPr>
            <a:cxnSpLocks/>
          </p:cNvCxnSpPr>
          <p:nvPr/>
        </p:nvCxnSpPr>
        <p:spPr bwMode="auto">
          <a:xfrm flipV="1">
            <a:off x="825033"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85" name="Straight Arrow Connector 84">
            <a:extLst>
              <a:ext uri="{FF2B5EF4-FFF2-40B4-BE49-F238E27FC236}">
                <a16:creationId xmlns:a16="http://schemas.microsoft.com/office/drawing/2014/main" id="{A6EA8F89-ADB1-46FF-BA6D-7F7645BAF121}"/>
              </a:ext>
            </a:extLst>
          </p:cNvPr>
          <p:cNvCxnSpPr>
            <a:cxnSpLocks/>
          </p:cNvCxnSpPr>
          <p:nvPr/>
        </p:nvCxnSpPr>
        <p:spPr bwMode="auto">
          <a:xfrm flipV="1">
            <a:off x="1112854"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86" name="TextBox 85">
            <a:extLst>
              <a:ext uri="{FF2B5EF4-FFF2-40B4-BE49-F238E27FC236}">
                <a16:creationId xmlns:a16="http://schemas.microsoft.com/office/drawing/2014/main" id="{218B23EC-9760-4240-932D-DD48A5390531}"/>
              </a:ext>
            </a:extLst>
          </p:cNvPr>
          <p:cNvSpPr txBox="1"/>
          <p:nvPr/>
        </p:nvSpPr>
        <p:spPr>
          <a:xfrm>
            <a:off x="750955" y="1893645"/>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87" name="TextBox 86">
            <a:extLst>
              <a:ext uri="{FF2B5EF4-FFF2-40B4-BE49-F238E27FC236}">
                <a16:creationId xmlns:a16="http://schemas.microsoft.com/office/drawing/2014/main" id="{37299F04-D29C-47FA-8882-91B6D59C9351}"/>
              </a:ext>
            </a:extLst>
          </p:cNvPr>
          <p:cNvSpPr txBox="1"/>
          <p:nvPr/>
        </p:nvSpPr>
        <p:spPr>
          <a:xfrm>
            <a:off x="2518344" y="1756734"/>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88" name="TextBox 87">
            <a:extLst>
              <a:ext uri="{FF2B5EF4-FFF2-40B4-BE49-F238E27FC236}">
                <a16:creationId xmlns:a16="http://schemas.microsoft.com/office/drawing/2014/main" id="{EA93C2BD-73EA-4D9B-B06C-32094BEB2CB1}"/>
              </a:ext>
            </a:extLst>
          </p:cNvPr>
          <p:cNvSpPr txBox="1"/>
          <p:nvPr/>
        </p:nvSpPr>
        <p:spPr>
          <a:xfrm>
            <a:off x="4309165" y="1797425"/>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89" name="TextBox 88">
            <a:extLst>
              <a:ext uri="{FF2B5EF4-FFF2-40B4-BE49-F238E27FC236}">
                <a16:creationId xmlns:a16="http://schemas.microsoft.com/office/drawing/2014/main" id="{6097C729-CFC0-4C20-B585-43DFCAF11B5F}"/>
              </a:ext>
            </a:extLst>
          </p:cNvPr>
          <p:cNvSpPr txBox="1"/>
          <p:nvPr/>
        </p:nvSpPr>
        <p:spPr>
          <a:xfrm>
            <a:off x="6078909" y="1782134"/>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90" name="Rectangle 89">
            <a:extLst>
              <a:ext uri="{FF2B5EF4-FFF2-40B4-BE49-F238E27FC236}">
                <a16:creationId xmlns:a16="http://schemas.microsoft.com/office/drawing/2014/main" id="{9D36F3AA-A82F-4BA7-8FAF-5EEAF45B0077}"/>
              </a:ext>
            </a:extLst>
          </p:cNvPr>
          <p:cNvSpPr/>
          <p:nvPr/>
        </p:nvSpPr>
        <p:spPr bwMode="auto">
          <a:xfrm>
            <a:off x="6457677" y="2389644"/>
            <a:ext cx="686080" cy="255907"/>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92" name="Rectangle 91">
            <a:extLst>
              <a:ext uri="{FF2B5EF4-FFF2-40B4-BE49-F238E27FC236}">
                <a16:creationId xmlns:a16="http://schemas.microsoft.com/office/drawing/2014/main" id="{6760879E-10A3-4DC1-A949-4A2C280BDC09}"/>
              </a:ext>
            </a:extLst>
          </p:cNvPr>
          <p:cNvSpPr/>
          <p:nvPr/>
        </p:nvSpPr>
        <p:spPr bwMode="auto">
          <a:xfrm>
            <a:off x="2910005" y="238964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93" name="Straight Arrow Connector 92">
            <a:extLst>
              <a:ext uri="{FF2B5EF4-FFF2-40B4-BE49-F238E27FC236}">
                <a16:creationId xmlns:a16="http://schemas.microsoft.com/office/drawing/2014/main" id="{A35387EF-3760-4510-94D8-7DF2E7D61A96}"/>
              </a:ext>
            </a:extLst>
          </p:cNvPr>
          <p:cNvCxnSpPr>
            <a:cxnSpLocks/>
          </p:cNvCxnSpPr>
          <p:nvPr/>
        </p:nvCxnSpPr>
        <p:spPr bwMode="auto">
          <a:xfrm>
            <a:off x="2914995" y="231190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94" name="TextBox 93">
            <a:extLst>
              <a:ext uri="{FF2B5EF4-FFF2-40B4-BE49-F238E27FC236}">
                <a16:creationId xmlns:a16="http://schemas.microsoft.com/office/drawing/2014/main" id="{D64A7724-E243-48AD-9AB7-1A31E2773EA5}"/>
              </a:ext>
            </a:extLst>
          </p:cNvPr>
          <p:cNvSpPr txBox="1"/>
          <p:nvPr/>
        </p:nvSpPr>
        <p:spPr>
          <a:xfrm>
            <a:off x="3432030" y="200534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95" name="Rectangle 94">
            <a:extLst>
              <a:ext uri="{FF2B5EF4-FFF2-40B4-BE49-F238E27FC236}">
                <a16:creationId xmlns:a16="http://schemas.microsoft.com/office/drawing/2014/main" id="{45AF5A71-0736-46C1-B704-C8FF6226789B}"/>
              </a:ext>
            </a:extLst>
          </p:cNvPr>
          <p:cNvSpPr/>
          <p:nvPr/>
        </p:nvSpPr>
        <p:spPr bwMode="auto">
          <a:xfrm>
            <a:off x="4708396" y="238595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96" name="Straight Arrow Connector 95">
            <a:extLst>
              <a:ext uri="{FF2B5EF4-FFF2-40B4-BE49-F238E27FC236}">
                <a16:creationId xmlns:a16="http://schemas.microsoft.com/office/drawing/2014/main" id="{E9F58253-24B8-4C33-ACC9-4077C34939B5}"/>
              </a:ext>
            </a:extLst>
          </p:cNvPr>
          <p:cNvCxnSpPr>
            <a:cxnSpLocks/>
          </p:cNvCxnSpPr>
          <p:nvPr/>
        </p:nvCxnSpPr>
        <p:spPr bwMode="auto">
          <a:xfrm>
            <a:off x="4713386" y="230821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97" name="TextBox 96">
            <a:extLst>
              <a:ext uri="{FF2B5EF4-FFF2-40B4-BE49-F238E27FC236}">
                <a16:creationId xmlns:a16="http://schemas.microsoft.com/office/drawing/2014/main" id="{EB2E1F63-5D6B-48CF-BBA1-13C07718238B}"/>
              </a:ext>
            </a:extLst>
          </p:cNvPr>
          <p:cNvSpPr txBox="1"/>
          <p:nvPr/>
        </p:nvSpPr>
        <p:spPr>
          <a:xfrm>
            <a:off x="5230421" y="200165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pic>
        <p:nvPicPr>
          <p:cNvPr id="98" name="Picture 97">
            <a:extLst>
              <a:ext uri="{FF2B5EF4-FFF2-40B4-BE49-F238E27FC236}">
                <a16:creationId xmlns:a16="http://schemas.microsoft.com/office/drawing/2014/main" id="{7E68AED6-17BC-46B2-806C-9A6B9CC9DBD9}"/>
              </a:ext>
            </a:extLst>
          </p:cNvPr>
          <p:cNvPicPr>
            <a:picLocks noChangeAspect="1"/>
          </p:cNvPicPr>
          <p:nvPr/>
        </p:nvPicPr>
        <p:blipFill>
          <a:blip r:embed="rId3"/>
          <a:stretch>
            <a:fillRect/>
          </a:stretch>
        </p:blipFill>
        <p:spPr>
          <a:xfrm>
            <a:off x="9663661" y="1680561"/>
            <a:ext cx="817747" cy="577081"/>
          </a:xfrm>
          <a:prstGeom prst="rect">
            <a:avLst/>
          </a:prstGeom>
        </p:spPr>
      </p:pic>
      <p:pic>
        <p:nvPicPr>
          <p:cNvPr id="99" name="Picture 98">
            <a:extLst>
              <a:ext uri="{FF2B5EF4-FFF2-40B4-BE49-F238E27FC236}">
                <a16:creationId xmlns:a16="http://schemas.microsoft.com/office/drawing/2014/main" id="{1CC5706A-B428-446C-B8F2-580CE4AF663F}"/>
              </a:ext>
            </a:extLst>
          </p:cNvPr>
          <p:cNvPicPr>
            <a:picLocks noChangeAspect="1"/>
          </p:cNvPicPr>
          <p:nvPr/>
        </p:nvPicPr>
        <p:blipFill>
          <a:blip r:embed="rId4"/>
          <a:stretch>
            <a:fillRect/>
          </a:stretch>
        </p:blipFill>
        <p:spPr>
          <a:xfrm>
            <a:off x="8350452" y="2215293"/>
            <a:ext cx="372560" cy="552042"/>
          </a:xfrm>
          <a:prstGeom prst="rect">
            <a:avLst/>
          </a:prstGeom>
        </p:spPr>
      </p:pic>
      <p:pic>
        <p:nvPicPr>
          <p:cNvPr id="100" name="Picture 99">
            <a:extLst>
              <a:ext uri="{FF2B5EF4-FFF2-40B4-BE49-F238E27FC236}">
                <a16:creationId xmlns:a16="http://schemas.microsoft.com/office/drawing/2014/main" id="{7D060511-24F2-4BBE-A97D-6084AE6E7DDB}"/>
              </a:ext>
            </a:extLst>
          </p:cNvPr>
          <p:cNvPicPr>
            <a:picLocks noChangeAspect="1"/>
          </p:cNvPicPr>
          <p:nvPr/>
        </p:nvPicPr>
        <p:blipFill>
          <a:blip r:embed="rId4"/>
          <a:stretch>
            <a:fillRect/>
          </a:stretch>
        </p:blipFill>
        <p:spPr>
          <a:xfrm>
            <a:off x="9291101" y="3023967"/>
            <a:ext cx="372560" cy="552042"/>
          </a:xfrm>
          <a:prstGeom prst="rect">
            <a:avLst/>
          </a:prstGeom>
        </p:spPr>
      </p:pic>
      <p:pic>
        <p:nvPicPr>
          <p:cNvPr id="101" name="Picture 100">
            <a:extLst>
              <a:ext uri="{FF2B5EF4-FFF2-40B4-BE49-F238E27FC236}">
                <a16:creationId xmlns:a16="http://schemas.microsoft.com/office/drawing/2014/main" id="{5AEB7B6B-2616-40E8-AEC1-A2F6192813C4}"/>
              </a:ext>
            </a:extLst>
          </p:cNvPr>
          <p:cNvPicPr>
            <a:picLocks noChangeAspect="1"/>
          </p:cNvPicPr>
          <p:nvPr/>
        </p:nvPicPr>
        <p:blipFill>
          <a:blip r:embed="rId4"/>
          <a:stretch>
            <a:fillRect/>
          </a:stretch>
        </p:blipFill>
        <p:spPr>
          <a:xfrm>
            <a:off x="10275686" y="3050453"/>
            <a:ext cx="372560" cy="552042"/>
          </a:xfrm>
          <a:prstGeom prst="rect">
            <a:avLst/>
          </a:prstGeom>
        </p:spPr>
      </p:pic>
      <p:pic>
        <p:nvPicPr>
          <p:cNvPr id="102" name="Picture 101">
            <a:extLst>
              <a:ext uri="{FF2B5EF4-FFF2-40B4-BE49-F238E27FC236}">
                <a16:creationId xmlns:a16="http://schemas.microsoft.com/office/drawing/2014/main" id="{91EDA598-4326-45FF-A888-1C72F73BCAC6}"/>
              </a:ext>
            </a:extLst>
          </p:cNvPr>
          <p:cNvPicPr>
            <a:picLocks noChangeAspect="1"/>
          </p:cNvPicPr>
          <p:nvPr/>
        </p:nvPicPr>
        <p:blipFill>
          <a:blip r:embed="rId4"/>
          <a:stretch>
            <a:fillRect/>
          </a:stretch>
        </p:blipFill>
        <p:spPr>
          <a:xfrm>
            <a:off x="11287339" y="2212384"/>
            <a:ext cx="372560" cy="552042"/>
          </a:xfrm>
          <a:prstGeom prst="rect">
            <a:avLst/>
          </a:prstGeom>
        </p:spPr>
      </p:pic>
      <p:cxnSp>
        <p:nvCxnSpPr>
          <p:cNvPr id="103" name="Straight Arrow Connector 102">
            <a:extLst>
              <a:ext uri="{FF2B5EF4-FFF2-40B4-BE49-F238E27FC236}">
                <a16:creationId xmlns:a16="http://schemas.microsoft.com/office/drawing/2014/main" id="{DBBDDC02-0A55-4702-9D52-F427D9ED8D3E}"/>
              </a:ext>
            </a:extLst>
          </p:cNvPr>
          <p:cNvCxnSpPr>
            <a:cxnSpLocks/>
          </p:cNvCxnSpPr>
          <p:nvPr/>
        </p:nvCxnSpPr>
        <p:spPr bwMode="auto">
          <a:xfrm flipV="1">
            <a:off x="8703914" y="2177461"/>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6" name="Straight Arrow Connector 105">
            <a:extLst>
              <a:ext uri="{FF2B5EF4-FFF2-40B4-BE49-F238E27FC236}">
                <a16:creationId xmlns:a16="http://schemas.microsoft.com/office/drawing/2014/main" id="{AAB68D78-E14A-45D6-8539-E2C83AD9F71C}"/>
              </a:ext>
            </a:extLst>
          </p:cNvPr>
          <p:cNvCxnSpPr>
            <a:cxnSpLocks/>
            <a:stCxn id="100" idx="0"/>
          </p:cNvCxnSpPr>
          <p:nvPr/>
        </p:nvCxnSpPr>
        <p:spPr bwMode="auto">
          <a:xfrm flipV="1">
            <a:off x="9477381" y="2228405"/>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9" name="Straight Arrow Connector 108">
            <a:extLst>
              <a:ext uri="{FF2B5EF4-FFF2-40B4-BE49-F238E27FC236}">
                <a16:creationId xmlns:a16="http://schemas.microsoft.com/office/drawing/2014/main" id="{FDD7F7FF-C372-403B-B0F7-2D5E90B50456}"/>
              </a:ext>
            </a:extLst>
          </p:cNvPr>
          <p:cNvCxnSpPr>
            <a:cxnSpLocks/>
          </p:cNvCxnSpPr>
          <p:nvPr/>
        </p:nvCxnSpPr>
        <p:spPr bwMode="auto">
          <a:xfrm flipH="1" flipV="1">
            <a:off x="10172046" y="2255202"/>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1" name="Straight Arrow Connector 110">
            <a:extLst>
              <a:ext uri="{FF2B5EF4-FFF2-40B4-BE49-F238E27FC236}">
                <a16:creationId xmlns:a16="http://schemas.microsoft.com/office/drawing/2014/main" id="{6B866970-6347-4E38-80E4-39F13DBDE9FC}"/>
              </a:ext>
            </a:extLst>
          </p:cNvPr>
          <p:cNvCxnSpPr>
            <a:cxnSpLocks/>
            <a:stCxn id="102" idx="1"/>
          </p:cNvCxnSpPr>
          <p:nvPr/>
        </p:nvCxnSpPr>
        <p:spPr bwMode="auto">
          <a:xfrm flipH="1" flipV="1">
            <a:off x="10489193" y="2140581"/>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112">
            <a:extLst>
              <a:ext uri="{FF2B5EF4-FFF2-40B4-BE49-F238E27FC236}">
                <a16:creationId xmlns:a16="http://schemas.microsoft.com/office/drawing/2014/main" id="{0D9569CF-7E46-40E5-89D2-E19907121394}"/>
              </a:ext>
            </a:extLst>
          </p:cNvPr>
          <p:cNvSpPr txBox="1"/>
          <p:nvPr/>
        </p:nvSpPr>
        <p:spPr>
          <a:xfrm>
            <a:off x="7877281" y="2696497"/>
            <a:ext cx="1318901" cy="276999"/>
          </a:xfrm>
          <a:prstGeom prst="rect">
            <a:avLst/>
          </a:prstGeom>
          <a:noFill/>
        </p:spPr>
        <p:txBody>
          <a:bodyPr wrap="square" rtlCol="0">
            <a:spAutoFit/>
          </a:bodyPr>
          <a:lstStyle/>
          <a:p>
            <a:pPr algn="ctr"/>
            <a:r>
              <a:rPr lang="en-US" sz="1200" dirty="0">
                <a:solidFill>
                  <a:schemeClr val="tx1"/>
                </a:solidFill>
              </a:rPr>
              <a:t>STA1</a:t>
            </a:r>
          </a:p>
        </p:txBody>
      </p:sp>
      <p:sp>
        <p:nvSpPr>
          <p:cNvPr id="114" name="TextBox 113">
            <a:extLst>
              <a:ext uri="{FF2B5EF4-FFF2-40B4-BE49-F238E27FC236}">
                <a16:creationId xmlns:a16="http://schemas.microsoft.com/office/drawing/2014/main" id="{314A1B7E-2E85-4F36-9A3E-C3EB92B9AB74}"/>
              </a:ext>
            </a:extLst>
          </p:cNvPr>
          <p:cNvSpPr txBox="1"/>
          <p:nvPr/>
        </p:nvSpPr>
        <p:spPr>
          <a:xfrm>
            <a:off x="8814109" y="3543225"/>
            <a:ext cx="1318901" cy="276999"/>
          </a:xfrm>
          <a:prstGeom prst="rect">
            <a:avLst/>
          </a:prstGeom>
          <a:noFill/>
        </p:spPr>
        <p:txBody>
          <a:bodyPr wrap="square" rtlCol="0">
            <a:spAutoFit/>
          </a:bodyPr>
          <a:lstStyle/>
          <a:p>
            <a:pPr algn="ctr"/>
            <a:r>
              <a:rPr lang="en-US" sz="1200" dirty="0">
                <a:solidFill>
                  <a:schemeClr val="tx1"/>
                </a:solidFill>
              </a:rPr>
              <a:t>STA2</a:t>
            </a:r>
          </a:p>
        </p:txBody>
      </p:sp>
      <p:sp>
        <p:nvSpPr>
          <p:cNvPr id="115" name="TextBox 114">
            <a:extLst>
              <a:ext uri="{FF2B5EF4-FFF2-40B4-BE49-F238E27FC236}">
                <a16:creationId xmlns:a16="http://schemas.microsoft.com/office/drawing/2014/main" id="{EBB95E9C-E14C-4A34-A001-AFEEA798EE49}"/>
              </a:ext>
            </a:extLst>
          </p:cNvPr>
          <p:cNvSpPr txBox="1"/>
          <p:nvPr/>
        </p:nvSpPr>
        <p:spPr>
          <a:xfrm>
            <a:off x="9835685" y="3583315"/>
            <a:ext cx="1318901" cy="276999"/>
          </a:xfrm>
          <a:prstGeom prst="rect">
            <a:avLst/>
          </a:prstGeom>
          <a:noFill/>
        </p:spPr>
        <p:txBody>
          <a:bodyPr wrap="square" rtlCol="0">
            <a:spAutoFit/>
          </a:bodyPr>
          <a:lstStyle/>
          <a:p>
            <a:pPr algn="ctr"/>
            <a:r>
              <a:rPr lang="en-US" sz="1200" dirty="0">
                <a:solidFill>
                  <a:schemeClr val="tx1"/>
                </a:solidFill>
              </a:rPr>
              <a:t>STA3</a:t>
            </a:r>
          </a:p>
        </p:txBody>
      </p:sp>
      <p:sp>
        <p:nvSpPr>
          <p:cNvPr id="116" name="TextBox 115">
            <a:extLst>
              <a:ext uri="{FF2B5EF4-FFF2-40B4-BE49-F238E27FC236}">
                <a16:creationId xmlns:a16="http://schemas.microsoft.com/office/drawing/2014/main" id="{DAA081E7-FB1F-48EE-A86A-15352D0AB494}"/>
              </a:ext>
            </a:extLst>
          </p:cNvPr>
          <p:cNvSpPr txBox="1"/>
          <p:nvPr/>
        </p:nvSpPr>
        <p:spPr>
          <a:xfrm>
            <a:off x="10855301" y="2750311"/>
            <a:ext cx="1318901" cy="276999"/>
          </a:xfrm>
          <a:prstGeom prst="rect">
            <a:avLst/>
          </a:prstGeom>
          <a:noFill/>
        </p:spPr>
        <p:txBody>
          <a:bodyPr wrap="square" rtlCol="0">
            <a:spAutoFit/>
          </a:bodyPr>
          <a:lstStyle/>
          <a:p>
            <a:pPr algn="ctr"/>
            <a:r>
              <a:rPr lang="en-US" sz="1200" dirty="0">
                <a:solidFill>
                  <a:schemeClr val="tx1"/>
                </a:solidFill>
              </a:rPr>
              <a:t>STA10</a:t>
            </a:r>
          </a:p>
        </p:txBody>
      </p:sp>
      <p:sp>
        <p:nvSpPr>
          <p:cNvPr id="118" name="TextBox 117">
            <a:extLst>
              <a:ext uri="{FF2B5EF4-FFF2-40B4-BE49-F238E27FC236}">
                <a16:creationId xmlns:a16="http://schemas.microsoft.com/office/drawing/2014/main" id="{263BEDA4-FC74-4BD2-AC4A-8007BFFBB73A}"/>
              </a:ext>
            </a:extLst>
          </p:cNvPr>
          <p:cNvSpPr txBox="1"/>
          <p:nvPr/>
        </p:nvSpPr>
        <p:spPr>
          <a:xfrm rot="20293241">
            <a:off x="10436434" y="2963086"/>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cxnSp>
        <p:nvCxnSpPr>
          <p:cNvPr id="8" name="Straight Arrow Connector 7">
            <a:extLst>
              <a:ext uri="{FF2B5EF4-FFF2-40B4-BE49-F238E27FC236}">
                <a16:creationId xmlns:a16="http://schemas.microsoft.com/office/drawing/2014/main" id="{BAD5330D-B0F8-4980-8800-871D7EE8F081}"/>
              </a:ext>
            </a:extLst>
          </p:cNvPr>
          <p:cNvCxnSpPr>
            <a:stCxn id="51" idx="2"/>
          </p:cNvCxnSpPr>
          <p:nvPr/>
        </p:nvCxnSpPr>
        <p:spPr bwMode="auto">
          <a:xfrm flipV="1">
            <a:off x="834811" y="3683725"/>
            <a:ext cx="5625690" cy="56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8EC52D36-0CAF-431F-863A-94D0F65FED97}"/>
              </a:ext>
            </a:extLst>
          </p:cNvPr>
          <p:cNvSpPr txBox="1"/>
          <p:nvPr/>
        </p:nvSpPr>
        <p:spPr>
          <a:xfrm>
            <a:off x="3003751" y="3431843"/>
            <a:ext cx="1625058" cy="276999"/>
          </a:xfrm>
          <a:prstGeom prst="rect">
            <a:avLst/>
          </a:prstGeom>
          <a:noFill/>
        </p:spPr>
        <p:txBody>
          <a:bodyPr wrap="square" rtlCol="0">
            <a:spAutoFit/>
          </a:bodyPr>
          <a:lstStyle/>
          <a:p>
            <a:pPr algn="ctr"/>
            <a:r>
              <a:rPr lang="en-US" sz="1200" dirty="0">
                <a:solidFill>
                  <a:schemeClr val="tx1"/>
                </a:solidFill>
              </a:rPr>
              <a:t>Channel access delay</a:t>
            </a:r>
          </a:p>
        </p:txBody>
      </p:sp>
    </p:spTree>
    <p:extLst>
      <p:ext uri="{BB962C8B-B14F-4D97-AF65-F5344CB8AC3E}">
        <p14:creationId xmlns:p14="http://schemas.microsoft.com/office/powerpoint/2010/main" val="72275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4B0E-91FD-481A-85B5-C015B29C3FB1}"/>
              </a:ext>
            </a:extLst>
          </p:cNvPr>
          <p:cNvSpPr>
            <a:spLocks noGrp="1"/>
          </p:cNvSpPr>
          <p:nvPr>
            <p:ph type="title"/>
          </p:nvPr>
        </p:nvSpPr>
        <p:spPr/>
        <p:txBody>
          <a:bodyPr/>
          <a:lstStyle/>
          <a:p>
            <a:r>
              <a:rPr lang="en-US" dirty="0"/>
              <a:t>No One-Size-Fits-All Solution</a:t>
            </a:r>
          </a:p>
        </p:txBody>
      </p:sp>
      <p:sp>
        <p:nvSpPr>
          <p:cNvPr id="4" name="Slide Number Placeholder 3">
            <a:extLst>
              <a:ext uri="{FF2B5EF4-FFF2-40B4-BE49-F238E27FC236}">
                <a16:creationId xmlns:a16="http://schemas.microsoft.com/office/drawing/2014/main" id="{E24604A2-C62B-4584-A83F-6163D6B8C9E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BC07DBB-05FB-47DA-BBD5-6B02550FDB69}"/>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53E4DE8D-B010-4B43-9ED9-08D2B0679E52}"/>
              </a:ext>
            </a:extLst>
          </p:cNvPr>
          <p:cNvSpPr>
            <a:spLocks noGrp="1"/>
          </p:cNvSpPr>
          <p:nvPr>
            <p:ph type="dt" idx="15"/>
          </p:nvPr>
        </p:nvSpPr>
        <p:spPr/>
        <p:txBody>
          <a:bodyPr/>
          <a:lstStyle/>
          <a:p>
            <a:r>
              <a:rPr lang="en-US"/>
              <a:t>July 2024</a:t>
            </a:r>
            <a:endParaRPr lang="en-GB" dirty="0"/>
          </a:p>
        </p:txBody>
      </p:sp>
      <p:graphicFrame>
        <p:nvGraphicFramePr>
          <p:cNvPr id="7" name="Table 6">
            <a:extLst>
              <a:ext uri="{FF2B5EF4-FFF2-40B4-BE49-F238E27FC236}">
                <a16:creationId xmlns:a16="http://schemas.microsoft.com/office/drawing/2014/main" id="{C7CA3C76-04C2-4996-A6D8-47385B4EC7A0}"/>
              </a:ext>
            </a:extLst>
          </p:cNvPr>
          <p:cNvGraphicFramePr>
            <a:graphicFrameLocks noGrp="1"/>
          </p:cNvGraphicFramePr>
          <p:nvPr>
            <p:extLst>
              <p:ext uri="{D42A27DB-BD31-4B8C-83A1-F6EECF244321}">
                <p14:modId xmlns:p14="http://schemas.microsoft.com/office/powerpoint/2010/main" val="2931499894"/>
              </p:ext>
            </p:extLst>
          </p:nvPr>
        </p:nvGraphicFramePr>
        <p:xfrm>
          <a:off x="459317" y="2057400"/>
          <a:ext cx="10668001" cy="4029898"/>
        </p:xfrm>
        <a:graphic>
          <a:graphicData uri="http://schemas.openxmlformats.org/drawingml/2006/table">
            <a:tbl>
              <a:tblPr firstRow="1" bandRow="1">
                <a:tableStyleId>{5C22544A-7EE6-4342-B048-85BDC9FD1C3A}</a:tableStyleId>
              </a:tblPr>
              <a:tblGrid>
                <a:gridCol w="380999">
                  <a:extLst>
                    <a:ext uri="{9D8B030D-6E8A-4147-A177-3AD203B41FA5}">
                      <a16:colId xmlns:a16="http://schemas.microsoft.com/office/drawing/2014/main" val="3906414929"/>
                    </a:ext>
                  </a:extLst>
                </a:gridCol>
                <a:gridCol w="2817284">
                  <a:extLst>
                    <a:ext uri="{9D8B030D-6E8A-4147-A177-3AD203B41FA5}">
                      <a16:colId xmlns:a16="http://schemas.microsoft.com/office/drawing/2014/main" val="1538636257"/>
                    </a:ext>
                  </a:extLst>
                </a:gridCol>
                <a:gridCol w="1143000">
                  <a:extLst>
                    <a:ext uri="{9D8B030D-6E8A-4147-A177-3AD203B41FA5}">
                      <a16:colId xmlns:a16="http://schemas.microsoft.com/office/drawing/2014/main" val="1039925261"/>
                    </a:ext>
                  </a:extLst>
                </a:gridCol>
                <a:gridCol w="2819400">
                  <a:extLst>
                    <a:ext uri="{9D8B030D-6E8A-4147-A177-3AD203B41FA5}">
                      <a16:colId xmlns:a16="http://schemas.microsoft.com/office/drawing/2014/main" val="148702070"/>
                    </a:ext>
                  </a:extLst>
                </a:gridCol>
                <a:gridCol w="3507318">
                  <a:extLst>
                    <a:ext uri="{9D8B030D-6E8A-4147-A177-3AD203B41FA5}">
                      <a16:colId xmlns:a16="http://schemas.microsoft.com/office/drawing/2014/main" val="1045256940"/>
                    </a:ext>
                  </a:extLst>
                </a:gridCol>
              </a:tblGrid>
              <a:tr h="594997">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Range for delay tolerance</a:t>
                      </a:r>
                    </a:p>
                    <a:p>
                      <a:pPr algn="ctr"/>
                      <a:r>
                        <a:rPr lang="en-US" sz="1400" dirty="0">
                          <a:solidFill>
                            <a:schemeClr val="tx1"/>
                          </a:solidFill>
                        </a:rPr>
                        <a:t>d = delay tolerance,</a:t>
                      </a:r>
                    </a:p>
                    <a:p>
                      <a:pPr algn="ctr"/>
                      <a:r>
                        <a:rPr lang="en-US" sz="1400" dirty="0">
                          <a:solidFill>
                            <a:schemeClr val="tx1"/>
                          </a:solidFill>
                        </a:rPr>
                        <a:t>CA = legacy channel access delay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Example values of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Example applications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Feature requirements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3732223"/>
                  </a:ext>
                </a:extLst>
              </a:tr>
              <a:tr h="7685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a:solidFill>
                            <a:srgbClr val="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a:t>
                      </a:r>
                      <a:r>
                        <a:rPr lang="en-US" sz="1400" dirty="0">
                          <a:solidFill>
                            <a:srgbClr val="000000"/>
                          </a:solidFill>
                        </a:rPr>
                        <a:t>d</a:t>
                      </a:r>
                      <a:r>
                        <a:rPr lang="en-US" sz="1400" baseline="0" dirty="0">
                          <a:solidFill>
                            <a:srgbClr val="000000"/>
                          </a:solidFill>
                        </a:rPr>
                        <a:t> ≤ TXOP limit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Few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Real time gaming, AR/VR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Enable packet transmission before the end of the TXOP. </a:t>
                      </a:r>
                    </a:p>
                    <a:p>
                      <a:pPr marL="285750" indent="-285750">
                        <a:buFont typeface="Arial" panose="020B0604020202020204" pitchFamily="34" charset="0"/>
                        <a:buChar char="•"/>
                      </a:pPr>
                      <a:r>
                        <a:rPr lang="en-US" sz="1400" dirty="0">
                          <a:solidFill>
                            <a:schemeClr val="tx1"/>
                          </a:solidFill>
                        </a:rPr>
                        <a:t>E.g., preemption (Not addressed in this contribution)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426217"/>
                  </a:ext>
                </a:extLst>
              </a:tr>
              <a:tr h="1289161">
                <a:tc>
                  <a:txBody>
                    <a:bodyPr/>
                    <a:lstStyle/>
                    <a:p>
                      <a:pPr algn="ctr"/>
                      <a:r>
                        <a:rPr lang="en-US" sz="1400" baseline="0" dirty="0">
                          <a:solidFill>
                            <a:srgbClr val="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rgbClr val="000000"/>
                          </a:solidFill>
                        </a:rPr>
                        <a:t>TXOP</a:t>
                      </a:r>
                      <a:r>
                        <a:rPr lang="en-US" sz="1400" baseline="0" dirty="0">
                          <a:solidFill>
                            <a:srgbClr val="000000"/>
                          </a:solidFill>
                        </a:rPr>
                        <a:t> limit &lt; d ≤ CA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Close to 10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Real time gaming, AR/VR, cloud gaming, some real time video applications, robotics, industrial automation,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Traffic may survive not being served in the same TXOP where it arrives but cannot incur a long channel access delay.</a:t>
                      </a:r>
                    </a:p>
                    <a:p>
                      <a:pPr marL="285750" indent="-285750">
                        <a:buFont typeface="Arial" panose="020B0604020202020204" pitchFamily="34" charset="0"/>
                        <a:buChar char="•"/>
                      </a:pPr>
                      <a:r>
                        <a:rPr lang="en-US" sz="1400" dirty="0">
                          <a:solidFill>
                            <a:schemeClr val="tx1"/>
                          </a:solidFill>
                        </a:rPr>
                        <a:t>Solution that can enable channel access faster than legacy channel access are needed</a:t>
                      </a: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8839458"/>
                  </a:ext>
                </a:extLst>
              </a:tr>
              <a:tr h="768538">
                <a:tc>
                  <a:txBody>
                    <a:bodyPr/>
                    <a:lstStyle/>
                    <a:p>
                      <a:pPr algn="ctr"/>
                      <a:r>
                        <a:rPr lang="en-US" sz="1400" dirty="0">
                          <a:solidFill>
                            <a:srgbClr val="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rgbClr val="000000"/>
                          </a:solidFill>
                        </a:rPr>
                        <a:t>CA delay &lt;&lt;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rPr>
                        <a:t>Few 10s of milliseconds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rPr>
                        <a:t>Video call, audio call, non-real time services such as streaming, web browsing, file downloads,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US" sz="1400" dirty="0">
                          <a:solidFill>
                            <a:schemeClr val="tx1"/>
                          </a:solidFill>
                        </a:rPr>
                        <a:t>Legacy channel access (Not address in this contribution)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2814835"/>
                  </a:ext>
                </a:extLst>
              </a:tr>
            </a:tbl>
          </a:graphicData>
        </a:graphic>
      </p:graphicFrame>
      <p:sp>
        <p:nvSpPr>
          <p:cNvPr id="8" name="Rectangle 7">
            <a:extLst>
              <a:ext uri="{FF2B5EF4-FFF2-40B4-BE49-F238E27FC236}">
                <a16:creationId xmlns:a16="http://schemas.microsoft.com/office/drawing/2014/main" id="{98CF2211-ED0C-4573-892E-B3A661175A81}"/>
              </a:ext>
            </a:extLst>
          </p:cNvPr>
          <p:cNvSpPr/>
          <p:nvPr/>
        </p:nvSpPr>
        <p:spPr>
          <a:xfrm>
            <a:off x="3276600" y="1630335"/>
            <a:ext cx="7241118" cy="400110"/>
          </a:xfrm>
          <a:prstGeom prst="rect">
            <a:avLst/>
          </a:prstGeom>
        </p:spPr>
        <p:txBody>
          <a:bodyPr wrap="square">
            <a:spAutoFit/>
          </a:bodyPr>
          <a:lstStyle/>
          <a:p>
            <a:r>
              <a:rPr lang="en-US" sz="2000" dirty="0">
                <a:solidFill>
                  <a:schemeClr val="tx1"/>
                </a:solidFill>
              </a:rPr>
              <a:t>Analysis of feature requirement for LL applications</a:t>
            </a:r>
          </a:p>
        </p:txBody>
      </p:sp>
      <p:sp>
        <p:nvSpPr>
          <p:cNvPr id="9" name="Rectangle 8">
            <a:extLst>
              <a:ext uri="{FF2B5EF4-FFF2-40B4-BE49-F238E27FC236}">
                <a16:creationId xmlns:a16="http://schemas.microsoft.com/office/drawing/2014/main" id="{AFE384BC-AFC6-4ADB-BBC0-24629C63C277}"/>
              </a:ext>
            </a:extLst>
          </p:cNvPr>
          <p:cNvSpPr/>
          <p:nvPr/>
        </p:nvSpPr>
        <p:spPr bwMode="auto">
          <a:xfrm>
            <a:off x="304800" y="3733800"/>
            <a:ext cx="10970685" cy="1597025"/>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88904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5DBA-BDDE-4FB0-AF54-E604DA5A8215}"/>
              </a:ext>
            </a:extLst>
          </p:cNvPr>
          <p:cNvSpPr>
            <a:spLocks noGrp="1"/>
          </p:cNvSpPr>
          <p:nvPr>
            <p:ph type="title"/>
          </p:nvPr>
        </p:nvSpPr>
        <p:spPr/>
        <p:txBody>
          <a:bodyPr/>
          <a:lstStyle/>
          <a:p>
            <a:r>
              <a:rPr lang="en-US" dirty="0"/>
              <a:t>Problem Illustration</a:t>
            </a:r>
          </a:p>
        </p:txBody>
      </p:sp>
      <p:sp>
        <p:nvSpPr>
          <p:cNvPr id="4" name="Slide Number Placeholder 3">
            <a:extLst>
              <a:ext uri="{FF2B5EF4-FFF2-40B4-BE49-F238E27FC236}">
                <a16:creationId xmlns:a16="http://schemas.microsoft.com/office/drawing/2014/main" id="{85A2FEC5-BB0A-468C-B142-06BED7F339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13CBEF1-A0BB-4DA1-9FEA-B827CC677CC7}"/>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BE1F2F04-2072-4A67-807B-559FEC7FDFA6}"/>
              </a:ext>
            </a:extLst>
          </p:cNvPr>
          <p:cNvSpPr>
            <a:spLocks noGrp="1"/>
          </p:cNvSpPr>
          <p:nvPr>
            <p:ph type="dt" idx="15"/>
          </p:nvPr>
        </p:nvSpPr>
        <p:spPr/>
        <p:txBody>
          <a:bodyPr/>
          <a:lstStyle/>
          <a:p>
            <a:r>
              <a:rPr lang="en-US"/>
              <a:t>July 2024</a:t>
            </a:r>
            <a:endParaRPr lang="en-GB" dirty="0"/>
          </a:p>
        </p:txBody>
      </p:sp>
      <p:cxnSp>
        <p:nvCxnSpPr>
          <p:cNvPr id="121" name="Straight Arrow Connector 120">
            <a:extLst>
              <a:ext uri="{FF2B5EF4-FFF2-40B4-BE49-F238E27FC236}">
                <a16:creationId xmlns:a16="http://schemas.microsoft.com/office/drawing/2014/main" id="{2BC4319C-8377-4F1A-B527-59AFEB51D116}"/>
              </a:ext>
            </a:extLst>
          </p:cNvPr>
          <p:cNvCxnSpPr>
            <a:cxnSpLocks/>
          </p:cNvCxnSpPr>
          <p:nvPr/>
        </p:nvCxnSpPr>
        <p:spPr bwMode="auto">
          <a:xfrm flipH="1" flipV="1">
            <a:off x="825033" y="2640122"/>
            <a:ext cx="9778" cy="627990"/>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23" name="Straight Arrow Connector 122">
            <a:extLst>
              <a:ext uri="{FF2B5EF4-FFF2-40B4-BE49-F238E27FC236}">
                <a16:creationId xmlns:a16="http://schemas.microsoft.com/office/drawing/2014/main" id="{67AAEEC5-FFD3-4270-80A6-098EBFFE308E}"/>
              </a:ext>
            </a:extLst>
          </p:cNvPr>
          <p:cNvCxnSpPr/>
          <p:nvPr/>
        </p:nvCxnSpPr>
        <p:spPr bwMode="auto">
          <a:xfrm>
            <a:off x="662322" y="2649971"/>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4" name="TextBox 123">
            <a:extLst>
              <a:ext uri="{FF2B5EF4-FFF2-40B4-BE49-F238E27FC236}">
                <a16:creationId xmlns:a16="http://schemas.microsoft.com/office/drawing/2014/main" id="{1CCB086F-A837-44E0-AB49-34F17D78A409}"/>
              </a:ext>
            </a:extLst>
          </p:cNvPr>
          <p:cNvSpPr txBox="1"/>
          <p:nvPr/>
        </p:nvSpPr>
        <p:spPr>
          <a:xfrm>
            <a:off x="92730" y="2370570"/>
            <a:ext cx="697114" cy="338554"/>
          </a:xfrm>
          <a:prstGeom prst="rect">
            <a:avLst/>
          </a:prstGeom>
          <a:noFill/>
        </p:spPr>
        <p:txBody>
          <a:bodyPr wrap="none" rtlCol="0">
            <a:spAutoFit/>
          </a:bodyPr>
          <a:lstStyle/>
          <a:p>
            <a:r>
              <a:rPr lang="en-US" sz="1600" dirty="0">
                <a:solidFill>
                  <a:schemeClr val="tx1"/>
                </a:solidFill>
              </a:rPr>
              <a:t>STA 1</a:t>
            </a:r>
          </a:p>
        </p:txBody>
      </p:sp>
      <p:sp>
        <p:nvSpPr>
          <p:cNvPr id="125" name="Rectangle 124">
            <a:extLst>
              <a:ext uri="{FF2B5EF4-FFF2-40B4-BE49-F238E27FC236}">
                <a16:creationId xmlns:a16="http://schemas.microsoft.com/office/drawing/2014/main" id="{94BE4B30-4EEA-446F-82D3-97BE2539FD93}"/>
              </a:ext>
            </a:extLst>
          </p:cNvPr>
          <p:cNvSpPr/>
          <p:nvPr/>
        </p:nvSpPr>
        <p:spPr bwMode="auto">
          <a:xfrm>
            <a:off x="1112854" y="2384214"/>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26" name="Straight Arrow Connector 125">
            <a:extLst>
              <a:ext uri="{FF2B5EF4-FFF2-40B4-BE49-F238E27FC236}">
                <a16:creationId xmlns:a16="http://schemas.microsoft.com/office/drawing/2014/main" id="{A8A8B058-D750-4D3D-81DA-5BAD3C671858}"/>
              </a:ext>
            </a:extLst>
          </p:cNvPr>
          <p:cNvCxnSpPr>
            <a:cxnSpLocks/>
          </p:cNvCxnSpPr>
          <p:nvPr/>
        </p:nvCxnSpPr>
        <p:spPr bwMode="auto">
          <a:xfrm>
            <a:off x="1117844" y="2306473"/>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27" name="TextBox 126">
            <a:extLst>
              <a:ext uri="{FF2B5EF4-FFF2-40B4-BE49-F238E27FC236}">
                <a16:creationId xmlns:a16="http://schemas.microsoft.com/office/drawing/2014/main" id="{8EEB0217-DC01-4996-807E-66FD5092C081}"/>
              </a:ext>
            </a:extLst>
          </p:cNvPr>
          <p:cNvSpPr txBox="1"/>
          <p:nvPr/>
        </p:nvSpPr>
        <p:spPr>
          <a:xfrm>
            <a:off x="1634879" y="1999914"/>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128" name="TextBox 127">
            <a:extLst>
              <a:ext uri="{FF2B5EF4-FFF2-40B4-BE49-F238E27FC236}">
                <a16:creationId xmlns:a16="http://schemas.microsoft.com/office/drawing/2014/main" id="{528C61FF-29B6-498F-9A9F-05D4A711151F}"/>
              </a:ext>
            </a:extLst>
          </p:cNvPr>
          <p:cNvSpPr txBox="1"/>
          <p:nvPr/>
        </p:nvSpPr>
        <p:spPr>
          <a:xfrm>
            <a:off x="1245707" y="2603796"/>
            <a:ext cx="1318901" cy="461665"/>
          </a:xfrm>
          <a:prstGeom prst="rect">
            <a:avLst/>
          </a:prstGeom>
          <a:noFill/>
        </p:spPr>
        <p:txBody>
          <a:bodyPr wrap="square" rtlCol="0">
            <a:spAutoFit/>
          </a:bodyPr>
          <a:lstStyle/>
          <a:p>
            <a:pPr algn="ctr"/>
            <a:r>
              <a:rPr lang="en-US" sz="1200" dirty="0">
                <a:solidFill>
                  <a:schemeClr val="tx1"/>
                </a:solidFill>
              </a:rPr>
              <a:t>Defer: STA2 TX/RX</a:t>
            </a:r>
          </a:p>
        </p:txBody>
      </p:sp>
      <p:sp>
        <p:nvSpPr>
          <p:cNvPr id="131" name="TextBox 130">
            <a:extLst>
              <a:ext uri="{FF2B5EF4-FFF2-40B4-BE49-F238E27FC236}">
                <a16:creationId xmlns:a16="http://schemas.microsoft.com/office/drawing/2014/main" id="{4586109B-4967-4081-A12C-6529F0D1D806}"/>
              </a:ext>
            </a:extLst>
          </p:cNvPr>
          <p:cNvSpPr txBox="1"/>
          <p:nvPr/>
        </p:nvSpPr>
        <p:spPr>
          <a:xfrm>
            <a:off x="175360" y="3227699"/>
            <a:ext cx="1318901"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12</a:t>
            </a:r>
          </a:p>
        </p:txBody>
      </p:sp>
      <p:sp>
        <p:nvSpPr>
          <p:cNvPr id="132" name="Parallelogram 131">
            <a:extLst>
              <a:ext uri="{FF2B5EF4-FFF2-40B4-BE49-F238E27FC236}">
                <a16:creationId xmlns:a16="http://schemas.microsoft.com/office/drawing/2014/main" id="{027A00BC-2C2B-42A6-ABC8-6FEAF1AC0510}"/>
              </a:ext>
            </a:extLst>
          </p:cNvPr>
          <p:cNvSpPr/>
          <p:nvPr/>
        </p:nvSpPr>
        <p:spPr bwMode="auto">
          <a:xfrm>
            <a:off x="828781"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3" name="Parallelogram 132">
            <a:extLst>
              <a:ext uri="{FF2B5EF4-FFF2-40B4-BE49-F238E27FC236}">
                <a16:creationId xmlns:a16="http://schemas.microsoft.com/office/drawing/2014/main" id="{90578920-1769-4BDD-BDFC-97B3843505EB}"/>
              </a:ext>
            </a:extLst>
          </p:cNvPr>
          <p:cNvSpPr/>
          <p:nvPr/>
        </p:nvSpPr>
        <p:spPr bwMode="auto">
          <a:xfrm>
            <a:off x="895412"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4" name="Parallelogram 133">
            <a:extLst>
              <a:ext uri="{FF2B5EF4-FFF2-40B4-BE49-F238E27FC236}">
                <a16:creationId xmlns:a16="http://schemas.microsoft.com/office/drawing/2014/main" id="{1110C4A5-7F73-478F-8D4A-FCB5FA68DC1B}"/>
              </a:ext>
            </a:extLst>
          </p:cNvPr>
          <p:cNvSpPr/>
          <p:nvPr/>
        </p:nvSpPr>
        <p:spPr bwMode="auto">
          <a:xfrm>
            <a:off x="962043"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Parallelogram 134">
            <a:extLst>
              <a:ext uri="{FF2B5EF4-FFF2-40B4-BE49-F238E27FC236}">
                <a16:creationId xmlns:a16="http://schemas.microsoft.com/office/drawing/2014/main" id="{44151367-FB35-43A0-8953-3E93E1CE5899}"/>
              </a:ext>
            </a:extLst>
          </p:cNvPr>
          <p:cNvSpPr/>
          <p:nvPr/>
        </p:nvSpPr>
        <p:spPr bwMode="auto">
          <a:xfrm>
            <a:off x="102871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Parallelogram 135">
            <a:extLst>
              <a:ext uri="{FF2B5EF4-FFF2-40B4-BE49-F238E27FC236}">
                <a16:creationId xmlns:a16="http://schemas.microsoft.com/office/drawing/2014/main" id="{64537735-8B47-49AC-8349-CDD6243DFAD8}"/>
              </a:ext>
            </a:extLst>
          </p:cNvPr>
          <p:cNvSpPr/>
          <p:nvPr/>
        </p:nvSpPr>
        <p:spPr bwMode="auto">
          <a:xfrm>
            <a:off x="2679217"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Parallelogram 136">
            <a:extLst>
              <a:ext uri="{FF2B5EF4-FFF2-40B4-BE49-F238E27FC236}">
                <a16:creationId xmlns:a16="http://schemas.microsoft.com/office/drawing/2014/main" id="{D21297C1-4678-475E-BC80-2C20C3B06554}"/>
              </a:ext>
            </a:extLst>
          </p:cNvPr>
          <p:cNvSpPr/>
          <p:nvPr/>
        </p:nvSpPr>
        <p:spPr bwMode="auto">
          <a:xfrm>
            <a:off x="2745848"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Parallelogram 137">
            <a:extLst>
              <a:ext uri="{FF2B5EF4-FFF2-40B4-BE49-F238E27FC236}">
                <a16:creationId xmlns:a16="http://schemas.microsoft.com/office/drawing/2014/main" id="{C30013DD-0D47-4A86-948D-D009BE8D1666}"/>
              </a:ext>
            </a:extLst>
          </p:cNvPr>
          <p:cNvSpPr/>
          <p:nvPr/>
        </p:nvSpPr>
        <p:spPr bwMode="auto">
          <a:xfrm>
            <a:off x="2812479" y="242167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Parallelogram 138">
            <a:extLst>
              <a:ext uri="{FF2B5EF4-FFF2-40B4-BE49-F238E27FC236}">
                <a16:creationId xmlns:a16="http://schemas.microsoft.com/office/drawing/2014/main" id="{3C85F2F1-D130-4F57-94EA-84512BAF2EC2}"/>
              </a:ext>
            </a:extLst>
          </p:cNvPr>
          <p:cNvSpPr/>
          <p:nvPr/>
        </p:nvSpPr>
        <p:spPr bwMode="auto">
          <a:xfrm>
            <a:off x="4491685"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Parallelogram 139">
            <a:extLst>
              <a:ext uri="{FF2B5EF4-FFF2-40B4-BE49-F238E27FC236}">
                <a16:creationId xmlns:a16="http://schemas.microsoft.com/office/drawing/2014/main" id="{CCBBC96F-82A4-458F-B865-A8BF88877819}"/>
              </a:ext>
            </a:extLst>
          </p:cNvPr>
          <p:cNvSpPr/>
          <p:nvPr/>
        </p:nvSpPr>
        <p:spPr bwMode="auto">
          <a:xfrm>
            <a:off x="4558316"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Parallelogram 140">
            <a:extLst>
              <a:ext uri="{FF2B5EF4-FFF2-40B4-BE49-F238E27FC236}">
                <a16:creationId xmlns:a16="http://schemas.microsoft.com/office/drawing/2014/main" id="{8A4E7E53-6753-4650-8531-0BAF0F6AD55B}"/>
              </a:ext>
            </a:extLst>
          </p:cNvPr>
          <p:cNvSpPr/>
          <p:nvPr/>
        </p:nvSpPr>
        <p:spPr bwMode="auto">
          <a:xfrm>
            <a:off x="4624947" y="242081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Parallelogram 141">
            <a:extLst>
              <a:ext uri="{FF2B5EF4-FFF2-40B4-BE49-F238E27FC236}">
                <a16:creationId xmlns:a16="http://schemas.microsoft.com/office/drawing/2014/main" id="{EF6C8C29-3BC9-4546-857F-957FB283F2E6}"/>
              </a:ext>
            </a:extLst>
          </p:cNvPr>
          <p:cNvSpPr/>
          <p:nvPr/>
        </p:nvSpPr>
        <p:spPr bwMode="auto">
          <a:xfrm>
            <a:off x="6300572"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Parallelogram 142">
            <a:extLst>
              <a:ext uri="{FF2B5EF4-FFF2-40B4-BE49-F238E27FC236}">
                <a16:creationId xmlns:a16="http://schemas.microsoft.com/office/drawing/2014/main" id="{D9541BE9-602D-4C1D-8342-25AEEDB36211}"/>
              </a:ext>
            </a:extLst>
          </p:cNvPr>
          <p:cNvSpPr/>
          <p:nvPr/>
        </p:nvSpPr>
        <p:spPr bwMode="auto">
          <a:xfrm>
            <a:off x="6367203" y="2431523"/>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5" name="Straight Arrow Connector 144">
            <a:extLst>
              <a:ext uri="{FF2B5EF4-FFF2-40B4-BE49-F238E27FC236}">
                <a16:creationId xmlns:a16="http://schemas.microsoft.com/office/drawing/2014/main" id="{68E3CE3F-4AE4-4F30-93BF-8A20DD404235}"/>
              </a:ext>
            </a:extLst>
          </p:cNvPr>
          <p:cNvCxnSpPr>
            <a:cxnSpLocks/>
          </p:cNvCxnSpPr>
          <p:nvPr/>
        </p:nvCxnSpPr>
        <p:spPr bwMode="auto">
          <a:xfrm flipV="1">
            <a:off x="2609723" y="2175306"/>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6" name="Straight Arrow Connector 145">
            <a:extLst>
              <a:ext uri="{FF2B5EF4-FFF2-40B4-BE49-F238E27FC236}">
                <a16:creationId xmlns:a16="http://schemas.microsoft.com/office/drawing/2014/main" id="{047A0CCF-8D2D-451C-8D69-DD45EEAF89A3}"/>
              </a:ext>
            </a:extLst>
          </p:cNvPr>
          <p:cNvCxnSpPr>
            <a:cxnSpLocks/>
          </p:cNvCxnSpPr>
          <p:nvPr/>
        </p:nvCxnSpPr>
        <p:spPr bwMode="auto">
          <a:xfrm flipV="1">
            <a:off x="2902403" y="218460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7" name="Straight Arrow Connector 146">
            <a:extLst>
              <a:ext uri="{FF2B5EF4-FFF2-40B4-BE49-F238E27FC236}">
                <a16:creationId xmlns:a16="http://schemas.microsoft.com/office/drawing/2014/main" id="{612CFBFA-7CF1-4EFA-AE0C-9EA975A46F20}"/>
              </a:ext>
            </a:extLst>
          </p:cNvPr>
          <p:cNvCxnSpPr>
            <a:cxnSpLocks/>
          </p:cNvCxnSpPr>
          <p:nvPr/>
        </p:nvCxnSpPr>
        <p:spPr bwMode="auto">
          <a:xfrm flipV="1">
            <a:off x="4402239" y="2219743"/>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8" name="Straight Arrow Connector 147">
            <a:extLst>
              <a:ext uri="{FF2B5EF4-FFF2-40B4-BE49-F238E27FC236}">
                <a16:creationId xmlns:a16="http://schemas.microsoft.com/office/drawing/2014/main" id="{D1ADBAD6-B44F-47C7-8FE7-00A81DF87305}"/>
              </a:ext>
            </a:extLst>
          </p:cNvPr>
          <p:cNvCxnSpPr>
            <a:cxnSpLocks/>
          </p:cNvCxnSpPr>
          <p:nvPr/>
        </p:nvCxnSpPr>
        <p:spPr bwMode="auto">
          <a:xfrm flipV="1">
            <a:off x="4709082" y="2219742"/>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49" name="Straight Arrow Connector 148">
            <a:extLst>
              <a:ext uri="{FF2B5EF4-FFF2-40B4-BE49-F238E27FC236}">
                <a16:creationId xmlns:a16="http://schemas.microsoft.com/office/drawing/2014/main" id="{7E28C53F-114E-474B-B45B-4AEC9B266142}"/>
              </a:ext>
            </a:extLst>
          </p:cNvPr>
          <p:cNvCxnSpPr>
            <a:cxnSpLocks/>
          </p:cNvCxnSpPr>
          <p:nvPr/>
        </p:nvCxnSpPr>
        <p:spPr bwMode="auto">
          <a:xfrm flipV="1">
            <a:off x="6196485" y="2231835"/>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0" name="Straight Arrow Connector 149">
            <a:extLst>
              <a:ext uri="{FF2B5EF4-FFF2-40B4-BE49-F238E27FC236}">
                <a16:creationId xmlns:a16="http://schemas.microsoft.com/office/drawing/2014/main" id="{3861741B-12A4-4E9F-AC0C-0B5B69748C9F}"/>
              </a:ext>
            </a:extLst>
          </p:cNvPr>
          <p:cNvCxnSpPr>
            <a:cxnSpLocks/>
          </p:cNvCxnSpPr>
          <p:nvPr/>
        </p:nvCxnSpPr>
        <p:spPr bwMode="auto">
          <a:xfrm flipV="1">
            <a:off x="6460501" y="223183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1" name="Straight Arrow Connector 150">
            <a:extLst>
              <a:ext uri="{FF2B5EF4-FFF2-40B4-BE49-F238E27FC236}">
                <a16:creationId xmlns:a16="http://schemas.microsoft.com/office/drawing/2014/main" id="{CA38BA02-42D6-465A-B3D4-2087A247ECFA}"/>
              </a:ext>
            </a:extLst>
          </p:cNvPr>
          <p:cNvCxnSpPr>
            <a:cxnSpLocks/>
          </p:cNvCxnSpPr>
          <p:nvPr/>
        </p:nvCxnSpPr>
        <p:spPr bwMode="auto">
          <a:xfrm flipV="1">
            <a:off x="825033"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152" name="Straight Arrow Connector 151">
            <a:extLst>
              <a:ext uri="{FF2B5EF4-FFF2-40B4-BE49-F238E27FC236}">
                <a16:creationId xmlns:a16="http://schemas.microsoft.com/office/drawing/2014/main" id="{71229948-925B-4D0F-AEE4-E98C99D64C95}"/>
              </a:ext>
            </a:extLst>
          </p:cNvPr>
          <p:cNvCxnSpPr>
            <a:cxnSpLocks/>
          </p:cNvCxnSpPr>
          <p:nvPr/>
        </p:nvCxnSpPr>
        <p:spPr bwMode="auto">
          <a:xfrm flipV="1">
            <a:off x="1112854" y="2119331"/>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153" name="TextBox 152">
            <a:extLst>
              <a:ext uri="{FF2B5EF4-FFF2-40B4-BE49-F238E27FC236}">
                <a16:creationId xmlns:a16="http://schemas.microsoft.com/office/drawing/2014/main" id="{7F418730-E770-44CD-ADD5-1EF3BBBD58CC}"/>
              </a:ext>
            </a:extLst>
          </p:cNvPr>
          <p:cNvSpPr txBox="1"/>
          <p:nvPr/>
        </p:nvSpPr>
        <p:spPr>
          <a:xfrm>
            <a:off x="750955" y="1893645"/>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154" name="TextBox 153">
            <a:extLst>
              <a:ext uri="{FF2B5EF4-FFF2-40B4-BE49-F238E27FC236}">
                <a16:creationId xmlns:a16="http://schemas.microsoft.com/office/drawing/2014/main" id="{EEDF00F5-0567-45BA-A408-741E15855AE1}"/>
              </a:ext>
            </a:extLst>
          </p:cNvPr>
          <p:cNvSpPr txBox="1"/>
          <p:nvPr/>
        </p:nvSpPr>
        <p:spPr>
          <a:xfrm>
            <a:off x="2518344" y="1756734"/>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155" name="TextBox 154">
            <a:extLst>
              <a:ext uri="{FF2B5EF4-FFF2-40B4-BE49-F238E27FC236}">
                <a16:creationId xmlns:a16="http://schemas.microsoft.com/office/drawing/2014/main" id="{53458A17-902A-4F97-A655-F57366AD12FB}"/>
              </a:ext>
            </a:extLst>
          </p:cNvPr>
          <p:cNvSpPr txBox="1"/>
          <p:nvPr/>
        </p:nvSpPr>
        <p:spPr>
          <a:xfrm>
            <a:off x="4309165" y="1797425"/>
            <a:ext cx="485407" cy="577081"/>
          </a:xfrm>
          <a:prstGeom prst="rect">
            <a:avLst/>
          </a:prstGeom>
          <a:noFill/>
        </p:spPr>
        <p:txBody>
          <a:bodyPr wrap="square" rtlCol="0">
            <a:spAutoFit/>
          </a:bodyPr>
          <a:lstStyle/>
          <a:p>
            <a:pPr algn="ctr"/>
            <a:r>
              <a:rPr lang="en-US" sz="1050" dirty="0">
                <a:solidFill>
                  <a:schemeClr val="tx1"/>
                </a:solidFill>
              </a:rPr>
              <a:t>DIFS + 27</a:t>
            </a:r>
            <a:r>
              <a:rPr lang="el-GR" sz="1050" dirty="0">
                <a:solidFill>
                  <a:schemeClr val="tx1"/>
                </a:solidFill>
              </a:rPr>
              <a:t>μ</a:t>
            </a:r>
            <a:r>
              <a:rPr lang="en-US" sz="1050" dirty="0">
                <a:solidFill>
                  <a:schemeClr val="tx1"/>
                </a:solidFill>
              </a:rPr>
              <a:t>s</a:t>
            </a:r>
          </a:p>
        </p:txBody>
      </p:sp>
      <p:sp>
        <p:nvSpPr>
          <p:cNvPr id="156" name="TextBox 155">
            <a:extLst>
              <a:ext uri="{FF2B5EF4-FFF2-40B4-BE49-F238E27FC236}">
                <a16:creationId xmlns:a16="http://schemas.microsoft.com/office/drawing/2014/main" id="{4C320346-C595-4B49-B2D8-D66D814B56A0}"/>
              </a:ext>
            </a:extLst>
          </p:cNvPr>
          <p:cNvSpPr txBox="1"/>
          <p:nvPr/>
        </p:nvSpPr>
        <p:spPr>
          <a:xfrm>
            <a:off x="6078909" y="1782134"/>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158" name="Rectangle 157">
            <a:extLst>
              <a:ext uri="{FF2B5EF4-FFF2-40B4-BE49-F238E27FC236}">
                <a16:creationId xmlns:a16="http://schemas.microsoft.com/office/drawing/2014/main" id="{6D9539D5-5CE0-40EA-B85C-55666F82406B}"/>
              </a:ext>
            </a:extLst>
          </p:cNvPr>
          <p:cNvSpPr/>
          <p:nvPr/>
        </p:nvSpPr>
        <p:spPr bwMode="auto">
          <a:xfrm>
            <a:off x="2910005" y="238964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59" name="Straight Arrow Connector 158">
            <a:extLst>
              <a:ext uri="{FF2B5EF4-FFF2-40B4-BE49-F238E27FC236}">
                <a16:creationId xmlns:a16="http://schemas.microsoft.com/office/drawing/2014/main" id="{4B870C5B-F9BC-47D3-8ADA-F9F82F763689}"/>
              </a:ext>
            </a:extLst>
          </p:cNvPr>
          <p:cNvCxnSpPr>
            <a:cxnSpLocks/>
          </p:cNvCxnSpPr>
          <p:nvPr/>
        </p:nvCxnSpPr>
        <p:spPr bwMode="auto">
          <a:xfrm>
            <a:off x="2914995" y="231190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60" name="TextBox 159">
            <a:extLst>
              <a:ext uri="{FF2B5EF4-FFF2-40B4-BE49-F238E27FC236}">
                <a16:creationId xmlns:a16="http://schemas.microsoft.com/office/drawing/2014/main" id="{FA497483-FFE2-4798-A8A9-B1E987EFEB9F}"/>
              </a:ext>
            </a:extLst>
          </p:cNvPr>
          <p:cNvSpPr txBox="1"/>
          <p:nvPr/>
        </p:nvSpPr>
        <p:spPr>
          <a:xfrm>
            <a:off x="3432030" y="200534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sp>
        <p:nvSpPr>
          <p:cNvPr id="161" name="Rectangle 160">
            <a:extLst>
              <a:ext uri="{FF2B5EF4-FFF2-40B4-BE49-F238E27FC236}">
                <a16:creationId xmlns:a16="http://schemas.microsoft.com/office/drawing/2014/main" id="{52F821A9-7A6E-440E-8D84-1B1D38576DAB}"/>
              </a:ext>
            </a:extLst>
          </p:cNvPr>
          <p:cNvSpPr/>
          <p:nvPr/>
        </p:nvSpPr>
        <p:spPr bwMode="auto">
          <a:xfrm>
            <a:off x="4708396" y="2385955"/>
            <a:ext cx="1480641"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62" name="Straight Arrow Connector 161">
            <a:extLst>
              <a:ext uri="{FF2B5EF4-FFF2-40B4-BE49-F238E27FC236}">
                <a16:creationId xmlns:a16="http://schemas.microsoft.com/office/drawing/2014/main" id="{62DDAC5E-F3B6-4F3B-A3B9-020691D1FD99}"/>
              </a:ext>
            </a:extLst>
          </p:cNvPr>
          <p:cNvCxnSpPr>
            <a:cxnSpLocks/>
          </p:cNvCxnSpPr>
          <p:nvPr/>
        </p:nvCxnSpPr>
        <p:spPr bwMode="auto">
          <a:xfrm>
            <a:off x="4713386" y="2308214"/>
            <a:ext cx="1489782" cy="871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63" name="TextBox 162">
            <a:extLst>
              <a:ext uri="{FF2B5EF4-FFF2-40B4-BE49-F238E27FC236}">
                <a16:creationId xmlns:a16="http://schemas.microsoft.com/office/drawing/2014/main" id="{C8BBE4ED-46F3-4072-B7FC-5FC90E153413}"/>
              </a:ext>
            </a:extLst>
          </p:cNvPr>
          <p:cNvSpPr txBox="1"/>
          <p:nvPr/>
        </p:nvSpPr>
        <p:spPr>
          <a:xfrm>
            <a:off x="5230421" y="2001655"/>
            <a:ext cx="579005" cy="338554"/>
          </a:xfrm>
          <a:prstGeom prst="rect">
            <a:avLst/>
          </a:prstGeom>
          <a:noFill/>
        </p:spPr>
        <p:txBody>
          <a:bodyPr wrap="none" rtlCol="0">
            <a:spAutoFit/>
          </a:bodyPr>
          <a:lstStyle/>
          <a:p>
            <a:r>
              <a:rPr lang="en-US" sz="1600" dirty="0">
                <a:solidFill>
                  <a:schemeClr val="tx1"/>
                </a:solidFill>
              </a:rPr>
              <a:t>5 </a:t>
            </a:r>
            <a:r>
              <a:rPr lang="en-US" sz="1600" dirty="0" err="1">
                <a:solidFill>
                  <a:schemeClr val="tx1"/>
                </a:solidFill>
              </a:rPr>
              <a:t>ms</a:t>
            </a:r>
            <a:endParaRPr lang="en-US" sz="1600" dirty="0">
              <a:solidFill>
                <a:schemeClr val="tx1"/>
              </a:solidFill>
            </a:endParaRPr>
          </a:p>
        </p:txBody>
      </p:sp>
      <p:pic>
        <p:nvPicPr>
          <p:cNvPr id="164" name="Picture 163">
            <a:extLst>
              <a:ext uri="{FF2B5EF4-FFF2-40B4-BE49-F238E27FC236}">
                <a16:creationId xmlns:a16="http://schemas.microsoft.com/office/drawing/2014/main" id="{AA154869-D6E3-4F7F-AFD6-D9823A184F9A}"/>
              </a:ext>
            </a:extLst>
          </p:cNvPr>
          <p:cNvPicPr>
            <a:picLocks noChangeAspect="1"/>
          </p:cNvPicPr>
          <p:nvPr/>
        </p:nvPicPr>
        <p:blipFill>
          <a:blip r:embed="rId3"/>
          <a:stretch>
            <a:fillRect/>
          </a:stretch>
        </p:blipFill>
        <p:spPr>
          <a:xfrm>
            <a:off x="9813055" y="1738102"/>
            <a:ext cx="817747" cy="577081"/>
          </a:xfrm>
          <a:prstGeom prst="rect">
            <a:avLst/>
          </a:prstGeom>
        </p:spPr>
      </p:pic>
      <p:pic>
        <p:nvPicPr>
          <p:cNvPr id="165" name="Picture 164">
            <a:extLst>
              <a:ext uri="{FF2B5EF4-FFF2-40B4-BE49-F238E27FC236}">
                <a16:creationId xmlns:a16="http://schemas.microsoft.com/office/drawing/2014/main" id="{8571C511-0781-4B58-8AAF-F076B4E372B9}"/>
              </a:ext>
            </a:extLst>
          </p:cNvPr>
          <p:cNvPicPr>
            <a:picLocks noChangeAspect="1"/>
          </p:cNvPicPr>
          <p:nvPr/>
        </p:nvPicPr>
        <p:blipFill>
          <a:blip r:embed="rId4"/>
          <a:stretch>
            <a:fillRect/>
          </a:stretch>
        </p:blipFill>
        <p:spPr>
          <a:xfrm>
            <a:off x="8499846" y="2272834"/>
            <a:ext cx="372560" cy="552042"/>
          </a:xfrm>
          <a:prstGeom prst="rect">
            <a:avLst/>
          </a:prstGeom>
        </p:spPr>
      </p:pic>
      <p:pic>
        <p:nvPicPr>
          <p:cNvPr id="166" name="Picture 165">
            <a:extLst>
              <a:ext uri="{FF2B5EF4-FFF2-40B4-BE49-F238E27FC236}">
                <a16:creationId xmlns:a16="http://schemas.microsoft.com/office/drawing/2014/main" id="{EB7B9D4E-7CDD-4581-A214-37F9B4FC0B53}"/>
              </a:ext>
            </a:extLst>
          </p:cNvPr>
          <p:cNvPicPr>
            <a:picLocks noChangeAspect="1"/>
          </p:cNvPicPr>
          <p:nvPr/>
        </p:nvPicPr>
        <p:blipFill>
          <a:blip r:embed="rId4"/>
          <a:stretch>
            <a:fillRect/>
          </a:stretch>
        </p:blipFill>
        <p:spPr>
          <a:xfrm>
            <a:off x="9440495" y="3081508"/>
            <a:ext cx="372560" cy="552042"/>
          </a:xfrm>
          <a:prstGeom prst="rect">
            <a:avLst/>
          </a:prstGeom>
        </p:spPr>
      </p:pic>
      <p:pic>
        <p:nvPicPr>
          <p:cNvPr id="167" name="Picture 166">
            <a:extLst>
              <a:ext uri="{FF2B5EF4-FFF2-40B4-BE49-F238E27FC236}">
                <a16:creationId xmlns:a16="http://schemas.microsoft.com/office/drawing/2014/main" id="{D427578C-A2E6-495D-99F7-3A0221DEA606}"/>
              </a:ext>
            </a:extLst>
          </p:cNvPr>
          <p:cNvPicPr>
            <a:picLocks noChangeAspect="1"/>
          </p:cNvPicPr>
          <p:nvPr/>
        </p:nvPicPr>
        <p:blipFill>
          <a:blip r:embed="rId4"/>
          <a:stretch>
            <a:fillRect/>
          </a:stretch>
        </p:blipFill>
        <p:spPr>
          <a:xfrm>
            <a:off x="10425080" y="3107994"/>
            <a:ext cx="372560" cy="552042"/>
          </a:xfrm>
          <a:prstGeom prst="rect">
            <a:avLst/>
          </a:prstGeom>
        </p:spPr>
      </p:pic>
      <p:pic>
        <p:nvPicPr>
          <p:cNvPr id="168" name="Picture 167">
            <a:extLst>
              <a:ext uri="{FF2B5EF4-FFF2-40B4-BE49-F238E27FC236}">
                <a16:creationId xmlns:a16="http://schemas.microsoft.com/office/drawing/2014/main" id="{603F985C-95AB-4946-A4F3-527D40B43253}"/>
              </a:ext>
            </a:extLst>
          </p:cNvPr>
          <p:cNvPicPr>
            <a:picLocks noChangeAspect="1"/>
          </p:cNvPicPr>
          <p:nvPr/>
        </p:nvPicPr>
        <p:blipFill>
          <a:blip r:embed="rId4"/>
          <a:stretch>
            <a:fillRect/>
          </a:stretch>
        </p:blipFill>
        <p:spPr>
          <a:xfrm>
            <a:off x="11436733" y="2269925"/>
            <a:ext cx="372560" cy="552042"/>
          </a:xfrm>
          <a:prstGeom prst="rect">
            <a:avLst/>
          </a:prstGeom>
        </p:spPr>
      </p:pic>
      <p:cxnSp>
        <p:nvCxnSpPr>
          <p:cNvPr id="169" name="Straight Arrow Connector 168">
            <a:extLst>
              <a:ext uri="{FF2B5EF4-FFF2-40B4-BE49-F238E27FC236}">
                <a16:creationId xmlns:a16="http://schemas.microsoft.com/office/drawing/2014/main" id="{3320EB68-6CB6-409E-B6F6-9BFE57665DA7}"/>
              </a:ext>
            </a:extLst>
          </p:cNvPr>
          <p:cNvCxnSpPr>
            <a:cxnSpLocks/>
          </p:cNvCxnSpPr>
          <p:nvPr/>
        </p:nvCxnSpPr>
        <p:spPr bwMode="auto">
          <a:xfrm flipV="1">
            <a:off x="8853308" y="2235002"/>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2584C41E-CC67-4F3D-BC18-8D2C69465A48}"/>
              </a:ext>
            </a:extLst>
          </p:cNvPr>
          <p:cNvCxnSpPr>
            <a:cxnSpLocks/>
            <a:stCxn id="166" idx="0"/>
          </p:cNvCxnSpPr>
          <p:nvPr/>
        </p:nvCxnSpPr>
        <p:spPr bwMode="auto">
          <a:xfrm flipV="1">
            <a:off x="9626775" y="2285946"/>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Straight Arrow Connector 170">
            <a:extLst>
              <a:ext uri="{FF2B5EF4-FFF2-40B4-BE49-F238E27FC236}">
                <a16:creationId xmlns:a16="http://schemas.microsoft.com/office/drawing/2014/main" id="{FAD5DFB2-217C-4751-B6D0-6B7268817C4E}"/>
              </a:ext>
            </a:extLst>
          </p:cNvPr>
          <p:cNvCxnSpPr>
            <a:cxnSpLocks/>
          </p:cNvCxnSpPr>
          <p:nvPr/>
        </p:nvCxnSpPr>
        <p:spPr bwMode="auto">
          <a:xfrm flipH="1" flipV="1">
            <a:off x="10321440" y="2312743"/>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2" name="Straight Arrow Connector 171">
            <a:extLst>
              <a:ext uri="{FF2B5EF4-FFF2-40B4-BE49-F238E27FC236}">
                <a16:creationId xmlns:a16="http://schemas.microsoft.com/office/drawing/2014/main" id="{33BA4C32-5B35-46B5-B1D8-D0237165848B}"/>
              </a:ext>
            </a:extLst>
          </p:cNvPr>
          <p:cNvCxnSpPr>
            <a:cxnSpLocks/>
            <a:stCxn id="168" idx="1"/>
          </p:cNvCxnSpPr>
          <p:nvPr/>
        </p:nvCxnSpPr>
        <p:spPr bwMode="auto">
          <a:xfrm flipH="1" flipV="1">
            <a:off x="10638587" y="2198122"/>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3" name="TextBox 172">
            <a:extLst>
              <a:ext uri="{FF2B5EF4-FFF2-40B4-BE49-F238E27FC236}">
                <a16:creationId xmlns:a16="http://schemas.microsoft.com/office/drawing/2014/main" id="{5A12DFF0-1708-4FFC-A1C0-6510D6B33448}"/>
              </a:ext>
            </a:extLst>
          </p:cNvPr>
          <p:cNvSpPr txBox="1"/>
          <p:nvPr/>
        </p:nvSpPr>
        <p:spPr>
          <a:xfrm>
            <a:off x="8923876" y="3598461"/>
            <a:ext cx="1318901" cy="646331"/>
          </a:xfrm>
          <a:prstGeom prst="rect">
            <a:avLst/>
          </a:prstGeom>
          <a:noFill/>
        </p:spPr>
        <p:txBody>
          <a:bodyPr wrap="square" rtlCol="0">
            <a:spAutoFit/>
          </a:bodyPr>
          <a:lstStyle/>
          <a:p>
            <a:pPr algn="ctr"/>
            <a:r>
              <a:rPr lang="en-US" sz="1200" dirty="0">
                <a:solidFill>
                  <a:schemeClr val="tx1"/>
                </a:solidFill>
              </a:rPr>
              <a:t>STA2</a:t>
            </a:r>
          </a:p>
          <a:p>
            <a:pPr algn="ctr"/>
            <a:r>
              <a:rPr lang="en-US" sz="1200" dirty="0">
                <a:solidFill>
                  <a:schemeClr val="tx1"/>
                </a:solidFill>
              </a:rPr>
              <a:t>App 2: 40 </a:t>
            </a:r>
            <a:r>
              <a:rPr lang="en-US" sz="1200" dirty="0" err="1">
                <a:solidFill>
                  <a:schemeClr val="tx1"/>
                </a:solidFill>
              </a:rPr>
              <a:t>ms</a:t>
            </a:r>
            <a:r>
              <a:rPr lang="en-US" sz="1200" dirty="0">
                <a:solidFill>
                  <a:schemeClr val="tx1"/>
                </a:solidFill>
              </a:rPr>
              <a:t> latency</a:t>
            </a:r>
          </a:p>
        </p:txBody>
      </p:sp>
      <p:sp>
        <p:nvSpPr>
          <p:cNvPr id="174" name="TextBox 173">
            <a:extLst>
              <a:ext uri="{FF2B5EF4-FFF2-40B4-BE49-F238E27FC236}">
                <a16:creationId xmlns:a16="http://schemas.microsoft.com/office/drawing/2014/main" id="{C32C4089-DD18-4ED6-B848-B152BD146181}"/>
              </a:ext>
            </a:extLst>
          </p:cNvPr>
          <p:cNvSpPr txBox="1"/>
          <p:nvPr/>
        </p:nvSpPr>
        <p:spPr>
          <a:xfrm>
            <a:off x="10324496" y="3457578"/>
            <a:ext cx="1318901" cy="646331"/>
          </a:xfrm>
          <a:prstGeom prst="rect">
            <a:avLst/>
          </a:prstGeom>
          <a:noFill/>
        </p:spPr>
        <p:txBody>
          <a:bodyPr wrap="square" rtlCol="0">
            <a:spAutoFit/>
          </a:bodyPr>
          <a:lstStyle/>
          <a:p>
            <a:pPr algn="ctr"/>
            <a:r>
              <a:rPr lang="en-US" sz="1200" dirty="0">
                <a:solidFill>
                  <a:schemeClr val="tx1"/>
                </a:solidFill>
              </a:rPr>
              <a:t>STA3</a:t>
            </a:r>
          </a:p>
          <a:p>
            <a:pPr algn="ctr"/>
            <a:r>
              <a:rPr lang="en-US" sz="1200" dirty="0">
                <a:solidFill>
                  <a:schemeClr val="tx1"/>
                </a:solidFill>
              </a:rPr>
              <a:t>App 3: 50 </a:t>
            </a:r>
            <a:r>
              <a:rPr lang="en-US" sz="1200" dirty="0" err="1">
                <a:solidFill>
                  <a:schemeClr val="tx1"/>
                </a:solidFill>
              </a:rPr>
              <a:t>ms</a:t>
            </a:r>
            <a:r>
              <a:rPr lang="en-US" sz="1200" dirty="0">
                <a:solidFill>
                  <a:schemeClr val="tx1"/>
                </a:solidFill>
              </a:rPr>
              <a:t> latency</a:t>
            </a:r>
          </a:p>
        </p:txBody>
      </p:sp>
      <p:sp>
        <p:nvSpPr>
          <p:cNvPr id="175" name="TextBox 174">
            <a:extLst>
              <a:ext uri="{FF2B5EF4-FFF2-40B4-BE49-F238E27FC236}">
                <a16:creationId xmlns:a16="http://schemas.microsoft.com/office/drawing/2014/main" id="{714DFEEB-16D0-492B-919A-C761F9AE5C1B}"/>
              </a:ext>
            </a:extLst>
          </p:cNvPr>
          <p:cNvSpPr txBox="1"/>
          <p:nvPr/>
        </p:nvSpPr>
        <p:spPr>
          <a:xfrm rot="20293241">
            <a:off x="10585828" y="3020627"/>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cxnSp>
        <p:nvCxnSpPr>
          <p:cNvPr id="177" name="Straight Arrow Connector 176">
            <a:extLst>
              <a:ext uri="{FF2B5EF4-FFF2-40B4-BE49-F238E27FC236}">
                <a16:creationId xmlns:a16="http://schemas.microsoft.com/office/drawing/2014/main" id="{074E012F-8802-4FD2-B1B6-7B6417020DA2}"/>
              </a:ext>
            </a:extLst>
          </p:cNvPr>
          <p:cNvCxnSpPr>
            <a:cxnSpLocks/>
          </p:cNvCxnSpPr>
          <p:nvPr/>
        </p:nvCxnSpPr>
        <p:spPr bwMode="auto">
          <a:xfrm flipH="1" flipV="1">
            <a:off x="6479426" y="2669288"/>
            <a:ext cx="254852" cy="189136"/>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sp>
        <p:nvSpPr>
          <p:cNvPr id="178" name="TextBox 177">
            <a:extLst>
              <a:ext uri="{FF2B5EF4-FFF2-40B4-BE49-F238E27FC236}">
                <a16:creationId xmlns:a16="http://schemas.microsoft.com/office/drawing/2014/main" id="{42EC9A78-8DB5-4303-B4AB-69F3E88F49EC}"/>
              </a:ext>
            </a:extLst>
          </p:cNvPr>
          <p:cNvSpPr txBox="1"/>
          <p:nvPr/>
        </p:nvSpPr>
        <p:spPr>
          <a:xfrm>
            <a:off x="6451556" y="2844794"/>
            <a:ext cx="949786" cy="830997"/>
          </a:xfrm>
          <a:prstGeom prst="rect">
            <a:avLst/>
          </a:prstGeom>
          <a:noFill/>
        </p:spPr>
        <p:txBody>
          <a:bodyPr wrap="square" rtlCol="0">
            <a:spAutoFit/>
          </a:bodyPr>
          <a:lstStyle/>
          <a:p>
            <a:pPr algn="ctr"/>
            <a:r>
              <a:rPr lang="en-US" sz="1200" dirty="0">
                <a:solidFill>
                  <a:schemeClr val="tx1"/>
                </a:solidFill>
              </a:rPr>
              <a:t>Time when STA1 can get channel access</a:t>
            </a:r>
          </a:p>
        </p:txBody>
      </p:sp>
      <p:cxnSp>
        <p:nvCxnSpPr>
          <p:cNvPr id="179" name="Straight Arrow Connector 178">
            <a:extLst>
              <a:ext uri="{FF2B5EF4-FFF2-40B4-BE49-F238E27FC236}">
                <a16:creationId xmlns:a16="http://schemas.microsoft.com/office/drawing/2014/main" id="{C367A2C7-8683-4BA0-8AD7-DB5C0C815EB1}"/>
              </a:ext>
            </a:extLst>
          </p:cNvPr>
          <p:cNvCxnSpPr>
            <a:cxnSpLocks/>
          </p:cNvCxnSpPr>
          <p:nvPr/>
        </p:nvCxnSpPr>
        <p:spPr bwMode="auto">
          <a:xfrm flipV="1">
            <a:off x="4273157" y="2653937"/>
            <a:ext cx="0" cy="500728"/>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sp>
        <p:nvSpPr>
          <p:cNvPr id="180" name="TextBox 179">
            <a:extLst>
              <a:ext uri="{FF2B5EF4-FFF2-40B4-BE49-F238E27FC236}">
                <a16:creationId xmlns:a16="http://schemas.microsoft.com/office/drawing/2014/main" id="{7A67DE15-913A-4B58-BEA3-97200B26DD68}"/>
              </a:ext>
            </a:extLst>
          </p:cNvPr>
          <p:cNvSpPr txBox="1"/>
          <p:nvPr/>
        </p:nvSpPr>
        <p:spPr>
          <a:xfrm>
            <a:off x="3507665" y="3057232"/>
            <a:ext cx="1636980" cy="276999"/>
          </a:xfrm>
          <a:prstGeom prst="rect">
            <a:avLst/>
          </a:prstGeom>
          <a:noFill/>
        </p:spPr>
        <p:txBody>
          <a:bodyPr wrap="square" rtlCol="0">
            <a:spAutoFit/>
          </a:bodyPr>
          <a:lstStyle/>
          <a:p>
            <a:pPr algn="ctr"/>
            <a:r>
              <a:rPr lang="en-US" sz="1200" b="1" dirty="0">
                <a:solidFill>
                  <a:srgbClr val="FF0000"/>
                </a:solidFill>
              </a:rPr>
              <a:t>Packet expiration</a:t>
            </a:r>
          </a:p>
        </p:txBody>
      </p:sp>
      <p:sp>
        <p:nvSpPr>
          <p:cNvPr id="183" name="TextBox 182">
            <a:extLst>
              <a:ext uri="{FF2B5EF4-FFF2-40B4-BE49-F238E27FC236}">
                <a16:creationId xmlns:a16="http://schemas.microsoft.com/office/drawing/2014/main" id="{55092E13-8FDD-457D-B32A-E7D960389B1E}"/>
              </a:ext>
            </a:extLst>
          </p:cNvPr>
          <p:cNvSpPr txBox="1"/>
          <p:nvPr/>
        </p:nvSpPr>
        <p:spPr>
          <a:xfrm>
            <a:off x="8050540" y="2742699"/>
            <a:ext cx="1318901" cy="646331"/>
          </a:xfrm>
          <a:prstGeom prst="rect">
            <a:avLst/>
          </a:prstGeom>
          <a:noFill/>
        </p:spPr>
        <p:txBody>
          <a:bodyPr wrap="square" rtlCol="0">
            <a:spAutoFit/>
          </a:bodyPr>
          <a:lstStyle/>
          <a:p>
            <a:pPr algn="ctr"/>
            <a:r>
              <a:rPr lang="en-US" sz="1200" dirty="0">
                <a:solidFill>
                  <a:schemeClr val="tx1"/>
                </a:solidFill>
              </a:rPr>
              <a:t>STA1</a:t>
            </a:r>
          </a:p>
          <a:p>
            <a:pPr algn="ctr"/>
            <a:r>
              <a:rPr lang="en-US" sz="1200" dirty="0">
                <a:solidFill>
                  <a:schemeClr val="tx1"/>
                </a:solidFill>
              </a:rPr>
              <a:t>App 1: 10 </a:t>
            </a:r>
            <a:r>
              <a:rPr lang="en-US" sz="1200" dirty="0" err="1">
                <a:solidFill>
                  <a:schemeClr val="tx1"/>
                </a:solidFill>
              </a:rPr>
              <a:t>ms</a:t>
            </a:r>
            <a:r>
              <a:rPr lang="en-US" sz="1200" dirty="0">
                <a:solidFill>
                  <a:schemeClr val="tx1"/>
                </a:solidFill>
              </a:rPr>
              <a:t> latency</a:t>
            </a:r>
          </a:p>
        </p:txBody>
      </p:sp>
      <p:sp>
        <p:nvSpPr>
          <p:cNvPr id="184" name="TextBox 183">
            <a:extLst>
              <a:ext uri="{FF2B5EF4-FFF2-40B4-BE49-F238E27FC236}">
                <a16:creationId xmlns:a16="http://schemas.microsoft.com/office/drawing/2014/main" id="{D0F4C29C-87BE-4B5B-9D64-FC4103E6DF01}"/>
              </a:ext>
            </a:extLst>
          </p:cNvPr>
          <p:cNvSpPr txBox="1"/>
          <p:nvPr/>
        </p:nvSpPr>
        <p:spPr>
          <a:xfrm>
            <a:off x="11004695" y="2807852"/>
            <a:ext cx="1318901" cy="276999"/>
          </a:xfrm>
          <a:prstGeom prst="rect">
            <a:avLst/>
          </a:prstGeom>
          <a:noFill/>
        </p:spPr>
        <p:txBody>
          <a:bodyPr wrap="square" rtlCol="0">
            <a:spAutoFit/>
          </a:bodyPr>
          <a:lstStyle/>
          <a:p>
            <a:pPr algn="ctr"/>
            <a:r>
              <a:rPr lang="en-US" sz="1200" dirty="0">
                <a:solidFill>
                  <a:schemeClr val="tx1"/>
                </a:solidFill>
              </a:rPr>
              <a:t>STA10</a:t>
            </a:r>
          </a:p>
        </p:txBody>
      </p:sp>
      <p:sp>
        <p:nvSpPr>
          <p:cNvPr id="202" name="TextBox 201">
            <a:extLst>
              <a:ext uri="{FF2B5EF4-FFF2-40B4-BE49-F238E27FC236}">
                <a16:creationId xmlns:a16="http://schemas.microsoft.com/office/drawing/2014/main" id="{4D5202C8-1C68-456A-BDBF-6B585D189B97}"/>
              </a:ext>
            </a:extLst>
          </p:cNvPr>
          <p:cNvSpPr txBox="1"/>
          <p:nvPr/>
        </p:nvSpPr>
        <p:spPr>
          <a:xfrm>
            <a:off x="3017830" y="2598539"/>
            <a:ext cx="1318901" cy="461665"/>
          </a:xfrm>
          <a:prstGeom prst="rect">
            <a:avLst/>
          </a:prstGeom>
          <a:noFill/>
        </p:spPr>
        <p:txBody>
          <a:bodyPr wrap="square" rtlCol="0">
            <a:spAutoFit/>
          </a:bodyPr>
          <a:lstStyle/>
          <a:p>
            <a:pPr algn="ctr"/>
            <a:r>
              <a:rPr lang="en-US" sz="1200" dirty="0">
                <a:solidFill>
                  <a:schemeClr val="tx1"/>
                </a:solidFill>
              </a:rPr>
              <a:t>Defer: STA3 TX/RX</a:t>
            </a:r>
          </a:p>
        </p:txBody>
      </p:sp>
      <p:sp>
        <p:nvSpPr>
          <p:cNvPr id="203" name="TextBox 202">
            <a:extLst>
              <a:ext uri="{FF2B5EF4-FFF2-40B4-BE49-F238E27FC236}">
                <a16:creationId xmlns:a16="http://schemas.microsoft.com/office/drawing/2014/main" id="{BC2E9A35-1D34-438D-9919-66EFBAE404D8}"/>
              </a:ext>
            </a:extLst>
          </p:cNvPr>
          <p:cNvSpPr txBox="1"/>
          <p:nvPr/>
        </p:nvSpPr>
        <p:spPr>
          <a:xfrm>
            <a:off x="4841247" y="2602958"/>
            <a:ext cx="1318901" cy="461665"/>
          </a:xfrm>
          <a:prstGeom prst="rect">
            <a:avLst/>
          </a:prstGeom>
          <a:noFill/>
        </p:spPr>
        <p:txBody>
          <a:bodyPr wrap="square" rtlCol="0">
            <a:spAutoFit/>
          </a:bodyPr>
          <a:lstStyle/>
          <a:p>
            <a:pPr algn="ctr"/>
            <a:r>
              <a:rPr lang="en-US" sz="1200" dirty="0">
                <a:solidFill>
                  <a:schemeClr val="tx1"/>
                </a:solidFill>
              </a:rPr>
              <a:t>Defer: STA4 TX/RX</a:t>
            </a:r>
          </a:p>
        </p:txBody>
      </p:sp>
      <p:sp>
        <p:nvSpPr>
          <p:cNvPr id="210" name="TextBox 209">
            <a:extLst>
              <a:ext uri="{FF2B5EF4-FFF2-40B4-BE49-F238E27FC236}">
                <a16:creationId xmlns:a16="http://schemas.microsoft.com/office/drawing/2014/main" id="{7E7B6CBA-B288-4713-997E-1A1AA31472DB}"/>
              </a:ext>
            </a:extLst>
          </p:cNvPr>
          <p:cNvSpPr txBox="1"/>
          <p:nvPr/>
        </p:nvSpPr>
        <p:spPr>
          <a:xfrm>
            <a:off x="472691" y="4271189"/>
            <a:ext cx="11121955" cy="830997"/>
          </a:xfrm>
          <a:prstGeom prst="rect">
            <a:avLst/>
          </a:prstGeom>
          <a:noFill/>
        </p:spPr>
        <p:txBody>
          <a:bodyPr wrap="none" rtlCol="0">
            <a:spAutoFit/>
          </a:bodyPr>
          <a:lstStyle/>
          <a:p>
            <a:pPr marL="342900" indent="-342900">
              <a:buFont typeface="Arial" panose="020B0604020202020204" pitchFamily="34" charset="0"/>
              <a:buChar char="•"/>
            </a:pPr>
            <a:r>
              <a:rPr lang="en-US" dirty="0">
                <a:solidFill>
                  <a:schemeClr val="tx1"/>
                </a:solidFill>
              </a:rPr>
              <a:t>Application in case 2 cannot incur a long channel access delay. </a:t>
            </a:r>
          </a:p>
          <a:p>
            <a:pPr marL="342900" indent="-342900">
              <a:buFont typeface="Arial" panose="020B0604020202020204" pitchFamily="34" charset="0"/>
              <a:buChar char="•"/>
            </a:pPr>
            <a:r>
              <a:rPr lang="en-US" dirty="0">
                <a:solidFill>
                  <a:schemeClr val="tx1"/>
                </a:solidFill>
              </a:rPr>
              <a:t>Solutions that can enable channel access faster than legacy channel access are needed </a:t>
            </a:r>
          </a:p>
        </p:txBody>
      </p:sp>
    </p:spTree>
    <p:extLst>
      <p:ext uri="{BB962C8B-B14F-4D97-AF65-F5344CB8AC3E}">
        <p14:creationId xmlns:p14="http://schemas.microsoft.com/office/powerpoint/2010/main" val="4239970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5DBA-BDDE-4FB0-AF54-E604DA5A8215}"/>
              </a:ext>
            </a:extLst>
          </p:cNvPr>
          <p:cNvSpPr>
            <a:spLocks noGrp="1"/>
          </p:cNvSpPr>
          <p:nvPr>
            <p:ph type="title"/>
          </p:nvPr>
        </p:nvSpPr>
        <p:spPr/>
        <p:txBody>
          <a:bodyPr/>
          <a:lstStyle/>
          <a:p>
            <a:r>
              <a:rPr lang="en-US" dirty="0"/>
              <a:t>Solution Approach</a:t>
            </a:r>
          </a:p>
        </p:txBody>
      </p:sp>
      <p:sp>
        <p:nvSpPr>
          <p:cNvPr id="3" name="Content Placeholder 2">
            <a:extLst>
              <a:ext uri="{FF2B5EF4-FFF2-40B4-BE49-F238E27FC236}">
                <a16:creationId xmlns:a16="http://schemas.microsoft.com/office/drawing/2014/main" id="{7C236B35-B162-4520-BBEA-D25A030D4559}"/>
              </a:ext>
            </a:extLst>
          </p:cNvPr>
          <p:cNvSpPr>
            <a:spLocks noGrp="1"/>
          </p:cNvSpPr>
          <p:nvPr>
            <p:ph idx="1"/>
          </p:nvPr>
        </p:nvSpPr>
        <p:spPr>
          <a:xfrm>
            <a:off x="737834" y="4572000"/>
            <a:ext cx="10537651" cy="930432"/>
          </a:xfrm>
        </p:spPr>
        <p:txBody>
          <a:bodyPr/>
          <a:lstStyle/>
          <a:p>
            <a:pPr>
              <a:buFont typeface="Arial" panose="020B0604020202020204" pitchFamily="34" charset="0"/>
              <a:buChar char="•"/>
            </a:pPr>
            <a:r>
              <a:rPr lang="en-US" dirty="0">
                <a:solidFill>
                  <a:schemeClr val="tx1"/>
                </a:solidFill>
              </a:rPr>
              <a:t>In this contribution, we explore two approaches that can be used jointly to solving this problem:</a:t>
            </a:r>
          </a:p>
          <a:p>
            <a:pPr marL="457200" lvl="1" indent="0"/>
            <a:r>
              <a:rPr lang="en-US" dirty="0">
                <a:solidFill>
                  <a:schemeClr val="tx1"/>
                </a:solidFill>
              </a:rPr>
              <a:t>1. Reduction of TXOP limits: controlling amount of defer time to other devices.</a:t>
            </a:r>
          </a:p>
          <a:p>
            <a:pPr marL="457200" lvl="1" indent="0"/>
            <a:r>
              <a:rPr lang="en-US" dirty="0">
                <a:solidFill>
                  <a:schemeClr val="tx1"/>
                </a:solidFill>
              </a:rPr>
              <a:t>2. Enhanced EDCA: authorize device running case 2 LL application with an EDCA parameter set that enables it to access channel faster than legacy channel access.</a:t>
            </a:r>
          </a:p>
        </p:txBody>
      </p:sp>
      <p:sp>
        <p:nvSpPr>
          <p:cNvPr id="4" name="Slide Number Placeholder 3">
            <a:extLst>
              <a:ext uri="{FF2B5EF4-FFF2-40B4-BE49-F238E27FC236}">
                <a16:creationId xmlns:a16="http://schemas.microsoft.com/office/drawing/2014/main" id="{85A2FEC5-BB0A-468C-B142-06BED7F339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13CBEF1-A0BB-4DA1-9FEA-B827CC677CC7}"/>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BE1F2F04-2072-4A67-807B-559FEC7FDFA6}"/>
              </a:ext>
            </a:extLst>
          </p:cNvPr>
          <p:cNvSpPr>
            <a:spLocks noGrp="1"/>
          </p:cNvSpPr>
          <p:nvPr>
            <p:ph type="dt" idx="15"/>
          </p:nvPr>
        </p:nvSpPr>
        <p:spPr/>
        <p:txBody>
          <a:bodyPr/>
          <a:lstStyle/>
          <a:p>
            <a:r>
              <a:rPr lang="en-US"/>
              <a:t>July 2024</a:t>
            </a:r>
            <a:endParaRPr lang="en-GB" dirty="0"/>
          </a:p>
        </p:txBody>
      </p:sp>
      <p:cxnSp>
        <p:nvCxnSpPr>
          <p:cNvPr id="117" name="Straight Arrow Connector 116">
            <a:extLst>
              <a:ext uri="{FF2B5EF4-FFF2-40B4-BE49-F238E27FC236}">
                <a16:creationId xmlns:a16="http://schemas.microsoft.com/office/drawing/2014/main" id="{2F7785AB-DF61-437F-AB34-57E58926A2B0}"/>
              </a:ext>
            </a:extLst>
          </p:cNvPr>
          <p:cNvCxnSpPr>
            <a:cxnSpLocks/>
          </p:cNvCxnSpPr>
          <p:nvPr/>
        </p:nvCxnSpPr>
        <p:spPr bwMode="auto">
          <a:xfrm flipV="1">
            <a:off x="1237148" y="3024965"/>
            <a:ext cx="5789" cy="373243"/>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cxnSp>
        <p:nvCxnSpPr>
          <p:cNvPr id="120" name="Straight Arrow Connector 119">
            <a:extLst>
              <a:ext uri="{FF2B5EF4-FFF2-40B4-BE49-F238E27FC236}">
                <a16:creationId xmlns:a16="http://schemas.microsoft.com/office/drawing/2014/main" id="{F8718B4E-7252-482E-9B26-9938BEB333AF}"/>
              </a:ext>
            </a:extLst>
          </p:cNvPr>
          <p:cNvCxnSpPr/>
          <p:nvPr/>
        </p:nvCxnSpPr>
        <p:spPr bwMode="auto">
          <a:xfrm>
            <a:off x="1054481" y="3021618"/>
            <a:ext cx="67665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2" name="TextBox 121">
            <a:extLst>
              <a:ext uri="{FF2B5EF4-FFF2-40B4-BE49-F238E27FC236}">
                <a16:creationId xmlns:a16="http://schemas.microsoft.com/office/drawing/2014/main" id="{439AE97F-6318-4F02-BBE7-FD1DA91FE3D8}"/>
              </a:ext>
            </a:extLst>
          </p:cNvPr>
          <p:cNvSpPr txBox="1"/>
          <p:nvPr/>
        </p:nvSpPr>
        <p:spPr>
          <a:xfrm>
            <a:off x="484005" y="2710769"/>
            <a:ext cx="697114" cy="338554"/>
          </a:xfrm>
          <a:prstGeom prst="rect">
            <a:avLst/>
          </a:prstGeom>
          <a:noFill/>
        </p:spPr>
        <p:txBody>
          <a:bodyPr wrap="none" rtlCol="0">
            <a:spAutoFit/>
          </a:bodyPr>
          <a:lstStyle/>
          <a:p>
            <a:r>
              <a:rPr lang="en-US" sz="1600" dirty="0">
                <a:solidFill>
                  <a:schemeClr val="tx1"/>
                </a:solidFill>
              </a:rPr>
              <a:t>STA 1</a:t>
            </a:r>
          </a:p>
        </p:txBody>
      </p:sp>
      <p:sp>
        <p:nvSpPr>
          <p:cNvPr id="129" name="Rectangle 128">
            <a:extLst>
              <a:ext uri="{FF2B5EF4-FFF2-40B4-BE49-F238E27FC236}">
                <a16:creationId xmlns:a16="http://schemas.microsoft.com/office/drawing/2014/main" id="{15F3B6C5-731A-44A7-87D0-51E0C33F7D28}"/>
              </a:ext>
            </a:extLst>
          </p:cNvPr>
          <p:cNvSpPr/>
          <p:nvPr/>
        </p:nvSpPr>
        <p:spPr bwMode="auto">
          <a:xfrm>
            <a:off x="1530758" y="2769057"/>
            <a:ext cx="671105"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30" name="Straight Arrow Connector 129">
            <a:extLst>
              <a:ext uri="{FF2B5EF4-FFF2-40B4-BE49-F238E27FC236}">
                <a16:creationId xmlns:a16="http://schemas.microsoft.com/office/drawing/2014/main" id="{DDFBCD71-2EF9-4292-8EAF-97B36C77F261}"/>
              </a:ext>
            </a:extLst>
          </p:cNvPr>
          <p:cNvCxnSpPr>
            <a:cxnSpLocks/>
          </p:cNvCxnSpPr>
          <p:nvPr/>
        </p:nvCxnSpPr>
        <p:spPr bwMode="auto">
          <a:xfrm flipV="1">
            <a:off x="1535748" y="2691314"/>
            <a:ext cx="666115" cy="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144" name="TextBox 143">
            <a:extLst>
              <a:ext uri="{FF2B5EF4-FFF2-40B4-BE49-F238E27FC236}">
                <a16:creationId xmlns:a16="http://schemas.microsoft.com/office/drawing/2014/main" id="{CBC541F2-6A58-4336-8844-4B823ABA054B}"/>
              </a:ext>
            </a:extLst>
          </p:cNvPr>
          <p:cNvSpPr txBox="1"/>
          <p:nvPr/>
        </p:nvSpPr>
        <p:spPr>
          <a:xfrm>
            <a:off x="1562099" y="2357347"/>
            <a:ext cx="579005" cy="338554"/>
          </a:xfrm>
          <a:prstGeom prst="rect">
            <a:avLst/>
          </a:prstGeom>
          <a:noFill/>
        </p:spPr>
        <p:txBody>
          <a:bodyPr wrap="none" rtlCol="0">
            <a:spAutoFit/>
          </a:bodyPr>
          <a:lstStyle/>
          <a:p>
            <a:r>
              <a:rPr lang="en-US" sz="1600" dirty="0">
                <a:solidFill>
                  <a:schemeClr val="tx1"/>
                </a:solidFill>
              </a:rPr>
              <a:t>2 </a:t>
            </a:r>
            <a:r>
              <a:rPr lang="en-US" sz="1600" dirty="0" err="1">
                <a:solidFill>
                  <a:schemeClr val="tx1"/>
                </a:solidFill>
              </a:rPr>
              <a:t>ms</a:t>
            </a:r>
            <a:endParaRPr lang="en-US" sz="1600" dirty="0">
              <a:solidFill>
                <a:schemeClr val="tx1"/>
              </a:solidFill>
            </a:endParaRPr>
          </a:p>
        </p:txBody>
      </p:sp>
      <p:sp>
        <p:nvSpPr>
          <p:cNvPr id="157" name="TextBox 156">
            <a:extLst>
              <a:ext uri="{FF2B5EF4-FFF2-40B4-BE49-F238E27FC236}">
                <a16:creationId xmlns:a16="http://schemas.microsoft.com/office/drawing/2014/main" id="{C7B73674-7590-4765-A5F9-7064024879CE}"/>
              </a:ext>
            </a:extLst>
          </p:cNvPr>
          <p:cNvSpPr txBox="1"/>
          <p:nvPr/>
        </p:nvSpPr>
        <p:spPr>
          <a:xfrm>
            <a:off x="379447" y="3356601"/>
            <a:ext cx="1636980" cy="461665"/>
          </a:xfrm>
          <a:prstGeom prst="rect">
            <a:avLst/>
          </a:prstGeom>
          <a:noFill/>
        </p:spPr>
        <p:txBody>
          <a:bodyPr wrap="square" rtlCol="0">
            <a:spAutoFit/>
          </a:bodyPr>
          <a:lstStyle/>
          <a:p>
            <a:pPr algn="ctr"/>
            <a:r>
              <a:rPr lang="en-US" sz="1200" dirty="0">
                <a:solidFill>
                  <a:schemeClr val="tx1"/>
                </a:solidFill>
              </a:rPr>
              <a:t>LL packet arrival</a:t>
            </a:r>
          </a:p>
          <a:p>
            <a:pPr algn="ctr"/>
            <a:r>
              <a:rPr lang="en-US" sz="1200" dirty="0">
                <a:solidFill>
                  <a:schemeClr val="tx1"/>
                </a:solidFill>
              </a:rPr>
              <a:t>BO: 7</a:t>
            </a:r>
          </a:p>
        </p:txBody>
      </p:sp>
      <p:sp>
        <p:nvSpPr>
          <p:cNvPr id="176" name="Parallelogram 175">
            <a:extLst>
              <a:ext uri="{FF2B5EF4-FFF2-40B4-BE49-F238E27FC236}">
                <a16:creationId xmlns:a16="http://schemas.microsoft.com/office/drawing/2014/main" id="{D882AC03-6A99-4954-B2EC-90191EB3AAE3}"/>
              </a:ext>
            </a:extLst>
          </p:cNvPr>
          <p:cNvSpPr/>
          <p:nvPr/>
        </p:nvSpPr>
        <p:spPr bwMode="auto">
          <a:xfrm>
            <a:off x="1246685"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Parallelogram 180">
            <a:extLst>
              <a:ext uri="{FF2B5EF4-FFF2-40B4-BE49-F238E27FC236}">
                <a16:creationId xmlns:a16="http://schemas.microsoft.com/office/drawing/2014/main" id="{6AB0BE57-DA11-4217-A315-31B92D116B1E}"/>
              </a:ext>
            </a:extLst>
          </p:cNvPr>
          <p:cNvSpPr/>
          <p:nvPr/>
        </p:nvSpPr>
        <p:spPr bwMode="auto">
          <a:xfrm>
            <a:off x="1313316"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2" name="Parallelogram 181">
            <a:extLst>
              <a:ext uri="{FF2B5EF4-FFF2-40B4-BE49-F238E27FC236}">
                <a16:creationId xmlns:a16="http://schemas.microsoft.com/office/drawing/2014/main" id="{C2FC4D52-3C38-4083-8E24-1DDC93D1D36C}"/>
              </a:ext>
            </a:extLst>
          </p:cNvPr>
          <p:cNvSpPr/>
          <p:nvPr/>
        </p:nvSpPr>
        <p:spPr bwMode="auto">
          <a:xfrm>
            <a:off x="1379947"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4" name="Parallelogram 193">
            <a:extLst>
              <a:ext uri="{FF2B5EF4-FFF2-40B4-BE49-F238E27FC236}">
                <a16:creationId xmlns:a16="http://schemas.microsoft.com/office/drawing/2014/main" id="{373256D6-17E2-49D6-B1E9-624C41574A01}"/>
              </a:ext>
            </a:extLst>
          </p:cNvPr>
          <p:cNvSpPr/>
          <p:nvPr/>
        </p:nvSpPr>
        <p:spPr bwMode="auto">
          <a:xfrm>
            <a:off x="1446623" y="2806516"/>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5" name="Parallelogram 194">
            <a:extLst>
              <a:ext uri="{FF2B5EF4-FFF2-40B4-BE49-F238E27FC236}">
                <a16:creationId xmlns:a16="http://schemas.microsoft.com/office/drawing/2014/main" id="{013F608E-F60F-4C4A-9AB0-86DA44AA6F6E}"/>
              </a:ext>
            </a:extLst>
          </p:cNvPr>
          <p:cNvSpPr/>
          <p:nvPr/>
        </p:nvSpPr>
        <p:spPr bwMode="auto">
          <a:xfrm>
            <a:off x="2364685" y="2804731"/>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7" name="Parallelogram 196">
            <a:extLst>
              <a:ext uri="{FF2B5EF4-FFF2-40B4-BE49-F238E27FC236}">
                <a16:creationId xmlns:a16="http://schemas.microsoft.com/office/drawing/2014/main" id="{5B08FE94-5057-49C6-B2D6-1865B9E6F329}"/>
              </a:ext>
            </a:extLst>
          </p:cNvPr>
          <p:cNvSpPr/>
          <p:nvPr/>
        </p:nvSpPr>
        <p:spPr bwMode="auto">
          <a:xfrm>
            <a:off x="2431316" y="2804731"/>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8" name="Straight Arrow Connector 207">
            <a:extLst>
              <a:ext uri="{FF2B5EF4-FFF2-40B4-BE49-F238E27FC236}">
                <a16:creationId xmlns:a16="http://schemas.microsoft.com/office/drawing/2014/main" id="{C173323E-F4A9-4425-8465-104A73E3B359}"/>
              </a:ext>
            </a:extLst>
          </p:cNvPr>
          <p:cNvCxnSpPr>
            <a:cxnSpLocks/>
          </p:cNvCxnSpPr>
          <p:nvPr/>
        </p:nvCxnSpPr>
        <p:spPr bwMode="auto">
          <a:xfrm flipV="1">
            <a:off x="2218718" y="255836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09" name="Straight Arrow Connector 208">
            <a:extLst>
              <a:ext uri="{FF2B5EF4-FFF2-40B4-BE49-F238E27FC236}">
                <a16:creationId xmlns:a16="http://schemas.microsoft.com/office/drawing/2014/main" id="{6D019AA2-7A36-4A02-A586-920EEE9C8AAB}"/>
              </a:ext>
            </a:extLst>
          </p:cNvPr>
          <p:cNvCxnSpPr>
            <a:cxnSpLocks/>
          </p:cNvCxnSpPr>
          <p:nvPr/>
        </p:nvCxnSpPr>
        <p:spPr bwMode="auto">
          <a:xfrm flipV="1">
            <a:off x="2519767" y="255836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0" name="Straight Arrow Connector 209">
            <a:extLst>
              <a:ext uri="{FF2B5EF4-FFF2-40B4-BE49-F238E27FC236}">
                <a16:creationId xmlns:a16="http://schemas.microsoft.com/office/drawing/2014/main" id="{D01604E2-DC80-4BDC-A43D-ACB6E61198E2}"/>
              </a:ext>
            </a:extLst>
          </p:cNvPr>
          <p:cNvCxnSpPr>
            <a:cxnSpLocks/>
          </p:cNvCxnSpPr>
          <p:nvPr/>
        </p:nvCxnSpPr>
        <p:spPr bwMode="auto">
          <a:xfrm flipV="1">
            <a:off x="1242937" y="250417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1" name="Straight Arrow Connector 210">
            <a:extLst>
              <a:ext uri="{FF2B5EF4-FFF2-40B4-BE49-F238E27FC236}">
                <a16:creationId xmlns:a16="http://schemas.microsoft.com/office/drawing/2014/main" id="{7E88A68A-AAD8-4FEC-BEBE-EE92829BBE41}"/>
              </a:ext>
            </a:extLst>
          </p:cNvPr>
          <p:cNvCxnSpPr>
            <a:cxnSpLocks/>
          </p:cNvCxnSpPr>
          <p:nvPr/>
        </p:nvCxnSpPr>
        <p:spPr bwMode="auto">
          <a:xfrm flipV="1">
            <a:off x="1530758" y="2504174"/>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212" name="TextBox 211">
            <a:extLst>
              <a:ext uri="{FF2B5EF4-FFF2-40B4-BE49-F238E27FC236}">
                <a16:creationId xmlns:a16="http://schemas.microsoft.com/office/drawing/2014/main" id="{6022E2CD-A976-44A8-AB25-5B6C22E30FF1}"/>
              </a:ext>
            </a:extLst>
          </p:cNvPr>
          <p:cNvSpPr txBox="1"/>
          <p:nvPr/>
        </p:nvSpPr>
        <p:spPr>
          <a:xfrm>
            <a:off x="1168859" y="2278488"/>
            <a:ext cx="455574" cy="261610"/>
          </a:xfrm>
          <a:prstGeom prst="rect">
            <a:avLst/>
          </a:prstGeom>
          <a:noFill/>
        </p:spPr>
        <p:txBody>
          <a:bodyPr wrap="none" rtlCol="0">
            <a:spAutoFit/>
          </a:bodyPr>
          <a:lstStyle/>
          <a:p>
            <a:r>
              <a:rPr lang="en-US" sz="1050" dirty="0">
                <a:solidFill>
                  <a:schemeClr val="tx1"/>
                </a:solidFill>
              </a:rPr>
              <a:t>36</a:t>
            </a:r>
            <a:r>
              <a:rPr lang="el-GR" sz="1050" dirty="0">
                <a:solidFill>
                  <a:schemeClr val="tx1"/>
                </a:solidFill>
              </a:rPr>
              <a:t>μ</a:t>
            </a:r>
            <a:r>
              <a:rPr lang="en-US" sz="1050" dirty="0">
                <a:solidFill>
                  <a:schemeClr val="tx1"/>
                </a:solidFill>
              </a:rPr>
              <a:t>s</a:t>
            </a:r>
          </a:p>
        </p:txBody>
      </p:sp>
      <p:sp>
        <p:nvSpPr>
          <p:cNvPr id="213" name="TextBox 212">
            <a:extLst>
              <a:ext uri="{FF2B5EF4-FFF2-40B4-BE49-F238E27FC236}">
                <a16:creationId xmlns:a16="http://schemas.microsoft.com/office/drawing/2014/main" id="{FDB94615-9666-4A21-B929-AAD3168BAE5F}"/>
              </a:ext>
            </a:extLst>
          </p:cNvPr>
          <p:cNvSpPr txBox="1"/>
          <p:nvPr/>
        </p:nvSpPr>
        <p:spPr>
          <a:xfrm>
            <a:off x="2128071" y="2091336"/>
            <a:ext cx="485407" cy="577081"/>
          </a:xfrm>
          <a:prstGeom prst="rect">
            <a:avLst/>
          </a:prstGeom>
          <a:noFill/>
        </p:spPr>
        <p:txBody>
          <a:bodyPr wrap="square" rtlCol="0">
            <a:spAutoFit/>
          </a:bodyPr>
          <a:lstStyle/>
          <a:p>
            <a:pPr algn="ctr"/>
            <a:r>
              <a:rPr lang="en-US" sz="1050" dirty="0">
                <a:solidFill>
                  <a:schemeClr val="tx1"/>
                </a:solidFill>
              </a:rPr>
              <a:t>DIFS + 18</a:t>
            </a:r>
            <a:r>
              <a:rPr lang="el-GR" sz="1050" dirty="0">
                <a:solidFill>
                  <a:schemeClr val="tx1"/>
                </a:solidFill>
              </a:rPr>
              <a:t>μ</a:t>
            </a:r>
            <a:r>
              <a:rPr lang="en-US" sz="1050" dirty="0">
                <a:solidFill>
                  <a:schemeClr val="tx1"/>
                </a:solidFill>
              </a:rPr>
              <a:t>s</a:t>
            </a:r>
          </a:p>
        </p:txBody>
      </p:sp>
      <p:sp>
        <p:nvSpPr>
          <p:cNvPr id="214" name="Rectangle 213">
            <a:extLst>
              <a:ext uri="{FF2B5EF4-FFF2-40B4-BE49-F238E27FC236}">
                <a16:creationId xmlns:a16="http://schemas.microsoft.com/office/drawing/2014/main" id="{13078B1B-2E5B-431A-9749-A58E088ECE14}"/>
              </a:ext>
            </a:extLst>
          </p:cNvPr>
          <p:cNvSpPr/>
          <p:nvPr/>
        </p:nvSpPr>
        <p:spPr bwMode="auto">
          <a:xfrm>
            <a:off x="2528450" y="2765998"/>
            <a:ext cx="671105" cy="255907"/>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215" name="Straight Arrow Connector 214">
            <a:extLst>
              <a:ext uri="{FF2B5EF4-FFF2-40B4-BE49-F238E27FC236}">
                <a16:creationId xmlns:a16="http://schemas.microsoft.com/office/drawing/2014/main" id="{B7BBB36B-6687-46AF-8A01-34D5A18E6BD7}"/>
              </a:ext>
            </a:extLst>
          </p:cNvPr>
          <p:cNvCxnSpPr>
            <a:cxnSpLocks/>
          </p:cNvCxnSpPr>
          <p:nvPr/>
        </p:nvCxnSpPr>
        <p:spPr bwMode="auto">
          <a:xfrm flipV="1">
            <a:off x="2541776" y="2688255"/>
            <a:ext cx="666115" cy="2"/>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216" name="TextBox 215">
            <a:extLst>
              <a:ext uri="{FF2B5EF4-FFF2-40B4-BE49-F238E27FC236}">
                <a16:creationId xmlns:a16="http://schemas.microsoft.com/office/drawing/2014/main" id="{02315310-1613-4F78-A26E-BFD08909DA70}"/>
              </a:ext>
            </a:extLst>
          </p:cNvPr>
          <p:cNvSpPr txBox="1"/>
          <p:nvPr/>
        </p:nvSpPr>
        <p:spPr>
          <a:xfrm>
            <a:off x="2568127" y="2354288"/>
            <a:ext cx="579005" cy="338554"/>
          </a:xfrm>
          <a:prstGeom prst="rect">
            <a:avLst/>
          </a:prstGeom>
          <a:noFill/>
        </p:spPr>
        <p:txBody>
          <a:bodyPr wrap="none" rtlCol="0">
            <a:spAutoFit/>
          </a:bodyPr>
          <a:lstStyle/>
          <a:p>
            <a:r>
              <a:rPr lang="en-US" sz="1600" dirty="0">
                <a:solidFill>
                  <a:schemeClr val="tx1"/>
                </a:solidFill>
              </a:rPr>
              <a:t>2 </a:t>
            </a:r>
            <a:r>
              <a:rPr lang="en-US" sz="1600" dirty="0" err="1">
                <a:solidFill>
                  <a:schemeClr val="tx1"/>
                </a:solidFill>
              </a:rPr>
              <a:t>ms</a:t>
            </a:r>
            <a:endParaRPr lang="en-US" sz="1600" dirty="0">
              <a:solidFill>
                <a:schemeClr val="tx1"/>
              </a:solidFill>
            </a:endParaRPr>
          </a:p>
        </p:txBody>
      </p:sp>
      <p:sp>
        <p:nvSpPr>
          <p:cNvPr id="217" name="Parallelogram 216">
            <a:extLst>
              <a:ext uri="{FF2B5EF4-FFF2-40B4-BE49-F238E27FC236}">
                <a16:creationId xmlns:a16="http://schemas.microsoft.com/office/drawing/2014/main" id="{38E76433-FC1B-4AA7-9572-ED6832EEC78C}"/>
              </a:ext>
            </a:extLst>
          </p:cNvPr>
          <p:cNvSpPr/>
          <p:nvPr/>
        </p:nvSpPr>
        <p:spPr bwMode="auto">
          <a:xfrm>
            <a:off x="3309443" y="2802097"/>
            <a:ext cx="84135" cy="218448"/>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8" name="Straight Arrow Connector 217">
            <a:extLst>
              <a:ext uri="{FF2B5EF4-FFF2-40B4-BE49-F238E27FC236}">
                <a16:creationId xmlns:a16="http://schemas.microsoft.com/office/drawing/2014/main" id="{585C07FA-1540-4196-AD93-39E35DCF1F55}"/>
              </a:ext>
            </a:extLst>
          </p:cNvPr>
          <p:cNvCxnSpPr>
            <a:cxnSpLocks/>
          </p:cNvCxnSpPr>
          <p:nvPr/>
        </p:nvCxnSpPr>
        <p:spPr bwMode="auto">
          <a:xfrm flipV="1">
            <a:off x="3219997" y="2601027"/>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cxnSp>
        <p:nvCxnSpPr>
          <p:cNvPr id="219" name="Straight Arrow Connector 218">
            <a:extLst>
              <a:ext uri="{FF2B5EF4-FFF2-40B4-BE49-F238E27FC236}">
                <a16:creationId xmlns:a16="http://schemas.microsoft.com/office/drawing/2014/main" id="{E5E87BE9-0576-41B5-BE12-7AD8F9A39147}"/>
              </a:ext>
            </a:extLst>
          </p:cNvPr>
          <p:cNvCxnSpPr>
            <a:cxnSpLocks/>
          </p:cNvCxnSpPr>
          <p:nvPr/>
        </p:nvCxnSpPr>
        <p:spPr bwMode="auto">
          <a:xfrm flipV="1">
            <a:off x="3393578" y="2594207"/>
            <a:ext cx="0" cy="778811"/>
          </a:xfrm>
          <a:prstGeom prst="straightConnector1">
            <a:avLst/>
          </a:prstGeom>
          <a:solidFill>
            <a:srgbClr val="00B8FF"/>
          </a:solidFill>
          <a:ln w="22225" cap="flat" cmpd="sng" algn="ctr">
            <a:solidFill>
              <a:schemeClr val="tx1"/>
            </a:solidFill>
            <a:prstDash val="dash"/>
            <a:round/>
            <a:headEnd type="none" w="med" len="med"/>
            <a:tailEnd type="none"/>
          </a:ln>
          <a:effectLst/>
        </p:spPr>
      </p:cxnSp>
      <p:sp>
        <p:nvSpPr>
          <p:cNvPr id="220" name="TextBox 219">
            <a:extLst>
              <a:ext uri="{FF2B5EF4-FFF2-40B4-BE49-F238E27FC236}">
                <a16:creationId xmlns:a16="http://schemas.microsoft.com/office/drawing/2014/main" id="{5651DA0E-1BD6-42C7-82B8-97E75DAF291F}"/>
              </a:ext>
            </a:extLst>
          </p:cNvPr>
          <p:cNvSpPr txBox="1"/>
          <p:nvPr/>
        </p:nvSpPr>
        <p:spPr>
          <a:xfrm>
            <a:off x="3060268" y="2049503"/>
            <a:ext cx="485407" cy="577081"/>
          </a:xfrm>
          <a:prstGeom prst="rect">
            <a:avLst/>
          </a:prstGeom>
          <a:noFill/>
        </p:spPr>
        <p:txBody>
          <a:bodyPr wrap="square" rtlCol="0">
            <a:spAutoFit/>
          </a:bodyPr>
          <a:lstStyle/>
          <a:p>
            <a:pPr algn="ctr"/>
            <a:r>
              <a:rPr lang="en-US" sz="1050" dirty="0">
                <a:solidFill>
                  <a:schemeClr val="tx1"/>
                </a:solidFill>
              </a:rPr>
              <a:t>DIFS + </a:t>
            </a:r>
          </a:p>
          <a:p>
            <a:pPr algn="ctr"/>
            <a:r>
              <a:rPr lang="en-US" sz="1050" dirty="0">
                <a:solidFill>
                  <a:schemeClr val="tx1"/>
                </a:solidFill>
              </a:rPr>
              <a:t>9</a:t>
            </a:r>
            <a:r>
              <a:rPr lang="el-GR" sz="1050" dirty="0">
                <a:solidFill>
                  <a:schemeClr val="tx1"/>
                </a:solidFill>
              </a:rPr>
              <a:t>μ</a:t>
            </a:r>
            <a:r>
              <a:rPr lang="en-US" sz="1050" dirty="0">
                <a:solidFill>
                  <a:schemeClr val="tx1"/>
                </a:solidFill>
              </a:rPr>
              <a:t>s</a:t>
            </a:r>
          </a:p>
        </p:txBody>
      </p:sp>
      <p:cxnSp>
        <p:nvCxnSpPr>
          <p:cNvPr id="221" name="Straight Arrow Connector 220">
            <a:extLst>
              <a:ext uri="{FF2B5EF4-FFF2-40B4-BE49-F238E27FC236}">
                <a16:creationId xmlns:a16="http://schemas.microsoft.com/office/drawing/2014/main" id="{1611C5C8-DC98-4FFE-81C3-01702F17B9D5}"/>
              </a:ext>
            </a:extLst>
          </p:cNvPr>
          <p:cNvCxnSpPr>
            <a:cxnSpLocks/>
          </p:cNvCxnSpPr>
          <p:nvPr/>
        </p:nvCxnSpPr>
        <p:spPr bwMode="auto">
          <a:xfrm flipH="1">
            <a:off x="3413173" y="2836782"/>
            <a:ext cx="241898" cy="195324"/>
          </a:xfrm>
          <a:prstGeom prst="straightConnector1">
            <a:avLst/>
          </a:prstGeom>
          <a:solidFill>
            <a:srgbClr val="00B8FF"/>
          </a:solidFill>
          <a:ln w="19050" cap="flat" cmpd="sng" algn="ctr">
            <a:solidFill>
              <a:schemeClr val="accent1"/>
            </a:solidFill>
            <a:prstDash val="solid"/>
            <a:round/>
            <a:headEnd type="none" w="med" len="med"/>
            <a:tailEnd type="triangle" w="lg" len="lg"/>
          </a:ln>
          <a:effectLst/>
        </p:spPr>
      </p:cxnSp>
      <p:sp>
        <p:nvSpPr>
          <p:cNvPr id="222" name="TextBox 221">
            <a:extLst>
              <a:ext uri="{FF2B5EF4-FFF2-40B4-BE49-F238E27FC236}">
                <a16:creationId xmlns:a16="http://schemas.microsoft.com/office/drawing/2014/main" id="{D9E88E49-B8C8-45D1-8CA2-1EC19F342096}"/>
              </a:ext>
            </a:extLst>
          </p:cNvPr>
          <p:cNvSpPr txBox="1"/>
          <p:nvPr/>
        </p:nvSpPr>
        <p:spPr>
          <a:xfrm>
            <a:off x="3439685" y="2396842"/>
            <a:ext cx="1604662" cy="461665"/>
          </a:xfrm>
          <a:prstGeom prst="rect">
            <a:avLst/>
          </a:prstGeom>
          <a:noFill/>
        </p:spPr>
        <p:txBody>
          <a:bodyPr wrap="square" rtlCol="0">
            <a:spAutoFit/>
          </a:bodyPr>
          <a:lstStyle/>
          <a:p>
            <a:pPr algn="ctr"/>
            <a:r>
              <a:rPr lang="en-US" sz="1200" dirty="0">
                <a:solidFill>
                  <a:schemeClr val="tx1"/>
                </a:solidFill>
              </a:rPr>
              <a:t>Time when STA1 can get channel access</a:t>
            </a:r>
          </a:p>
        </p:txBody>
      </p:sp>
      <p:cxnSp>
        <p:nvCxnSpPr>
          <p:cNvPr id="223" name="Straight Arrow Connector 222">
            <a:extLst>
              <a:ext uri="{FF2B5EF4-FFF2-40B4-BE49-F238E27FC236}">
                <a16:creationId xmlns:a16="http://schemas.microsoft.com/office/drawing/2014/main" id="{C3497E6A-7F2F-48F6-9160-09AC70E8D251}"/>
              </a:ext>
            </a:extLst>
          </p:cNvPr>
          <p:cNvCxnSpPr>
            <a:cxnSpLocks/>
          </p:cNvCxnSpPr>
          <p:nvPr/>
        </p:nvCxnSpPr>
        <p:spPr bwMode="auto">
          <a:xfrm flipV="1">
            <a:off x="4625156" y="3032621"/>
            <a:ext cx="0" cy="500728"/>
          </a:xfrm>
          <a:prstGeom prst="straightConnector1">
            <a:avLst/>
          </a:prstGeom>
          <a:solidFill>
            <a:srgbClr val="00B8FF"/>
          </a:solidFill>
          <a:ln w="19050" cap="flat" cmpd="sng" algn="ctr">
            <a:solidFill>
              <a:srgbClr val="FF0000"/>
            </a:solidFill>
            <a:prstDash val="solid"/>
            <a:round/>
            <a:headEnd type="none" w="med" len="med"/>
            <a:tailEnd type="triangle" w="lg" len="lg"/>
          </a:ln>
          <a:effectLst/>
        </p:spPr>
      </p:cxnSp>
      <p:sp>
        <p:nvSpPr>
          <p:cNvPr id="224" name="TextBox 223">
            <a:extLst>
              <a:ext uri="{FF2B5EF4-FFF2-40B4-BE49-F238E27FC236}">
                <a16:creationId xmlns:a16="http://schemas.microsoft.com/office/drawing/2014/main" id="{09A2FD4F-EC8F-4645-9204-4114869CBB26}"/>
              </a:ext>
            </a:extLst>
          </p:cNvPr>
          <p:cNvSpPr txBox="1"/>
          <p:nvPr/>
        </p:nvSpPr>
        <p:spPr>
          <a:xfrm>
            <a:off x="3806666" y="3447273"/>
            <a:ext cx="1636980" cy="276999"/>
          </a:xfrm>
          <a:prstGeom prst="rect">
            <a:avLst/>
          </a:prstGeom>
          <a:noFill/>
        </p:spPr>
        <p:txBody>
          <a:bodyPr wrap="square" rtlCol="0">
            <a:spAutoFit/>
          </a:bodyPr>
          <a:lstStyle/>
          <a:p>
            <a:pPr algn="ctr"/>
            <a:r>
              <a:rPr lang="en-US" sz="1200" b="1" dirty="0">
                <a:solidFill>
                  <a:srgbClr val="FF0000"/>
                </a:solidFill>
              </a:rPr>
              <a:t>Packet expiration</a:t>
            </a:r>
          </a:p>
        </p:txBody>
      </p:sp>
      <p:pic>
        <p:nvPicPr>
          <p:cNvPr id="225" name="Picture 224">
            <a:extLst>
              <a:ext uri="{FF2B5EF4-FFF2-40B4-BE49-F238E27FC236}">
                <a16:creationId xmlns:a16="http://schemas.microsoft.com/office/drawing/2014/main" id="{1ED8DA25-4614-4777-ADF1-19F28D383895}"/>
              </a:ext>
            </a:extLst>
          </p:cNvPr>
          <p:cNvPicPr>
            <a:picLocks noChangeAspect="1"/>
          </p:cNvPicPr>
          <p:nvPr/>
        </p:nvPicPr>
        <p:blipFill>
          <a:blip r:embed="rId3"/>
          <a:stretch>
            <a:fillRect/>
          </a:stretch>
        </p:blipFill>
        <p:spPr>
          <a:xfrm>
            <a:off x="9824600" y="1823179"/>
            <a:ext cx="817747" cy="577081"/>
          </a:xfrm>
          <a:prstGeom prst="rect">
            <a:avLst/>
          </a:prstGeom>
        </p:spPr>
      </p:pic>
      <p:pic>
        <p:nvPicPr>
          <p:cNvPr id="226" name="Picture 225">
            <a:extLst>
              <a:ext uri="{FF2B5EF4-FFF2-40B4-BE49-F238E27FC236}">
                <a16:creationId xmlns:a16="http://schemas.microsoft.com/office/drawing/2014/main" id="{5BFC82B5-050F-42D9-8939-79AF0CC9BEA7}"/>
              </a:ext>
            </a:extLst>
          </p:cNvPr>
          <p:cNvPicPr>
            <a:picLocks noChangeAspect="1"/>
          </p:cNvPicPr>
          <p:nvPr/>
        </p:nvPicPr>
        <p:blipFill>
          <a:blip r:embed="rId4"/>
          <a:stretch>
            <a:fillRect/>
          </a:stretch>
        </p:blipFill>
        <p:spPr>
          <a:xfrm>
            <a:off x="8511391" y="2357911"/>
            <a:ext cx="372560" cy="552042"/>
          </a:xfrm>
          <a:prstGeom prst="rect">
            <a:avLst/>
          </a:prstGeom>
        </p:spPr>
      </p:pic>
      <p:pic>
        <p:nvPicPr>
          <p:cNvPr id="227" name="Picture 226">
            <a:extLst>
              <a:ext uri="{FF2B5EF4-FFF2-40B4-BE49-F238E27FC236}">
                <a16:creationId xmlns:a16="http://schemas.microsoft.com/office/drawing/2014/main" id="{8349B317-FAE8-49B6-A1E6-E5772DA15884}"/>
              </a:ext>
            </a:extLst>
          </p:cNvPr>
          <p:cNvPicPr>
            <a:picLocks noChangeAspect="1"/>
          </p:cNvPicPr>
          <p:nvPr/>
        </p:nvPicPr>
        <p:blipFill>
          <a:blip r:embed="rId4"/>
          <a:stretch>
            <a:fillRect/>
          </a:stretch>
        </p:blipFill>
        <p:spPr>
          <a:xfrm>
            <a:off x="9452040" y="3166585"/>
            <a:ext cx="372560" cy="552042"/>
          </a:xfrm>
          <a:prstGeom prst="rect">
            <a:avLst/>
          </a:prstGeom>
        </p:spPr>
      </p:pic>
      <p:pic>
        <p:nvPicPr>
          <p:cNvPr id="228" name="Picture 227">
            <a:extLst>
              <a:ext uri="{FF2B5EF4-FFF2-40B4-BE49-F238E27FC236}">
                <a16:creationId xmlns:a16="http://schemas.microsoft.com/office/drawing/2014/main" id="{44E9CECC-2BDB-48E2-9179-284656B7CA7C}"/>
              </a:ext>
            </a:extLst>
          </p:cNvPr>
          <p:cNvPicPr>
            <a:picLocks noChangeAspect="1"/>
          </p:cNvPicPr>
          <p:nvPr/>
        </p:nvPicPr>
        <p:blipFill>
          <a:blip r:embed="rId4"/>
          <a:stretch>
            <a:fillRect/>
          </a:stretch>
        </p:blipFill>
        <p:spPr>
          <a:xfrm>
            <a:off x="10436625" y="3193071"/>
            <a:ext cx="372560" cy="552042"/>
          </a:xfrm>
          <a:prstGeom prst="rect">
            <a:avLst/>
          </a:prstGeom>
        </p:spPr>
      </p:pic>
      <p:pic>
        <p:nvPicPr>
          <p:cNvPr id="229" name="Picture 228">
            <a:extLst>
              <a:ext uri="{FF2B5EF4-FFF2-40B4-BE49-F238E27FC236}">
                <a16:creationId xmlns:a16="http://schemas.microsoft.com/office/drawing/2014/main" id="{AB77B29E-1913-4A66-9FC7-362D4BFA034B}"/>
              </a:ext>
            </a:extLst>
          </p:cNvPr>
          <p:cNvPicPr>
            <a:picLocks noChangeAspect="1"/>
          </p:cNvPicPr>
          <p:nvPr/>
        </p:nvPicPr>
        <p:blipFill>
          <a:blip r:embed="rId4"/>
          <a:stretch>
            <a:fillRect/>
          </a:stretch>
        </p:blipFill>
        <p:spPr>
          <a:xfrm>
            <a:off x="11448278" y="2355002"/>
            <a:ext cx="372560" cy="552042"/>
          </a:xfrm>
          <a:prstGeom prst="rect">
            <a:avLst/>
          </a:prstGeom>
        </p:spPr>
      </p:pic>
      <p:cxnSp>
        <p:nvCxnSpPr>
          <p:cNvPr id="230" name="Straight Arrow Connector 229">
            <a:extLst>
              <a:ext uri="{FF2B5EF4-FFF2-40B4-BE49-F238E27FC236}">
                <a16:creationId xmlns:a16="http://schemas.microsoft.com/office/drawing/2014/main" id="{0BF9557D-CBAC-4BC9-8F94-91678B6508B2}"/>
              </a:ext>
            </a:extLst>
          </p:cNvPr>
          <p:cNvCxnSpPr>
            <a:cxnSpLocks/>
          </p:cNvCxnSpPr>
          <p:nvPr/>
        </p:nvCxnSpPr>
        <p:spPr bwMode="auto">
          <a:xfrm flipV="1">
            <a:off x="8864853" y="2320079"/>
            <a:ext cx="825029" cy="2401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1" name="Straight Arrow Connector 230">
            <a:extLst>
              <a:ext uri="{FF2B5EF4-FFF2-40B4-BE49-F238E27FC236}">
                <a16:creationId xmlns:a16="http://schemas.microsoft.com/office/drawing/2014/main" id="{3E0D10E9-D7BA-4BB8-B2F6-EB850DA9FE13}"/>
              </a:ext>
            </a:extLst>
          </p:cNvPr>
          <p:cNvCxnSpPr>
            <a:cxnSpLocks/>
            <a:stCxn id="227" idx="0"/>
          </p:cNvCxnSpPr>
          <p:nvPr/>
        </p:nvCxnSpPr>
        <p:spPr bwMode="auto">
          <a:xfrm flipV="1">
            <a:off x="9638320" y="2371023"/>
            <a:ext cx="414880" cy="7955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2" name="Straight Arrow Connector 231">
            <a:extLst>
              <a:ext uri="{FF2B5EF4-FFF2-40B4-BE49-F238E27FC236}">
                <a16:creationId xmlns:a16="http://schemas.microsoft.com/office/drawing/2014/main" id="{098EED7D-C28C-4515-BCEC-06347AECA876}"/>
              </a:ext>
            </a:extLst>
          </p:cNvPr>
          <p:cNvCxnSpPr>
            <a:cxnSpLocks/>
          </p:cNvCxnSpPr>
          <p:nvPr/>
        </p:nvCxnSpPr>
        <p:spPr bwMode="auto">
          <a:xfrm flipH="1" flipV="1">
            <a:off x="10332985" y="2397820"/>
            <a:ext cx="186532" cy="8034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3" name="Straight Arrow Connector 232">
            <a:extLst>
              <a:ext uri="{FF2B5EF4-FFF2-40B4-BE49-F238E27FC236}">
                <a16:creationId xmlns:a16="http://schemas.microsoft.com/office/drawing/2014/main" id="{4CF2C8D6-29BD-4BA9-8760-780F022EF7D6}"/>
              </a:ext>
            </a:extLst>
          </p:cNvPr>
          <p:cNvCxnSpPr>
            <a:cxnSpLocks/>
            <a:stCxn id="229" idx="1"/>
          </p:cNvCxnSpPr>
          <p:nvPr/>
        </p:nvCxnSpPr>
        <p:spPr bwMode="auto">
          <a:xfrm flipH="1" flipV="1">
            <a:off x="10650132" y="2283199"/>
            <a:ext cx="798146" cy="3478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4" name="TextBox 233">
            <a:extLst>
              <a:ext uri="{FF2B5EF4-FFF2-40B4-BE49-F238E27FC236}">
                <a16:creationId xmlns:a16="http://schemas.microsoft.com/office/drawing/2014/main" id="{402F5E09-1BE0-437F-8D35-564BE3BAEF9E}"/>
              </a:ext>
            </a:extLst>
          </p:cNvPr>
          <p:cNvSpPr txBox="1"/>
          <p:nvPr/>
        </p:nvSpPr>
        <p:spPr>
          <a:xfrm rot="20293241">
            <a:off x="10597373" y="3105704"/>
            <a:ext cx="1318901" cy="369332"/>
          </a:xfrm>
          <a:prstGeom prst="rect">
            <a:avLst/>
          </a:prstGeom>
          <a:noFill/>
        </p:spPr>
        <p:txBody>
          <a:bodyPr wrap="square" rtlCol="0">
            <a:spAutoFit/>
          </a:bodyPr>
          <a:lstStyle/>
          <a:p>
            <a:pPr algn="ctr"/>
            <a:r>
              <a:rPr lang="en-US" sz="1800" dirty="0">
                <a:solidFill>
                  <a:schemeClr val="tx1"/>
                </a:solidFill>
              </a:rPr>
              <a:t>…</a:t>
            </a:r>
            <a:endParaRPr lang="en-US" sz="1200" dirty="0">
              <a:solidFill>
                <a:schemeClr val="tx1"/>
              </a:solidFill>
            </a:endParaRPr>
          </a:p>
        </p:txBody>
      </p:sp>
      <p:sp>
        <p:nvSpPr>
          <p:cNvPr id="235" name="TextBox 234">
            <a:extLst>
              <a:ext uri="{FF2B5EF4-FFF2-40B4-BE49-F238E27FC236}">
                <a16:creationId xmlns:a16="http://schemas.microsoft.com/office/drawing/2014/main" id="{F32486EA-8EC5-4DC5-8CEB-CF63A8A680DC}"/>
              </a:ext>
            </a:extLst>
          </p:cNvPr>
          <p:cNvSpPr txBox="1"/>
          <p:nvPr/>
        </p:nvSpPr>
        <p:spPr>
          <a:xfrm>
            <a:off x="8844004" y="3651129"/>
            <a:ext cx="1318901" cy="646331"/>
          </a:xfrm>
          <a:prstGeom prst="rect">
            <a:avLst/>
          </a:prstGeom>
          <a:noFill/>
        </p:spPr>
        <p:txBody>
          <a:bodyPr wrap="square" rtlCol="0">
            <a:spAutoFit/>
          </a:bodyPr>
          <a:lstStyle/>
          <a:p>
            <a:pPr algn="ctr"/>
            <a:r>
              <a:rPr lang="en-US" sz="1200" dirty="0">
                <a:solidFill>
                  <a:schemeClr val="tx1"/>
                </a:solidFill>
              </a:rPr>
              <a:t>STA2</a:t>
            </a:r>
          </a:p>
          <a:p>
            <a:pPr algn="ctr"/>
            <a:r>
              <a:rPr lang="en-US" sz="1200" dirty="0">
                <a:solidFill>
                  <a:schemeClr val="tx1"/>
                </a:solidFill>
              </a:rPr>
              <a:t>App 2: 40 </a:t>
            </a:r>
            <a:r>
              <a:rPr lang="en-US" sz="1200" dirty="0" err="1">
                <a:solidFill>
                  <a:schemeClr val="tx1"/>
                </a:solidFill>
              </a:rPr>
              <a:t>ms</a:t>
            </a:r>
            <a:r>
              <a:rPr lang="en-US" sz="1200" dirty="0">
                <a:solidFill>
                  <a:schemeClr val="tx1"/>
                </a:solidFill>
              </a:rPr>
              <a:t> latency</a:t>
            </a:r>
          </a:p>
        </p:txBody>
      </p:sp>
      <p:sp>
        <p:nvSpPr>
          <p:cNvPr id="236" name="TextBox 235">
            <a:extLst>
              <a:ext uri="{FF2B5EF4-FFF2-40B4-BE49-F238E27FC236}">
                <a16:creationId xmlns:a16="http://schemas.microsoft.com/office/drawing/2014/main" id="{E9EC5976-36BD-4F72-B517-03FA44F5D43A}"/>
              </a:ext>
            </a:extLst>
          </p:cNvPr>
          <p:cNvSpPr txBox="1"/>
          <p:nvPr/>
        </p:nvSpPr>
        <p:spPr>
          <a:xfrm>
            <a:off x="10332985" y="3572241"/>
            <a:ext cx="1318901" cy="646331"/>
          </a:xfrm>
          <a:prstGeom prst="rect">
            <a:avLst/>
          </a:prstGeom>
          <a:noFill/>
        </p:spPr>
        <p:txBody>
          <a:bodyPr wrap="square" rtlCol="0">
            <a:spAutoFit/>
          </a:bodyPr>
          <a:lstStyle/>
          <a:p>
            <a:pPr algn="ctr"/>
            <a:r>
              <a:rPr lang="en-US" sz="1200" dirty="0">
                <a:solidFill>
                  <a:schemeClr val="tx1"/>
                </a:solidFill>
              </a:rPr>
              <a:t>STA3</a:t>
            </a:r>
          </a:p>
          <a:p>
            <a:pPr algn="ctr"/>
            <a:r>
              <a:rPr lang="en-US" sz="1200" dirty="0">
                <a:solidFill>
                  <a:schemeClr val="tx1"/>
                </a:solidFill>
              </a:rPr>
              <a:t>App 3: 50 </a:t>
            </a:r>
            <a:r>
              <a:rPr lang="en-US" sz="1200" dirty="0" err="1">
                <a:solidFill>
                  <a:schemeClr val="tx1"/>
                </a:solidFill>
              </a:rPr>
              <a:t>ms</a:t>
            </a:r>
            <a:r>
              <a:rPr lang="en-US" sz="1200" dirty="0">
                <a:solidFill>
                  <a:schemeClr val="tx1"/>
                </a:solidFill>
              </a:rPr>
              <a:t> latency</a:t>
            </a:r>
          </a:p>
        </p:txBody>
      </p:sp>
      <p:sp>
        <p:nvSpPr>
          <p:cNvPr id="237" name="TextBox 236">
            <a:extLst>
              <a:ext uri="{FF2B5EF4-FFF2-40B4-BE49-F238E27FC236}">
                <a16:creationId xmlns:a16="http://schemas.microsoft.com/office/drawing/2014/main" id="{4DF26AD6-61C1-4202-A0A6-B51E3BDAAFF8}"/>
              </a:ext>
            </a:extLst>
          </p:cNvPr>
          <p:cNvSpPr txBox="1"/>
          <p:nvPr/>
        </p:nvSpPr>
        <p:spPr>
          <a:xfrm>
            <a:off x="8055402" y="2839957"/>
            <a:ext cx="1318901" cy="646331"/>
          </a:xfrm>
          <a:prstGeom prst="rect">
            <a:avLst/>
          </a:prstGeom>
          <a:noFill/>
        </p:spPr>
        <p:txBody>
          <a:bodyPr wrap="square" rtlCol="0">
            <a:spAutoFit/>
          </a:bodyPr>
          <a:lstStyle/>
          <a:p>
            <a:pPr algn="ctr"/>
            <a:r>
              <a:rPr lang="en-US" sz="1200" dirty="0">
                <a:solidFill>
                  <a:schemeClr val="tx1"/>
                </a:solidFill>
              </a:rPr>
              <a:t>STA1</a:t>
            </a:r>
          </a:p>
          <a:p>
            <a:pPr algn="ctr"/>
            <a:r>
              <a:rPr lang="en-US" sz="1200" dirty="0">
                <a:solidFill>
                  <a:schemeClr val="tx1"/>
                </a:solidFill>
              </a:rPr>
              <a:t>App1: 10ms latency</a:t>
            </a:r>
          </a:p>
        </p:txBody>
      </p:sp>
      <p:sp>
        <p:nvSpPr>
          <p:cNvPr id="238" name="TextBox 237">
            <a:extLst>
              <a:ext uri="{FF2B5EF4-FFF2-40B4-BE49-F238E27FC236}">
                <a16:creationId xmlns:a16="http://schemas.microsoft.com/office/drawing/2014/main" id="{3386DAE4-1DD4-4253-8EAB-984638DE19E3}"/>
              </a:ext>
            </a:extLst>
          </p:cNvPr>
          <p:cNvSpPr txBox="1"/>
          <p:nvPr/>
        </p:nvSpPr>
        <p:spPr>
          <a:xfrm>
            <a:off x="1427565" y="2980753"/>
            <a:ext cx="859097" cy="461665"/>
          </a:xfrm>
          <a:prstGeom prst="rect">
            <a:avLst/>
          </a:prstGeom>
          <a:noFill/>
        </p:spPr>
        <p:txBody>
          <a:bodyPr wrap="square" rtlCol="0">
            <a:spAutoFit/>
          </a:bodyPr>
          <a:lstStyle/>
          <a:p>
            <a:pPr algn="ctr"/>
            <a:r>
              <a:rPr lang="en-US" sz="1200" dirty="0">
                <a:solidFill>
                  <a:schemeClr val="tx1"/>
                </a:solidFill>
              </a:rPr>
              <a:t>STA2 TX/RX</a:t>
            </a:r>
          </a:p>
        </p:txBody>
      </p:sp>
      <p:sp>
        <p:nvSpPr>
          <p:cNvPr id="239" name="TextBox 238">
            <a:extLst>
              <a:ext uri="{FF2B5EF4-FFF2-40B4-BE49-F238E27FC236}">
                <a16:creationId xmlns:a16="http://schemas.microsoft.com/office/drawing/2014/main" id="{DF16D7D4-D1CB-46DE-BEA9-5B2E4A913580}"/>
              </a:ext>
            </a:extLst>
          </p:cNvPr>
          <p:cNvSpPr txBox="1"/>
          <p:nvPr/>
        </p:nvSpPr>
        <p:spPr>
          <a:xfrm>
            <a:off x="2382010" y="2980753"/>
            <a:ext cx="989120" cy="461665"/>
          </a:xfrm>
          <a:prstGeom prst="rect">
            <a:avLst/>
          </a:prstGeom>
          <a:noFill/>
        </p:spPr>
        <p:txBody>
          <a:bodyPr wrap="square" rtlCol="0">
            <a:spAutoFit/>
          </a:bodyPr>
          <a:lstStyle/>
          <a:p>
            <a:pPr algn="ctr"/>
            <a:r>
              <a:rPr lang="en-US" sz="1200" dirty="0">
                <a:solidFill>
                  <a:schemeClr val="tx1"/>
                </a:solidFill>
              </a:rPr>
              <a:t>STA3 TX/RX</a:t>
            </a:r>
          </a:p>
        </p:txBody>
      </p:sp>
      <p:sp>
        <p:nvSpPr>
          <p:cNvPr id="240" name="Rectangle 239">
            <a:extLst>
              <a:ext uri="{FF2B5EF4-FFF2-40B4-BE49-F238E27FC236}">
                <a16:creationId xmlns:a16="http://schemas.microsoft.com/office/drawing/2014/main" id="{E4774B3D-9B16-4F0C-B338-024E225FC875}"/>
              </a:ext>
            </a:extLst>
          </p:cNvPr>
          <p:cNvSpPr/>
          <p:nvPr/>
        </p:nvSpPr>
        <p:spPr bwMode="auto">
          <a:xfrm>
            <a:off x="8249864" y="2320079"/>
            <a:ext cx="901756" cy="1166209"/>
          </a:xfrm>
          <a:prstGeom prst="rect">
            <a:avLst/>
          </a:prstGeom>
          <a:noFill/>
          <a:ln w="412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1" name="TextBox 240">
            <a:extLst>
              <a:ext uri="{FF2B5EF4-FFF2-40B4-BE49-F238E27FC236}">
                <a16:creationId xmlns:a16="http://schemas.microsoft.com/office/drawing/2014/main" id="{656F836B-A38D-489A-8037-700CFC6C3368}"/>
              </a:ext>
            </a:extLst>
          </p:cNvPr>
          <p:cNvSpPr txBox="1"/>
          <p:nvPr/>
        </p:nvSpPr>
        <p:spPr>
          <a:xfrm>
            <a:off x="8077200" y="1751014"/>
            <a:ext cx="1318901" cy="461665"/>
          </a:xfrm>
          <a:prstGeom prst="rect">
            <a:avLst/>
          </a:prstGeom>
          <a:noFill/>
        </p:spPr>
        <p:txBody>
          <a:bodyPr wrap="square" rtlCol="0">
            <a:spAutoFit/>
          </a:bodyPr>
          <a:lstStyle/>
          <a:p>
            <a:pPr algn="ctr"/>
            <a:r>
              <a:rPr lang="en-US" sz="1200" dirty="0">
                <a:solidFill>
                  <a:schemeClr val="tx1"/>
                </a:solidFill>
              </a:rPr>
              <a:t>Auth. for Enhanced EDCA</a:t>
            </a:r>
          </a:p>
        </p:txBody>
      </p:sp>
    </p:spTree>
    <p:extLst>
      <p:ext uri="{BB962C8B-B14F-4D97-AF65-F5344CB8AC3E}">
        <p14:creationId xmlns:p14="http://schemas.microsoft.com/office/powerpoint/2010/main" val="447658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13F6-0235-4538-A904-8E8A75C8D096}"/>
              </a:ext>
            </a:extLst>
          </p:cNvPr>
          <p:cNvSpPr>
            <a:spLocks noGrp="1"/>
          </p:cNvSpPr>
          <p:nvPr>
            <p:ph type="title"/>
          </p:nvPr>
        </p:nvSpPr>
        <p:spPr/>
        <p:txBody>
          <a:bodyPr/>
          <a:lstStyle/>
          <a:p>
            <a:r>
              <a:rPr lang="en-US" dirty="0"/>
              <a:t>High Level Procedure</a:t>
            </a:r>
          </a:p>
        </p:txBody>
      </p:sp>
      <p:sp>
        <p:nvSpPr>
          <p:cNvPr id="3" name="Content Placeholder 2">
            <a:extLst>
              <a:ext uri="{FF2B5EF4-FFF2-40B4-BE49-F238E27FC236}">
                <a16:creationId xmlns:a16="http://schemas.microsoft.com/office/drawing/2014/main" id="{E9E06E3F-B1AE-414D-AEFB-ECC4EBF904FA}"/>
              </a:ext>
            </a:extLst>
          </p:cNvPr>
          <p:cNvSpPr>
            <a:spLocks noGrp="1"/>
          </p:cNvSpPr>
          <p:nvPr>
            <p:ph idx="1"/>
          </p:nvPr>
        </p:nvSpPr>
        <p:spPr>
          <a:xfrm>
            <a:off x="296969" y="1998823"/>
            <a:ext cx="6366352" cy="4113213"/>
          </a:xfrm>
        </p:spPr>
        <p:txBody>
          <a:bodyPr/>
          <a:lstStyle/>
          <a:p>
            <a:pPr>
              <a:buFont typeface="Arial" panose="020B0604020202020204" pitchFamily="34" charset="0"/>
              <a:buChar char="•"/>
            </a:pPr>
            <a:r>
              <a:rPr lang="en-US" dirty="0"/>
              <a:t>High Level Procedure:</a:t>
            </a:r>
          </a:p>
          <a:p>
            <a:pPr lvl="1">
              <a:buFont typeface="Arial" panose="020B0604020202020204" pitchFamily="34" charset="0"/>
              <a:buChar char="•"/>
            </a:pPr>
            <a:r>
              <a:rPr lang="en-US" dirty="0"/>
              <a:t>STA can inform the AP about its LL requirements. E.g., via SCS setup</a:t>
            </a:r>
          </a:p>
          <a:p>
            <a:pPr lvl="1">
              <a:buFont typeface="Arial" panose="020B0604020202020204" pitchFamily="34" charset="0"/>
              <a:buChar char="•"/>
            </a:pPr>
            <a:r>
              <a:rPr lang="en-US" dirty="0"/>
              <a:t>If STA fits in case 2, AP can authorize the STA for enhanced EDCA and provide the STA with an EDCA parameter set that results in higher priority to the wireless medium.</a:t>
            </a:r>
          </a:p>
          <a:p>
            <a:pPr lvl="1">
              <a:buFont typeface="Arial" panose="020B0604020202020204" pitchFamily="34" charset="0"/>
              <a:buChar char="•"/>
            </a:pPr>
            <a:r>
              <a:rPr lang="en-US" dirty="0"/>
              <a:t>AP can further reduce TXOP limits for other STAs in the network.</a:t>
            </a:r>
          </a:p>
          <a:p>
            <a:pPr lvl="1">
              <a:buFont typeface="Arial" panose="020B0604020202020204" pitchFamily="34" charset="0"/>
              <a:buChar char="•"/>
            </a:pPr>
            <a:r>
              <a:rPr lang="en-US" dirty="0"/>
              <a:t>AP/STA can terminate the authorization for the STA when necessary. E.g., when case 2 LL app session ends.</a:t>
            </a:r>
          </a:p>
        </p:txBody>
      </p:sp>
      <p:sp>
        <p:nvSpPr>
          <p:cNvPr id="4" name="Slide Number Placeholder 3">
            <a:extLst>
              <a:ext uri="{FF2B5EF4-FFF2-40B4-BE49-F238E27FC236}">
                <a16:creationId xmlns:a16="http://schemas.microsoft.com/office/drawing/2014/main" id="{DE1F5259-2E1F-4165-9F9A-B0F3C5E698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C4806E3-F967-47B4-AFE5-295FCD7F8136}"/>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FB8E3A4A-B025-42B1-A612-3C7FED32628E}"/>
              </a:ext>
            </a:extLst>
          </p:cNvPr>
          <p:cNvSpPr>
            <a:spLocks noGrp="1"/>
          </p:cNvSpPr>
          <p:nvPr>
            <p:ph type="dt" idx="15"/>
          </p:nvPr>
        </p:nvSpPr>
        <p:spPr/>
        <p:txBody>
          <a:bodyPr/>
          <a:lstStyle/>
          <a:p>
            <a:r>
              <a:rPr lang="en-US"/>
              <a:t>July 2024</a:t>
            </a:r>
            <a:endParaRPr lang="en-GB" dirty="0"/>
          </a:p>
        </p:txBody>
      </p:sp>
      <p:cxnSp>
        <p:nvCxnSpPr>
          <p:cNvPr id="8" name="Straight Connector 7">
            <a:extLst>
              <a:ext uri="{FF2B5EF4-FFF2-40B4-BE49-F238E27FC236}">
                <a16:creationId xmlns:a16="http://schemas.microsoft.com/office/drawing/2014/main" id="{94CCE5F7-CF23-405F-9A84-294A2CF9169A}"/>
              </a:ext>
            </a:extLst>
          </p:cNvPr>
          <p:cNvCxnSpPr>
            <a:cxnSpLocks/>
          </p:cNvCxnSpPr>
          <p:nvPr/>
        </p:nvCxnSpPr>
        <p:spPr bwMode="auto">
          <a:xfrm>
            <a:off x="8166232" y="2041055"/>
            <a:ext cx="0" cy="403701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711E5DAA-3F01-437A-BA44-F4CB5B86F937}"/>
              </a:ext>
            </a:extLst>
          </p:cNvPr>
          <p:cNvCxnSpPr>
            <a:cxnSpLocks/>
          </p:cNvCxnSpPr>
          <p:nvPr/>
        </p:nvCxnSpPr>
        <p:spPr bwMode="auto">
          <a:xfrm>
            <a:off x="10833232" y="2041055"/>
            <a:ext cx="0" cy="4113213"/>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D838D8EC-0466-4EE9-B9EA-4114FC194B0D}"/>
              </a:ext>
            </a:extLst>
          </p:cNvPr>
          <p:cNvCxnSpPr>
            <a:cxnSpLocks/>
          </p:cNvCxnSpPr>
          <p:nvPr/>
        </p:nvCxnSpPr>
        <p:spPr bwMode="auto">
          <a:xfrm>
            <a:off x="8166233" y="2513010"/>
            <a:ext cx="2667000" cy="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21" name="TextBox 20">
            <a:extLst>
              <a:ext uri="{FF2B5EF4-FFF2-40B4-BE49-F238E27FC236}">
                <a16:creationId xmlns:a16="http://schemas.microsoft.com/office/drawing/2014/main" id="{26712FF3-AA9F-4A4E-9A04-12BD9EE29635}"/>
              </a:ext>
            </a:extLst>
          </p:cNvPr>
          <p:cNvSpPr txBox="1"/>
          <p:nvPr/>
        </p:nvSpPr>
        <p:spPr>
          <a:xfrm>
            <a:off x="7785232" y="1612874"/>
            <a:ext cx="761997" cy="461665"/>
          </a:xfrm>
          <a:prstGeom prst="rect">
            <a:avLst/>
          </a:prstGeom>
          <a:noFill/>
        </p:spPr>
        <p:txBody>
          <a:bodyPr wrap="square" rtlCol="0">
            <a:spAutoFit/>
          </a:bodyPr>
          <a:lstStyle/>
          <a:p>
            <a:r>
              <a:rPr lang="en-US" dirty="0">
                <a:solidFill>
                  <a:schemeClr val="tx1"/>
                </a:solidFill>
              </a:rPr>
              <a:t>STA</a:t>
            </a:r>
          </a:p>
        </p:txBody>
      </p:sp>
      <p:sp>
        <p:nvSpPr>
          <p:cNvPr id="22" name="TextBox 21">
            <a:extLst>
              <a:ext uri="{FF2B5EF4-FFF2-40B4-BE49-F238E27FC236}">
                <a16:creationId xmlns:a16="http://schemas.microsoft.com/office/drawing/2014/main" id="{AA951B5F-78F8-46E4-B5D6-E858EC50BE72}"/>
              </a:ext>
            </a:extLst>
          </p:cNvPr>
          <p:cNvSpPr txBox="1"/>
          <p:nvPr/>
        </p:nvSpPr>
        <p:spPr>
          <a:xfrm>
            <a:off x="10452233" y="1579390"/>
            <a:ext cx="761997" cy="461665"/>
          </a:xfrm>
          <a:prstGeom prst="rect">
            <a:avLst/>
          </a:prstGeom>
          <a:noFill/>
        </p:spPr>
        <p:txBody>
          <a:bodyPr wrap="square" rtlCol="0">
            <a:spAutoFit/>
          </a:bodyPr>
          <a:lstStyle/>
          <a:p>
            <a:pPr algn="ctr"/>
            <a:r>
              <a:rPr lang="en-US" dirty="0">
                <a:solidFill>
                  <a:schemeClr val="tx1"/>
                </a:solidFill>
              </a:rPr>
              <a:t>AP</a:t>
            </a:r>
          </a:p>
        </p:txBody>
      </p:sp>
      <p:cxnSp>
        <p:nvCxnSpPr>
          <p:cNvPr id="23" name="Straight Connector 22">
            <a:extLst>
              <a:ext uri="{FF2B5EF4-FFF2-40B4-BE49-F238E27FC236}">
                <a16:creationId xmlns:a16="http://schemas.microsoft.com/office/drawing/2014/main" id="{F67DC971-F78F-4C05-975E-D955CF6214E0}"/>
              </a:ext>
            </a:extLst>
          </p:cNvPr>
          <p:cNvCxnSpPr>
            <a:cxnSpLocks/>
          </p:cNvCxnSpPr>
          <p:nvPr/>
        </p:nvCxnSpPr>
        <p:spPr bwMode="auto">
          <a:xfrm flipH="1">
            <a:off x="8166231" y="2817810"/>
            <a:ext cx="2667001" cy="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26" name="TextBox 25">
            <a:extLst>
              <a:ext uri="{FF2B5EF4-FFF2-40B4-BE49-F238E27FC236}">
                <a16:creationId xmlns:a16="http://schemas.microsoft.com/office/drawing/2014/main" id="{E3EDA9E4-35D7-402A-A23B-99F3D6309F2C}"/>
              </a:ext>
            </a:extLst>
          </p:cNvPr>
          <p:cNvSpPr txBox="1"/>
          <p:nvPr/>
        </p:nvSpPr>
        <p:spPr>
          <a:xfrm>
            <a:off x="8913380" y="2198549"/>
            <a:ext cx="1553701" cy="307777"/>
          </a:xfrm>
          <a:prstGeom prst="rect">
            <a:avLst/>
          </a:prstGeom>
          <a:noFill/>
        </p:spPr>
        <p:txBody>
          <a:bodyPr wrap="square" rtlCol="0">
            <a:spAutoFit/>
          </a:bodyPr>
          <a:lstStyle/>
          <a:p>
            <a:r>
              <a:rPr lang="en-US" sz="1400" dirty="0">
                <a:solidFill>
                  <a:schemeClr val="tx1"/>
                </a:solidFill>
              </a:rPr>
              <a:t>LL session setup</a:t>
            </a:r>
          </a:p>
        </p:txBody>
      </p:sp>
      <p:sp>
        <p:nvSpPr>
          <p:cNvPr id="27" name="TextBox 26">
            <a:extLst>
              <a:ext uri="{FF2B5EF4-FFF2-40B4-BE49-F238E27FC236}">
                <a16:creationId xmlns:a16="http://schemas.microsoft.com/office/drawing/2014/main" id="{96BDC3D3-B881-4265-911B-71BCB0882330}"/>
              </a:ext>
            </a:extLst>
          </p:cNvPr>
          <p:cNvSpPr txBox="1"/>
          <p:nvPr/>
        </p:nvSpPr>
        <p:spPr>
          <a:xfrm>
            <a:off x="8349363" y="2798767"/>
            <a:ext cx="2423438"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rPr>
              <a:t>Auth. for enhanced EDCA.</a:t>
            </a:r>
          </a:p>
          <a:p>
            <a:pPr marL="285750" indent="-285750">
              <a:buFont typeface="Arial" panose="020B0604020202020204" pitchFamily="34" charset="0"/>
              <a:buChar char="•"/>
            </a:pPr>
            <a:r>
              <a:rPr lang="en-US" sz="1400" dirty="0">
                <a:solidFill>
                  <a:schemeClr val="tx1"/>
                </a:solidFill>
              </a:rPr>
              <a:t>AP shares a new EDCA parameter set</a:t>
            </a:r>
          </a:p>
        </p:txBody>
      </p:sp>
      <p:cxnSp>
        <p:nvCxnSpPr>
          <p:cNvPr id="28" name="Straight Connector 27">
            <a:extLst>
              <a:ext uri="{FF2B5EF4-FFF2-40B4-BE49-F238E27FC236}">
                <a16:creationId xmlns:a16="http://schemas.microsoft.com/office/drawing/2014/main" id="{8DAA7E6C-5634-4403-88B8-2B57D48B129F}"/>
              </a:ext>
            </a:extLst>
          </p:cNvPr>
          <p:cNvCxnSpPr>
            <a:cxnSpLocks/>
          </p:cNvCxnSpPr>
          <p:nvPr/>
        </p:nvCxnSpPr>
        <p:spPr bwMode="auto">
          <a:xfrm>
            <a:off x="7977849" y="2817810"/>
            <a:ext cx="0" cy="259239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31" name="TextBox 30">
            <a:extLst>
              <a:ext uri="{FF2B5EF4-FFF2-40B4-BE49-F238E27FC236}">
                <a16:creationId xmlns:a16="http://schemas.microsoft.com/office/drawing/2014/main" id="{263F082E-7A0C-4C86-9E58-310ACB3617BA}"/>
              </a:ext>
            </a:extLst>
          </p:cNvPr>
          <p:cNvSpPr txBox="1"/>
          <p:nvPr/>
        </p:nvSpPr>
        <p:spPr>
          <a:xfrm>
            <a:off x="6858004" y="3582013"/>
            <a:ext cx="1214037" cy="830997"/>
          </a:xfrm>
          <a:prstGeom prst="rect">
            <a:avLst/>
          </a:prstGeom>
          <a:noFill/>
        </p:spPr>
        <p:txBody>
          <a:bodyPr wrap="square" rtlCol="0">
            <a:spAutoFit/>
          </a:bodyPr>
          <a:lstStyle/>
          <a:p>
            <a:pPr algn="ctr"/>
            <a:r>
              <a:rPr lang="en-US" sz="1200" dirty="0">
                <a:solidFill>
                  <a:schemeClr val="tx1"/>
                </a:solidFill>
              </a:rPr>
              <a:t>Channel access with enhanced EDCA parameter set</a:t>
            </a:r>
          </a:p>
        </p:txBody>
      </p:sp>
      <p:cxnSp>
        <p:nvCxnSpPr>
          <p:cNvPr id="32" name="Straight Connector 31">
            <a:extLst>
              <a:ext uri="{FF2B5EF4-FFF2-40B4-BE49-F238E27FC236}">
                <a16:creationId xmlns:a16="http://schemas.microsoft.com/office/drawing/2014/main" id="{959FC6D4-7582-4222-810F-D7A9429474A6}"/>
              </a:ext>
            </a:extLst>
          </p:cNvPr>
          <p:cNvCxnSpPr>
            <a:cxnSpLocks/>
          </p:cNvCxnSpPr>
          <p:nvPr/>
        </p:nvCxnSpPr>
        <p:spPr bwMode="auto">
          <a:xfrm flipH="1">
            <a:off x="8166231" y="5631820"/>
            <a:ext cx="2667001" cy="0"/>
          </a:xfrm>
          <a:prstGeom prst="line">
            <a:avLst/>
          </a:prstGeom>
          <a:solidFill>
            <a:srgbClr val="00B8FF"/>
          </a:solidFill>
          <a:ln w="25400" cap="flat" cmpd="sng" algn="ctr">
            <a:solidFill>
              <a:schemeClr val="tx1"/>
            </a:solidFill>
            <a:prstDash val="solid"/>
            <a:round/>
            <a:headEnd type="triangle" w="lg" len="lg"/>
            <a:tailEnd type="triangle" w="lg" len="lg"/>
          </a:ln>
          <a:effectLst/>
        </p:spPr>
      </p:cxnSp>
      <p:sp>
        <p:nvSpPr>
          <p:cNvPr id="33" name="TextBox 32">
            <a:extLst>
              <a:ext uri="{FF2B5EF4-FFF2-40B4-BE49-F238E27FC236}">
                <a16:creationId xmlns:a16="http://schemas.microsoft.com/office/drawing/2014/main" id="{DE2E6378-CB4F-4982-BF55-92716D3AC580}"/>
              </a:ext>
            </a:extLst>
          </p:cNvPr>
          <p:cNvSpPr txBox="1"/>
          <p:nvPr/>
        </p:nvSpPr>
        <p:spPr>
          <a:xfrm>
            <a:off x="8349363" y="5612777"/>
            <a:ext cx="2423438"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rPr>
              <a:t>Authorization termination</a:t>
            </a:r>
          </a:p>
          <a:p>
            <a:pPr marL="285750" indent="-285750">
              <a:buFont typeface="Arial" panose="020B0604020202020204" pitchFamily="34" charset="0"/>
              <a:buChar char="•"/>
            </a:pPr>
            <a:r>
              <a:rPr lang="en-US" sz="1400" dirty="0">
                <a:solidFill>
                  <a:schemeClr val="tx1"/>
                </a:solidFill>
              </a:rPr>
              <a:t>STA returns to normal EDCA parameters</a:t>
            </a:r>
          </a:p>
        </p:txBody>
      </p:sp>
      <p:cxnSp>
        <p:nvCxnSpPr>
          <p:cNvPr id="34" name="Straight Connector 33">
            <a:extLst>
              <a:ext uri="{FF2B5EF4-FFF2-40B4-BE49-F238E27FC236}">
                <a16:creationId xmlns:a16="http://schemas.microsoft.com/office/drawing/2014/main" id="{F6A4593A-EF3C-4E4D-A26B-0F67CBC72EC2}"/>
              </a:ext>
            </a:extLst>
          </p:cNvPr>
          <p:cNvCxnSpPr>
            <a:cxnSpLocks/>
          </p:cNvCxnSpPr>
          <p:nvPr/>
        </p:nvCxnSpPr>
        <p:spPr bwMode="auto">
          <a:xfrm>
            <a:off x="10978120" y="2832647"/>
            <a:ext cx="0" cy="2592390"/>
          </a:xfrm>
          <a:prstGeom prst="line">
            <a:avLst/>
          </a:prstGeom>
          <a:solidFill>
            <a:srgbClr val="00B8FF"/>
          </a:solidFill>
          <a:ln w="25400" cap="flat" cmpd="sng" algn="ctr">
            <a:solidFill>
              <a:schemeClr val="tx1"/>
            </a:solidFill>
            <a:prstDash val="solid"/>
            <a:round/>
            <a:headEnd type="none" w="med" len="med"/>
            <a:tailEnd type="triangle" w="lg" len="lg"/>
          </a:ln>
          <a:effectLst/>
        </p:spPr>
      </p:cxnSp>
      <p:sp>
        <p:nvSpPr>
          <p:cNvPr id="35" name="TextBox 34">
            <a:extLst>
              <a:ext uri="{FF2B5EF4-FFF2-40B4-BE49-F238E27FC236}">
                <a16:creationId xmlns:a16="http://schemas.microsoft.com/office/drawing/2014/main" id="{199D5F51-6814-4748-A9CB-845C760B8AF6}"/>
              </a:ext>
            </a:extLst>
          </p:cNvPr>
          <p:cNvSpPr txBox="1"/>
          <p:nvPr/>
        </p:nvSpPr>
        <p:spPr>
          <a:xfrm>
            <a:off x="10893664" y="3662719"/>
            <a:ext cx="1206368" cy="646331"/>
          </a:xfrm>
          <a:prstGeom prst="rect">
            <a:avLst/>
          </a:prstGeom>
          <a:noFill/>
        </p:spPr>
        <p:txBody>
          <a:bodyPr wrap="square" rtlCol="0">
            <a:spAutoFit/>
          </a:bodyPr>
          <a:lstStyle/>
          <a:p>
            <a:pPr algn="ctr"/>
            <a:r>
              <a:rPr lang="en-US" sz="1200" dirty="0">
                <a:solidFill>
                  <a:schemeClr val="tx1"/>
                </a:solidFill>
              </a:rPr>
              <a:t>AP can reduce TXOP limits if necessary</a:t>
            </a:r>
          </a:p>
        </p:txBody>
      </p:sp>
    </p:spTree>
    <p:extLst>
      <p:ext uri="{BB962C8B-B14F-4D97-AF65-F5344CB8AC3E}">
        <p14:creationId xmlns:p14="http://schemas.microsoft.com/office/powerpoint/2010/main" val="3836553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1AAE-710B-4650-BFE1-623F1B8EDFB7}"/>
              </a:ext>
            </a:extLst>
          </p:cNvPr>
          <p:cNvSpPr>
            <a:spLocks noGrp="1"/>
          </p:cNvSpPr>
          <p:nvPr>
            <p:ph type="title"/>
          </p:nvPr>
        </p:nvSpPr>
        <p:spPr/>
        <p:txBody>
          <a:bodyPr/>
          <a:lstStyle/>
          <a:p>
            <a:r>
              <a:rPr lang="en-US" dirty="0"/>
              <a:t>Discussion on TXOP Limit Reduction </a:t>
            </a:r>
          </a:p>
        </p:txBody>
      </p:sp>
      <p:sp>
        <p:nvSpPr>
          <p:cNvPr id="3" name="Content Placeholder 2">
            <a:extLst>
              <a:ext uri="{FF2B5EF4-FFF2-40B4-BE49-F238E27FC236}">
                <a16:creationId xmlns:a16="http://schemas.microsoft.com/office/drawing/2014/main" id="{A46A446F-F934-4FD7-8C08-45901C83E4F5}"/>
              </a:ext>
            </a:extLst>
          </p:cNvPr>
          <p:cNvSpPr>
            <a:spLocks noGrp="1"/>
          </p:cNvSpPr>
          <p:nvPr>
            <p:ph idx="1"/>
          </p:nvPr>
        </p:nvSpPr>
        <p:spPr>
          <a:xfrm>
            <a:off x="914401" y="1981201"/>
            <a:ext cx="10134599" cy="4113213"/>
          </a:xfrm>
        </p:spPr>
        <p:txBody>
          <a:bodyPr/>
          <a:lstStyle/>
          <a:p>
            <a:pPr>
              <a:buFont typeface="Arial" panose="020B0604020202020204" pitchFamily="34" charset="0"/>
              <a:buChar char="•"/>
            </a:pPr>
            <a:r>
              <a:rPr lang="en-US" dirty="0">
                <a:solidFill>
                  <a:schemeClr val="tx1"/>
                </a:solidFill>
              </a:rPr>
              <a:t>There can be some challenges with TXOP limit reduction</a:t>
            </a:r>
          </a:p>
          <a:p>
            <a:pPr lvl="1">
              <a:buFont typeface="Arial" panose="020B0604020202020204" pitchFamily="34" charset="0"/>
              <a:buChar char="•"/>
            </a:pPr>
            <a:r>
              <a:rPr lang="en-US" dirty="0">
                <a:solidFill>
                  <a:schemeClr val="tx1"/>
                </a:solidFill>
              </a:rPr>
              <a:t>It can limit the throughput of high throughput applications.</a:t>
            </a:r>
          </a:p>
          <a:p>
            <a:pPr lvl="1">
              <a:buFont typeface="Arial" panose="020B0604020202020204" pitchFamily="34" charset="0"/>
              <a:buChar char="•"/>
            </a:pPr>
            <a:r>
              <a:rPr lang="en-US" dirty="0">
                <a:solidFill>
                  <a:schemeClr val="tx1"/>
                </a:solidFill>
              </a:rPr>
              <a:t>Some 11ac and prior implementations are known to ignore TXOP limits advertised by the AP [4].</a:t>
            </a:r>
          </a:p>
          <a:p>
            <a:pPr>
              <a:buFont typeface="Arial" panose="020B0604020202020204" pitchFamily="34" charset="0"/>
              <a:buChar char="•"/>
            </a:pPr>
            <a:r>
              <a:rPr lang="en-US" dirty="0">
                <a:solidFill>
                  <a:schemeClr val="tx1"/>
                </a:solidFill>
              </a:rPr>
              <a:t>But…</a:t>
            </a:r>
          </a:p>
          <a:p>
            <a:pPr lvl="1">
              <a:buFont typeface="Arial" panose="020B0604020202020204" pitchFamily="34" charset="0"/>
              <a:buChar char="•"/>
            </a:pPr>
            <a:r>
              <a:rPr lang="en-US" dirty="0">
                <a:solidFill>
                  <a:schemeClr val="tx1"/>
                </a:solidFill>
              </a:rPr>
              <a:t>Its under AP’s control. AP can tune it based on the requirements of different devices.</a:t>
            </a:r>
          </a:p>
          <a:p>
            <a:pPr lvl="1">
              <a:buFont typeface="Arial" panose="020B0604020202020204" pitchFamily="34" charset="0"/>
              <a:buChar char="•"/>
            </a:pPr>
            <a:r>
              <a:rPr lang="en-US" dirty="0">
                <a:solidFill>
                  <a:schemeClr val="tx1"/>
                </a:solidFill>
              </a:rPr>
              <a:t>Also, bulk bytes are transmitted on the downlink. AP limiting the TXOP for the downlink can already handle a lot of cases.</a:t>
            </a:r>
          </a:p>
        </p:txBody>
      </p:sp>
      <p:sp>
        <p:nvSpPr>
          <p:cNvPr id="4" name="Slide Number Placeholder 3">
            <a:extLst>
              <a:ext uri="{FF2B5EF4-FFF2-40B4-BE49-F238E27FC236}">
                <a16:creationId xmlns:a16="http://schemas.microsoft.com/office/drawing/2014/main" id="{7320A110-06FC-4457-AB25-2B1BD18367C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88F5E2F-FE2E-4A4C-B3A8-D3E33BB51435}"/>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663FAF0-168C-42E0-9649-CB9062A84ED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257074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20434</TotalTime>
  <Words>1812</Words>
  <Application>Microsoft Office PowerPoint</Application>
  <PresentationFormat>Widescreen</PresentationFormat>
  <Paragraphs>260</Paragraphs>
  <Slides>16</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 Unicode MS</vt:lpstr>
      <vt:lpstr>MS Gothic</vt:lpstr>
      <vt:lpstr>Arial</vt:lpstr>
      <vt:lpstr>Times New Roman</vt:lpstr>
      <vt:lpstr>Office Theme</vt:lpstr>
      <vt:lpstr>Document</vt:lpstr>
      <vt:lpstr>Considerations for Low Latency Application Support in Next Generation WLANs</vt:lpstr>
      <vt:lpstr>Abstract</vt:lpstr>
      <vt:lpstr>Support for New LL Applications in Wi-Fi </vt:lpstr>
      <vt:lpstr>Channel Access Delays – The Next Frontier!</vt:lpstr>
      <vt:lpstr>No One-Size-Fits-All Solution</vt:lpstr>
      <vt:lpstr>Problem Illustration</vt:lpstr>
      <vt:lpstr>Solution Approach</vt:lpstr>
      <vt:lpstr>High Level Procedure</vt:lpstr>
      <vt:lpstr>Discussion on TXOP Limit Reduction </vt:lpstr>
      <vt:lpstr>Discussion About Enhanced EDCA Parameter Set</vt:lpstr>
      <vt:lpstr>Conclusion</vt:lpstr>
      <vt:lpstr>Straw Poll 1</vt:lpstr>
      <vt:lpstr>Straw Poll 2</vt:lpstr>
      <vt:lpstr>References</vt:lpstr>
      <vt:lpstr>Appendix</vt:lpstr>
      <vt:lpstr>Issues with STA-side Internal Reassignment</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379</cp:revision>
  <cp:lastPrinted>1601-01-01T00:00:00Z</cp:lastPrinted>
  <dcterms:created xsi:type="dcterms:W3CDTF">2021-02-24T17:42:37Z</dcterms:created>
  <dcterms:modified xsi:type="dcterms:W3CDTF">2024-08-03T00:25:43Z</dcterms:modified>
</cp:coreProperties>
</file>