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38" r:id="rId4"/>
    <p:sldId id="437" r:id="rId5"/>
    <p:sldId id="440" r:id="rId6"/>
    <p:sldId id="446" r:id="rId7"/>
    <p:sldId id="441" r:id="rId8"/>
    <p:sldId id="442" r:id="rId9"/>
    <p:sldId id="444" r:id="rId10"/>
    <p:sldId id="445" r:id="rId11"/>
    <p:sldId id="399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E9"/>
    <a:srgbClr val="C2C2FE"/>
    <a:srgbClr val="DFB7D9"/>
    <a:srgbClr val="1E1EFA"/>
    <a:srgbClr val="FF9900"/>
    <a:srgbClr val="99A40C"/>
    <a:srgbClr val="CCFFCC"/>
    <a:srgbClr val="996600"/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1" d="100"/>
          <a:sy n="111" d="100"/>
        </p:scale>
        <p:origin x="149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4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49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3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0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98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7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0728r1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6" y="906353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Thoughts on DRU Pilot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2024-05-07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19785"/>
              </p:ext>
            </p:extLst>
          </p:nvPr>
        </p:nvGraphicFramePr>
        <p:xfrm>
          <a:off x="993867" y="2971800"/>
          <a:ext cx="754693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/>
                        <a:t>Chenchen</a:t>
                      </a:r>
                      <a:r>
                        <a:rPr lang="en-US" altLang="zh-CN" sz="1400" dirty="0"/>
                        <a:t> Liu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8084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Bo Gong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79075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6002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direction describing the pilots is to </a:t>
            </a:r>
            <a:r>
              <a:rPr lang="en-US" altLang="zh-CN" sz="18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 them into different repetition periods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simpler than using the shift description especially in the case of incomplete periods. 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An example is shown below, where one repetition period includes one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This direction also enables those squeezed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Allocation Based on Repetition Period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9A3649C-3085-4EED-AD0F-E387D7A22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69305"/>
              </p:ext>
            </p:extLst>
          </p:nvPr>
        </p:nvGraphicFramePr>
        <p:xfrm>
          <a:off x="676274" y="3276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32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14400" y="1905000"/>
            <a:ext cx="73914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share some thoughts on the DRU pilot design: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the pilots,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if there exist some incomplete repetition periods.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positions could be designed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although the first tone plan method is used as an example, other tone plan designs may also utilize the descriptions of shift or repetition period for pilot designs.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Shengquan Hu, et al. DRU Tone Plan for 11bn, 802.11 DCN 2024/468r1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Eunsung Park, et al. 20 MHz Tone Plan and Pilot Design for DRU, 802.11 DCN 2024/402r1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Thomas Handte, et al. A DRU Design Approach for 20 MHz, 802.11 DCN 2024/0078r1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Bo Gong, et al. Tone Plan Design Principles for Distributed RU, 802.11 DCN 2024/476r1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[5] Lin Yang, et al. Pilot Design Considerations for DRU, 802.11 DCN 2024/501r2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Recently, many tone plan designs for DRU were proposed [1-4]: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Subcarrier repetition based on 26-tone DRUs.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Non-even design to achieve a higher smoothing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Squeeze pilots to achieve a higher power boosting gain.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Method 4: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Unified DRU tone plan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to enable the mixed distribution bandwidth.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 – T</a:t>
            </a:r>
            <a:r>
              <a:rPr lang="en-US" altLang="zh-CN" sz="2800" dirty="0">
                <a:solidFill>
                  <a:schemeClr val="tx1"/>
                </a:solidFill>
              </a:rPr>
              <a:t>one Plan Design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545A663-93FA-42C3-B0D6-640863FC7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31" y="3152401"/>
            <a:ext cx="3865424" cy="128788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A1EDB0F-4E9F-441D-9939-C1C941ACDF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440" y="3152401"/>
            <a:ext cx="4020004" cy="128788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19C025BB-FEC3-4A7D-BB2F-959A890BB5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57" y="4883921"/>
            <a:ext cx="3770816" cy="1244861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9E1CFB36-DA20-4D82-94C8-95E68A2296F8}"/>
              </a:ext>
            </a:extLst>
          </p:cNvPr>
          <p:cNvSpPr txBox="1"/>
          <p:nvPr/>
        </p:nvSpPr>
        <p:spPr>
          <a:xfrm>
            <a:off x="3167479" y="60595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Frequency Domain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E62BFC7-8A04-45A8-8809-A45AF42991C1}"/>
              </a:ext>
            </a:extLst>
          </p:cNvPr>
          <p:cNvSpPr txBox="1"/>
          <p:nvPr/>
        </p:nvSpPr>
        <p:spPr>
          <a:xfrm rot="16200000">
            <a:off x="-59058" y="5490201"/>
            <a:ext cx="892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2">
                    <a:lumMod val="75000"/>
                  </a:schemeClr>
                </a:solidFill>
              </a:rPr>
              <a:t>DRU Index</a:t>
            </a:r>
            <a:endParaRPr lang="zh-CN" altLang="en-US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8EC2364-B347-4591-9189-36F48BBBE1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4439" y="4992757"/>
            <a:ext cx="4020004" cy="1207200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30A7FDA-6EF5-4F1B-B6C6-F37B8A01EB06}"/>
              </a:ext>
            </a:extLst>
          </p:cNvPr>
          <p:cNvCxnSpPr>
            <a:cxnSpLocks/>
          </p:cNvCxnSpPr>
          <p:nvPr/>
        </p:nvCxnSpPr>
        <p:spPr bwMode="auto">
          <a:xfrm>
            <a:off x="387131" y="4800600"/>
            <a:ext cx="84520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23006226-A185-4361-90FF-C312E1CAAC1A}"/>
              </a:ext>
            </a:extLst>
          </p:cNvPr>
          <p:cNvCxnSpPr>
            <a:cxnSpLocks/>
          </p:cNvCxnSpPr>
          <p:nvPr/>
        </p:nvCxnSpPr>
        <p:spPr bwMode="auto">
          <a:xfrm>
            <a:off x="4495800" y="3048000"/>
            <a:ext cx="0" cy="3276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E719B215-2848-47E1-8754-902D7F6CFADA}"/>
              </a:ext>
            </a:extLst>
          </p:cNvPr>
          <p:cNvSpPr/>
          <p:nvPr/>
        </p:nvSpPr>
        <p:spPr>
          <a:xfrm>
            <a:off x="1972011" y="4440281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1)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86C830D-1F5F-44B1-BD4C-10DCF4670217}"/>
              </a:ext>
            </a:extLst>
          </p:cNvPr>
          <p:cNvSpPr/>
          <p:nvPr/>
        </p:nvSpPr>
        <p:spPr>
          <a:xfrm>
            <a:off x="6223585" y="4440280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2)</a:t>
            </a:r>
            <a:endParaRPr lang="zh-CN" altLang="en-US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ED1E539-BE44-4932-8ACC-C2C75FB782F3}"/>
              </a:ext>
            </a:extLst>
          </p:cNvPr>
          <p:cNvSpPr/>
          <p:nvPr/>
        </p:nvSpPr>
        <p:spPr>
          <a:xfrm>
            <a:off x="1972010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3)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AB054782-F953-4ED0-88DD-40F4F26E9DE2}"/>
              </a:ext>
            </a:extLst>
          </p:cNvPr>
          <p:cNvSpPr/>
          <p:nvPr/>
        </p:nvSpPr>
        <p:spPr>
          <a:xfrm>
            <a:off x="6223585" y="6167826"/>
            <a:ext cx="8819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(Method 4)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1391" y="1447800"/>
            <a:ext cx="766680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Besides the tone plan designs, some thoughts on polit positions for DRU were also presented [2, 4, 5]: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1: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DRU pilots could reduce the effect of interference.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2: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DRU pilots could be obtained by the shift of one basic index set</a:t>
            </a:r>
            <a:r>
              <a:rPr lang="en-US" altLang="zh-CN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b="1" dirty="0">
                <a:solidFill>
                  <a:schemeClr val="dk1"/>
                </a:solidFill>
                <a:ea typeface="+mn-ea"/>
                <a:cs typeface="Times New Roman"/>
              </a:rPr>
              <a:t>Thought 3: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Squeezed DRU pilots might get a higher power boosting gain compared with the distributed DRU pilot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this contribution, we further share some thoughts on the DRU pilot designs: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 the shift method to obtain pilot positions,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basic index set for the pilot shift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needed in some tone plan designs.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could be distributed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repetition period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DRU tone plan</a:t>
            </a:r>
            <a:r>
              <a:rPr lang="en-US" altLang="zh-CN" sz="1600" b="1" baseline="300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Background – Pilot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0D94AF-C8B8-4984-A6DB-B872F7CD5837}"/>
              </a:ext>
            </a:extLst>
          </p:cNvPr>
          <p:cNvSpPr/>
          <p:nvPr/>
        </p:nvSpPr>
        <p:spPr>
          <a:xfrm>
            <a:off x="704850" y="5486400"/>
            <a:ext cx="7810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[2], all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ko-KR" dirty="0"/>
              <a:t>ilot tones for 26-tone DRUs are </a:t>
            </a:r>
            <a:r>
              <a:rPr lang="en-US" altLang="ko-KR" dirty="0"/>
              <a:t>determined by tone positions </a:t>
            </a:r>
            <a:r>
              <a:rPr lang="en-GB" altLang="ko-KR" dirty="0"/>
              <a:t>shifted from their 7</a:t>
            </a:r>
            <a:r>
              <a:rPr lang="en-GB" altLang="ko-KR" baseline="30000" dirty="0"/>
              <a:t>th</a:t>
            </a:r>
            <a:r>
              <a:rPr lang="en-GB" altLang="ko-KR" dirty="0"/>
              <a:t> and 20</a:t>
            </a:r>
            <a:r>
              <a:rPr lang="en-GB" altLang="ko-KR" baseline="30000" dirty="0"/>
              <a:t>th</a:t>
            </a:r>
            <a:r>
              <a:rPr lang="en-GB" altLang="ko-KR" dirty="0"/>
              <a:t> tones. Here</a:t>
            </a:r>
            <a:r>
              <a:rPr lang="en-US" altLang="ko-KR" dirty="0"/>
              <a:t>,</a:t>
            </a:r>
            <a:r>
              <a:rPr lang="en-GB" altLang="ko-KR" dirty="0"/>
              <a:t> an index set (such as [7, 20]) to be shifted to obtain </a:t>
            </a:r>
            <a:r>
              <a:rPr lang="en-US" altLang="zh-CN" dirty="0"/>
              <a:t>the other </a:t>
            </a:r>
            <a:r>
              <a:rPr lang="en-GB" altLang="ko-KR" dirty="0"/>
              <a:t>pilot positions is called a basic index set.</a:t>
            </a:r>
            <a:endParaRPr lang="en-GB" altLang="ko-KR" sz="500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DRU tone plan may include many repetition periods, where each repetition period consists of the same set of subcarriers corresponding to a fixed DRU order. 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76274" y="1351167"/>
            <a:ext cx="7756618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Whether one basic index set is enough for the shift may depend on whether there exist incomplete repetition periods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sz="1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 the DRU tone plan.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dk1"/>
                </a:solidFill>
                <a:cs typeface="Times New Roman"/>
              </a:rPr>
              <a:t>Take Method 1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as an example. 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following table shows an 20 MHz example </a:t>
            </a:r>
            <a:r>
              <a:rPr lang="en-US" altLang="zh-CN" sz="14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incomplete repetition periods.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numbers in the white blocks are subcarrier indices in 20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MHz.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A-H shown below are the subcarriers corresponding to DRUs A-H,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106-1 and 106-2 are the additional tones for 106-tone DRUs 1 and 2, respectively.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Is One Basic Index Set Enough for Shift?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19970"/>
              </p:ext>
            </p:extLst>
          </p:nvPr>
        </p:nvGraphicFramePr>
        <p:xfrm>
          <a:off x="711108" y="3226614"/>
          <a:ext cx="686348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246698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297498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221298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213360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2" name="右大括号 1">
            <a:extLst>
              <a:ext uri="{FF2B5EF4-FFF2-40B4-BE49-F238E27FC236}">
                <a16:creationId xmlns:a16="http://schemas.microsoft.com/office/drawing/2014/main" id="{1FD9BF19-39F6-4E06-A72B-5A643BD69747}"/>
              </a:ext>
            </a:extLst>
          </p:cNvPr>
          <p:cNvSpPr/>
          <p:nvPr/>
        </p:nvSpPr>
        <p:spPr bwMode="auto">
          <a:xfrm>
            <a:off x="7631974" y="3555804"/>
            <a:ext cx="175260" cy="1295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E85C68F-D416-47C2-A273-0EDEFB183452}"/>
              </a:ext>
            </a:extLst>
          </p:cNvPr>
          <p:cNvSpPr/>
          <p:nvPr/>
        </p:nvSpPr>
        <p:spPr>
          <a:xfrm>
            <a:off x="7790362" y="3972671"/>
            <a:ext cx="1424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 complete repetition period </a:t>
            </a: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includes all the elements.</a:t>
            </a:r>
          </a:p>
          <a:p>
            <a:endParaRPr lang="zh-CN" altLang="en-US" b="1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2788EB9-A850-42B7-A5A7-88628938A919}"/>
              </a:ext>
            </a:extLst>
          </p:cNvPr>
          <p:cNvSpPr/>
          <p:nvPr/>
        </p:nvSpPr>
        <p:spPr>
          <a:xfrm>
            <a:off x="680358" y="6198414"/>
            <a:ext cx="8534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 incomplete repetition period means that one or more elements are missing compared to the complete repetition period.</a:t>
            </a:r>
            <a:endParaRPr lang="en-GB" altLang="ko-KR" sz="500" dirty="0"/>
          </a:p>
        </p:txBody>
      </p:sp>
    </p:spTree>
    <p:extLst>
      <p:ext uri="{BB962C8B-B14F-4D97-AF65-F5344CB8AC3E}">
        <p14:creationId xmlns:p14="http://schemas.microsoft.com/office/powerpoint/2010/main" val="195881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basic index set [7, 20] as an example. It looks fine to obtain all the pilots based on it.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/>
              </a:rPr>
              <a:t>The orange blocks are the pilots for 26-tone DRUs.</a:t>
            </a:r>
            <a:endParaRPr lang="en-US" altLang="zh-CN" sz="1600" dirty="0">
              <a:solidFill>
                <a:srgbClr val="1E1EF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Non-squeezed pilot designs could also be obtained by one set (See the next slide).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(1/2)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901755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2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478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Take the same basic index set [7, 20] as an example. An example of the non-squeezed pilot designs is given,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and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it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also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looks</a:t>
            </a:r>
            <a:r>
              <a:rPr lang="zh-CN" alt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fine.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DRUs A-H, the shift values for pilots are -4, -3, -2, -1, 0, 1, 2, 3, and 4, respectively.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orange blocks are the pilots.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without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 (2/2)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79356"/>
              </p:ext>
            </p:extLst>
          </p:nvPr>
        </p:nvGraphicFramePr>
        <p:xfrm>
          <a:off x="676274" y="3156857"/>
          <a:ext cx="7867652" cy="2971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alt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52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488164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However, if some incomplete periods exist, one basic index set may not be enough.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-3, while E-I use a shift value +3.</a:t>
            </a:r>
            <a:endParaRPr lang="en-US" altLang="zh-CN" sz="16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existence of purple blocks,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pilots on the right side are separated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(1/3)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92455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2CBC93D9-AE6C-4DF4-A98A-B6D43A49F68B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F367ECE-D5FC-4F74-B064-0D5C14A44348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D2020F1-B2BA-40DD-9E67-C3BA6B05F9F4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CC60C790-BB95-4DF2-A7A3-5EAD7889DE5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A6550ADC-B4B2-4BA4-A831-598A45CEB30F}"/>
              </a:ext>
            </a:extLst>
          </p:cNvPr>
          <p:cNvSpPr/>
          <p:nvPr/>
        </p:nvSpPr>
        <p:spPr bwMode="auto">
          <a:xfrm>
            <a:off x="6795677" y="2895600"/>
            <a:ext cx="1248594" cy="26892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23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524000"/>
            <a:ext cx="7620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Actually, more than one basic index set may be needed in this case: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example, A-D use a shift value -3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E-G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20]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and H-I use a shift value +3 based on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[7, 21]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The following table shows the updated one for a squeezed design: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(2/3)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98C584E-2D64-4D42-95D3-A21B163D2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96734"/>
              </p:ext>
            </p:extLst>
          </p:nvPr>
        </p:nvGraphicFramePr>
        <p:xfrm>
          <a:off x="638174" y="28956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AD7D051-E102-4324-95E4-B96137B853BD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8457" y="5181601"/>
            <a:ext cx="559743" cy="850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7CFD9BCD-D7C8-467C-B60B-43759AB9FB6E}"/>
              </a:ext>
            </a:extLst>
          </p:cNvPr>
          <p:cNvSpPr/>
          <p:nvPr/>
        </p:nvSpPr>
        <p:spPr>
          <a:xfrm>
            <a:off x="3209328" y="5945879"/>
            <a:ext cx="2162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(A-G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ECFF967-EDAF-480D-A6FE-EE58D3B67B4C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4419600"/>
            <a:ext cx="685800" cy="161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13C4F2C3-9EF4-4E44-AA11-F73FFA1903A0}"/>
              </a:ext>
            </a:extLst>
          </p:cNvPr>
          <p:cNvSpPr/>
          <p:nvPr/>
        </p:nvSpPr>
        <p:spPr>
          <a:xfrm>
            <a:off x="6203332" y="5945879"/>
            <a:ext cx="2518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Another incomplete repetition period</a:t>
            </a:r>
          </a:p>
          <a:p>
            <a:pPr algn="ctr"/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(H-I are missing)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31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97718" y="1524000"/>
            <a:ext cx="7548563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Note that the previous discussion is also applicable to the non-squeezed pilot cases.</a:t>
            </a:r>
            <a:endParaRPr lang="en-US" altLang="zh-CN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If there exist some incomplete repetition periods, the pilots based on one basic index set may also lead to a non-even pilot distribution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, where in some parts of the bandwidth there is no pilots and in some parts there are more pilots.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H-I may use another basic index set [7, 21] to obtain their pilot positions.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Repetition with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Incomplete Repetition Periods</a:t>
            </a:r>
            <a:r>
              <a:rPr lang="en-US" sz="2400" dirty="0">
                <a:solidFill>
                  <a:schemeClr val="tx1"/>
                </a:solidFill>
              </a:rPr>
              <a:t> (3/3)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15A22EAF-4865-4C64-AF1E-979FE0220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570546"/>
              </p:ext>
            </p:extLst>
          </p:nvPr>
        </p:nvGraphicFramePr>
        <p:xfrm>
          <a:off x="676274" y="3314700"/>
          <a:ext cx="7867652" cy="2970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2602">
                  <a:extLst>
                    <a:ext uri="{9D8B030D-6E8A-4147-A177-3AD203B41FA5}">
                      <a16:colId xmlns:a16="http://schemas.microsoft.com/office/drawing/2014/main" val="196369001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294722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1954984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708246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9947283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83962134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68682506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2323357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79769441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2853107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14165678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85514739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69424559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44464281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187925544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57596394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3021467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997553982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1083511580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9725532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725470407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3757334553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4031803065"/>
                    </a:ext>
                  </a:extLst>
                </a:gridCol>
                <a:gridCol w="272040">
                  <a:extLst>
                    <a:ext uri="{9D8B030D-6E8A-4147-A177-3AD203B41FA5}">
                      <a16:colId xmlns:a16="http://schemas.microsoft.com/office/drawing/2014/main" val="113781946"/>
                    </a:ext>
                  </a:extLst>
                </a:gridCol>
                <a:gridCol w="333164">
                  <a:extLst>
                    <a:ext uri="{9D8B030D-6E8A-4147-A177-3AD203B41FA5}">
                      <a16:colId xmlns:a16="http://schemas.microsoft.com/office/drawing/2014/main" val="3590952131"/>
                    </a:ext>
                  </a:extLst>
                </a:gridCol>
                <a:gridCol w="302602">
                  <a:extLst>
                    <a:ext uri="{9D8B030D-6E8A-4147-A177-3AD203B41FA5}">
                      <a16:colId xmlns:a16="http://schemas.microsoft.com/office/drawing/2014/main" val="2475243803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41695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35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-48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8734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9474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-46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825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91772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7748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700" kern="100" dirty="0">
                          <a:effectLst/>
                        </a:rPr>
                        <a:t>　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61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7145" indent="-1714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7381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4090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-100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altLang="en-US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5A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54371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-79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8725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106-2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299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-77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5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106-1</a:t>
                      </a:r>
                      <a:endParaRPr lang="zh-CN" sz="5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3464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-76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0469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125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6270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-74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-14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8998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-113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-13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127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3837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-112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-12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40846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>
                          <a:effectLst/>
                        </a:rPr>
                        <a:t>-111</a:t>
                      </a:r>
                      <a:endParaRPr lang="zh-CN" sz="7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-91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-71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-51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605" indent="-14605"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-31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-11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</a:rPr>
                        <a:t>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109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7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7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92778"/>
                  </a:ext>
                </a:extLst>
              </a:tr>
            </a:tbl>
          </a:graphicData>
        </a:graphic>
      </p:graphicFrame>
      <p:sp>
        <p:nvSpPr>
          <p:cNvPr id="7" name="椭圆 6">
            <a:extLst>
              <a:ext uri="{FF2B5EF4-FFF2-40B4-BE49-F238E27FC236}">
                <a16:creationId xmlns:a16="http://schemas.microsoft.com/office/drawing/2014/main" id="{8F24C695-2CED-4AFB-9F3C-5E54BAE23BF5}"/>
              </a:ext>
            </a:extLst>
          </p:cNvPr>
          <p:cNvSpPr/>
          <p:nvPr/>
        </p:nvSpPr>
        <p:spPr bwMode="auto">
          <a:xfrm>
            <a:off x="6769858" y="3810000"/>
            <a:ext cx="1248594" cy="2003459"/>
          </a:xfrm>
          <a:prstGeom prst="ellipse">
            <a:avLst/>
          </a:prstGeom>
          <a:solidFill>
            <a:schemeClr val="accent1">
              <a:alpha val="0"/>
            </a:scheme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558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116273</TotalTime>
  <Words>5794</Words>
  <Application>Microsoft Office PowerPoint</Application>
  <PresentationFormat>全屏显示(4:3)</PresentationFormat>
  <Paragraphs>3755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Wingdings</vt:lpstr>
      <vt:lpstr>802-11-Submission</vt:lpstr>
      <vt:lpstr>Thoughts on DRU Pilot</vt:lpstr>
      <vt:lpstr>Background – Tone Plan Design</vt:lpstr>
      <vt:lpstr>Background – Pilot Design</vt:lpstr>
      <vt:lpstr>Is One Basic Index Set Enough for Shift?</vt:lpstr>
      <vt:lpstr>Repetition without Incomplete Repetition Periods (1/2)</vt:lpstr>
      <vt:lpstr>Repetition without Incomplete Repetition Periods (2/2) </vt:lpstr>
      <vt:lpstr>Repetition with Incomplete Repetition Periods (1/3)</vt:lpstr>
      <vt:lpstr>Repetition with Incomplete Repetition Periods (2/3)</vt:lpstr>
      <vt:lpstr>Repetition with Incomplete Repetition Periods (3/3)</vt:lpstr>
      <vt:lpstr>Allocation Based on Repetition Period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2839</cp:revision>
  <cp:lastPrinted>1998-02-10T13:28:06Z</cp:lastPrinted>
  <dcterms:created xsi:type="dcterms:W3CDTF">2013-11-12T18:41:50Z</dcterms:created>
  <dcterms:modified xsi:type="dcterms:W3CDTF">2024-05-12T13:52:51Z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(3)/bszIM51iuMzmEnpaJ/q5x7vvZNnXDHRgIHMt/UQ4Xom9fuLgYuzXEDKuZ2+9Qf4+4l3zOYr
ttNtlOEWPofRD2fktwJo+MqUHRCc6w7G/+gGko7NbMKjWD1Q54nN96nDmrt2EHJ7c6ji7at1
wt1ZzXHlD2Po5b8RuUpkd+aIan0A/COaNZCHADTv/Pu/L43dX9zu6LBu6vt9+kB5QcLmo7D+
Onc+6S9A3RhYmWeLfj</vt:lpwstr>
  </property>
  <property fmtid="{D5CDD505-2E9C-101B-9397-08002B2CF9AE}" pid="4" name="_2015_ms_pID_7253431">
    <vt:lpwstr>n2IkMU8zeJMzZ8k0fxVJB9IcFNFG+MjcLuPcTWqe/MHTMiXfvxBIwU
qwHdJgRVJumHT5YWMMtvDjBLyQJKVnVJqi328NLZtUJzARgxlHMjhEVI6hThs0SGkG3JOQJT
wTl37hh0xG6LwJZCHW1U/Ss3AM6Qgv4itUPtuSJuy/dOspkBIDHZZiS1EhJpoaKyfuS2WS8C
stGHZ+4BDSVTY5nLwJke+YTXs6UrTiBF10gJ</vt:lpwstr>
  </property>
  <property fmtid="{D5CDD505-2E9C-101B-9397-08002B2CF9AE}" pid="5" name="_2015_ms_pID_7253432">
    <vt:lpwstr>ow==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